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71" r:id="rId3"/>
    <p:sldId id="273" r:id="rId4"/>
    <p:sldId id="257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10" roundtripDataSignature="AMtx7mjOwwgdHl9Zr9sKrGEItJdv7tJqI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E2A"/>
    <a:srgbClr val="FFFFCC"/>
    <a:srgbClr val="FECB43"/>
    <a:srgbClr val="565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04963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64890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0" y="2349500"/>
            <a:ext cx="9144000" cy="1981200"/>
          </a:xfrm>
          <a:prstGeom prst="rect">
            <a:avLst/>
          </a:prstGeom>
          <a:gradFill>
            <a:gsLst>
              <a:gs pos="0">
                <a:srgbClr val="898E2A"/>
              </a:gs>
              <a:gs pos="36000">
                <a:srgbClr val="898E2A"/>
              </a:gs>
              <a:gs pos="100000">
                <a:srgbClr val="A8D08C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014701" y="2677318"/>
            <a:ext cx="7114598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Times New Roman"/>
              <a:buNone/>
            </a:pPr>
            <a:r>
              <a:rPr lang="fi-FI" sz="4800" dirty="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Taustoitus: Suomi osana Venäjän suurvaltaa</a:t>
            </a:r>
            <a:endParaRPr sz="4800" dirty="0">
              <a:solidFill>
                <a:schemeClr val="l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0" y="4329113"/>
            <a:ext cx="9144000" cy="368300"/>
          </a:xfrm>
          <a:prstGeom prst="rect">
            <a:avLst/>
          </a:prstGeom>
          <a:solidFill>
            <a:srgbClr val="FFBA0D">
              <a:alpha val="6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SzPts val="1400"/>
            </a:pPr>
            <a:r>
              <a:rPr lang="fi-FI" sz="2000" b="1" u="none" strike="noStrike" cap="none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s. </a:t>
            </a:r>
            <a:r>
              <a:rPr lang="fi-FI" sz="20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65</a:t>
            </a:r>
            <a:r>
              <a:rPr lang="fi-FI" sz="2000" b="1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 sz="2000" b="1" u="none" strike="noStrike" cap="none" dirty="0">
                <a:solidFill>
                  <a:srgbClr val="FF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/>
                <a:cs typeface="Calibri" panose="020F0502020204030204" pitchFamily="34" charset="0"/>
                <a:sym typeface="Times New Roman"/>
              </a:rPr>
              <a:t>65</a:t>
            </a:r>
            <a:endParaRPr sz="2000" b="1" u="none" strike="noStrike" cap="none" dirty="0">
              <a:solidFill>
                <a:srgbClr val="FFFF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"/>
          <p:cNvSpPr txBox="1">
            <a:spLocks noGrp="1"/>
          </p:cNvSpPr>
          <p:nvPr>
            <p:ph type="title"/>
          </p:nvPr>
        </p:nvSpPr>
        <p:spPr>
          <a:xfrm>
            <a:off x="714159" y="224827"/>
            <a:ext cx="4147127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sz="3600" b="1" dirty="0"/>
              <a:t>Suomi osana Venäjän suurvaltaa</a:t>
            </a:r>
            <a:endParaRPr sz="3600" b="1" dirty="0"/>
          </a:p>
        </p:txBody>
      </p:sp>
      <p:sp>
        <p:nvSpPr>
          <p:cNvPr id="94" name="Google Shape;94;p3"/>
          <p:cNvSpPr txBox="1">
            <a:spLocks noGrp="1"/>
          </p:cNvSpPr>
          <p:nvPr>
            <p:ph type="body" idx="2"/>
          </p:nvPr>
        </p:nvSpPr>
        <p:spPr>
          <a:xfrm>
            <a:off x="5495636" y="1550527"/>
            <a:ext cx="3491396" cy="530695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68288" indent="-268288"/>
            <a:r>
              <a:rPr lang="fi-FI" sz="2000" dirty="0">
                <a:solidFill>
                  <a:schemeClr val="tx1"/>
                </a:solidFill>
              </a:rPr>
              <a:t>Venäjä laajeni 1700–1800-luvuilla voimakkaasti sekä Euroopassa että Aasiassa.</a:t>
            </a:r>
          </a:p>
          <a:p>
            <a:pPr marL="268288" indent="-268288"/>
            <a:r>
              <a:rPr lang="fi-FI" sz="2000" dirty="0">
                <a:solidFill>
                  <a:schemeClr val="tx1"/>
                </a:solidFill>
              </a:rPr>
              <a:t>Venäjän kiinnostus Suomen aluetta kohtaan lisääntyi 1700-luvun alussa kun Venäjän uusi pääkaupunki Pietari alkoi nousta Suomenlahden pohjukkaan.</a:t>
            </a:r>
          </a:p>
          <a:p>
            <a:pPr marL="268288" indent="-268288"/>
            <a:r>
              <a:rPr lang="fi-FI" sz="2000" dirty="0">
                <a:solidFill>
                  <a:schemeClr val="tx1"/>
                </a:solidFill>
              </a:rPr>
              <a:t>Jo 1700-luvun rauhanteoissa Venäjä lohkoi  paloja Suomesta. Vuoden 1809 Haminan rauhassa loputkin Ruotsin suomalaiset läänit päätyivät Venäjän käsiin.</a:t>
            </a:r>
          </a:p>
        </p:txBody>
      </p:sp>
      <p:pic>
        <p:nvPicPr>
          <p:cNvPr id="4" name="Kuva 3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DE31053D-BF36-446D-BC43-50C1E009FC4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6966" y="1633655"/>
            <a:ext cx="5261511" cy="4230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69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"/>
          <p:cNvSpPr txBox="1">
            <a:spLocks noGrp="1"/>
          </p:cNvSpPr>
          <p:nvPr>
            <p:ph type="title"/>
          </p:nvPr>
        </p:nvSpPr>
        <p:spPr>
          <a:xfrm>
            <a:off x="714159" y="224827"/>
            <a:ext cx="4147127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sz="3600" b="1" dirty="0"/>
              <a:t>Suomi osana Venäjän suurvaltaa</a:t>
            </a:r>
            <a:endParaRPr sz="3600" b="1" dirty="0"/>
          </a:p>
        </p:txBody>
      </p:sp>
      <p:sp>
        <p:nvSpPr>
          <p:cNvPr id="94" name="Google Shape;94;p3"/>
          <p:cNvSpPr txBox="1">
            <a:spLocks noGrp="1"/>
          </p:cNvSpPr>
          <p:nvPr>
            <p:ph type="body" idx="2"/>
          </p:nvPr>
        </p:nvSpPr>
        <p:spPr>
          <a:xfrm>
            <a:off x="5495636" y="1550527"/>
            <a:ext cx="3491396" cy="530695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68288" indent="-268288"/>
            <a:r>
              <a:rPr lang="fi-FI" sz="2000" dirty="0">
                <a:solidFill>
                  <a:schemeClr val="tx1"/>
                </a:solidFill>
              </a:rPr>
              <a:t>Venäjän keisari Aleksanteri I loi Ruotsilta riistämistään alueista autonomisen eli itsehallinnollisen Suomen suuriruhtinaskunnan.</a:t>
            </a:r>
          </a:p>
          <a:p>
            <a:pPr marL="268288" indent="-268288"/>
            <a:r>
              <a:rPr lang="fi-FI" sz="2000" dirty="0">
                <a:solidFill>
                  <a:schemeClr val="tx1"/>
                </a:solidFill>
              </a:rPr>
              <a:t>Suuriruhtinaskuntaan liitettiin myös  1700-luvulla menetetyt alueet eli niin sanottu Vanha Suomi sekä Ruotsin luovuttama osa Lapista.</a:t>
            </a:r>
          </a:p>
        </p:txBody>
      </p:sp>
      <p:pic>
        <p:nvPicPr>
          <p:cNvPr id="4" name="Kuva 3" descr="Kuva, joka sisältää kohteen teksti, kartta&#10;&#10;Kuvaus luotu automaattisesti">
            <a:extLst>
              <a:ext uri="{FF2B5EF4-FFF2-40B4-BE49-F238E27FC236}">
                <a16:creationId xmlns:a16="http://schemas.microsoft.com/office/drawing/2014/main" id="{DE31053D-BF36-446D-BC43-50C1E009FC4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6966" y="1633655"/>
            <a:ext cx="5261511" cy="4230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64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76CE3F6D-F3FB-4445-8970-8CEC69F2E69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clrChange>
              <a:clrFrom>
                <a:srgbClr val="FFE9B9"/>
              </a:clrFrom>
              <a:clrTo>
                <a:srgbClr val="FFE9B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08"/>
          <a:stretch/>
        </p:blipFill>
        <p:spPr>
          <a:xfrm>
            <a:off x="83127" y="914453"/>
            <a:ext cx="8977745" cy="514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980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95</Words>
  <Application>Microsoft Office PowerPoint</Application>
  <PresentationFormat>Näytössä katseltava diaesitys (4:3)</PresentationFormat>
  <Paragraphs>9</Paragraphs>
  <Slides>4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Office-teema</vt:lpstr>
      <vt:lpstr>Taustoitus: Suomi osana Venäjän suurvaltaa</vt:lpstr>
      <vt:lpstr>Suomi osana Venäjän suurvaltaa</vt:lpstr>
      <vt:lpstr>Suomi osana Venäjän suurvaltaa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Osaksi Ruotsia Eurooppaa ja kristikuntaa Kuvanavaus</dc:title>
  <dc:creator>Minna Sallanen</dc:creator>
  <cp:lastModifiedBy>Minna Sallanen</cp:lastModifiedBy>
  <cp:revision>21</cp:revision>
  <dcterms:created xsi:type="dcterms:W3CDTF">2019-05-29T10:24:56Z</dcterms:created>
  <dcterms:modified xsi:type="dcterms:W3CDTF">2019-08-28T12:32:07Z</dcterms:modified>
</cp:coreProperties>
</file>