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handoutMasterIdLst>
    <p:handoutMasterId r:id="rId31"/>
  </p:handoutMasterIdLst>
  <p:sldIdLst>
    <p:sldId id="256" r:id="rId2"/>
    <p:sldId id="258" r:id="rId3"/>
    <p:sldId id="289" r:id="rId4"/>
    <p:sldId id="290" r:id="rId5"/>
    <p:sldId id="265" r:id="rId6"/>
    <p:sldId id="279" r:id="rId7"/>
    <p:sldId id="292" r:id="rId8"/>
    <p:sldId id="293" r:id="rId9"/>
    <p:sldId id="295" r:id="rId10"/>
    <p:sldId id="259" r:id="rId11"/>
    <p:sldId id="263" r:id="rId12"/>
    <p:sldId id="264" r:id="rId13"/>
    <p:sldId id="278" r:id="rId14"/>
    <p:sldId id="271" r:id="rId15"/>
    <p:sldId id="294" r:id="rId16"/>
    <p:sldId id="276" r:id="rId17"/>
    <p:sldId id="268" r:id="rId18"/>
    <p:sldId id="286" r:id="rId19"/>
    <p:sldId id="287" r:id="rId20"/>
    <p:sldId id="288" r:id="rId21"/>
    <p:sldId id="284" r:id="rId22"/>
    <p:sldId id="281" r:id="rId23"/>
    <p:sldId id="291" r:id="rId24"/>
    <p:sldId id="280" r:id="rId25"/>
    <p:sldId id="285" r:id="rId26"/>
    <p:sldId id="270" r:id="rId27"/>
    <p:sldId id="269" r:id="rId28"/>
    <p:sldId id="283" r:id="rId29"/>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651" autoAdjust="0"/>
  </p:normalViewPr>
  <p:slideViewPr>
    <p:cSldViewPr>
      <p:cViewPr varScale="1">
        <p:scale>
          <a:sx n="84" d="100"/>
          <a:sy n="84" d="100"/>
        </p:scale>
        <p:origin x="-155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D496C1-BD4F-4F34-A54A-D6FBB5D7395E}" type="datetimeFigureOut">
              <a:rPr lang="fi-FI" smtClean="0"/>
              <a:pPr/>
              <a:t>4.4.2016</a:t>
            </a:fld>
            <a:endParaRPr lang="fi-FI"/>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F69E6F5-30FD-4C9B-80F6-78856A65F93D}" type="slidenum">
              <a:rPr lang="fi-FI" smtClean="0"/>
              <a:pPr/>
              <a:t>‹#›</a:t>
            </a:fld>
            <a:endParaRPr lang="fi-FI"/>
          </a:p>
        </p:txBody>
      </p:sp>
    </p:spTree>
    <p:extLst>
      <p:ext uri="{BB962C8B-B14F-4D97-AF65-F5344CB8AC3E}">
        <p14:creationId xmlns:p14="http://schemas.microsoft.com/office/powerpoint/2010/main" xmlns="" val="275469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B47BCE6-0862-4F7A-9ADF-CB93BBCB3C5B}" type="datetimeFigureOut">
              <a:rPr lang="fi-FI" smtClean="0"/>
              <a:pPr/>
              <a:t>4.4.2016</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C483082-9917-4A32-A4E0-4DAB8A76C0A9}" type="slidenum">
              <a:rPr lang="fi-FI" smtClean="0"/>
              <a:pPr/>
              <a:t>‹#›</a:t>
            </a:fld>
            <a:endParaRPr lang="fi-FI"/>
          </a:p>
        </p:txBody>
      </p:sp>
    </p:spTree>
    <p:extLst>
      <p:ext uri="{BB962C8B-B14F-4D97-AF65-F5344CB8AC3E}">
        <p14:creationId xmlns:p14="http://schemas.microsoft.com/office/powerpoint/2010/main" xmlns="" val="106151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err="1" smtClean="0"/>
              <a:t>Yolo=you</a:t>
            </a:r>
            <a:r>
              <a:rPr lang="fi-FI" dirty="0" smtClean="0"/>
              <a:t> </a:t>
            </a:r>
            <a:r>
              <a:rPr lang="fi-FI" dirty="0" err="1" smtClean="0"/>
              <a:t>only</a:t>
            </a:r>
            <a:r>
              <a:rPr lang="fi-FI" dirty="0" smtClean="0"/>
              <a:t> live </a:t>
            </a:r>
            <a:r>
              <a:rPr lang="fi-FI" dirty="0" err="1" smtClean="0"/>
              <a:t>once</a:t>
            </a:r>
            <a:r>
              <a:rPr lang="fi-FI" dirty="0" smtClean="0"/>
              <a:t>, </a:t>
            </a:r>
            <a:r>
              <a:rPr lang="fi-FI" dirty="0" err="1" smtClean="0"/>
              <a:t>helfie=hiuskuva</a:t>
            </a:r>
            <a:r>
              <a:rPr lang="fi-FI" dirty="0" smtClean="0"/>
              <a:t>, </a:t>
            </a:r>
            <a:r>
              <a:rPr lang="fi-FI" dirty="0" err="1" smtClean="0"/>
              <a:t>belfie=peppukuva</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6</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23</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Lapsen yksityiselämän</a:t>
            </a:r>
            <a:r>
              <a:rPr lang="fi-FI" baseline="0" dirty="0" smtClean="0"/>
              <a:t> suoja on siinä mielessä suppeampi kuin aikuisen, että lapsella on aina lakisääteinen huoltaja, jolla on ensisijaisen kasvatusvastuunsa myötä oikeus tehdä päätöksiä lapsen asioista. Huoltajalla velvollisuus ottaa lapsen näkemykset huomioon tämän iän ja kehitystason mukaisesti. Toisaalta l</a:t>
            </a:r>
            <a:r>
              <a:rPr lang="fi-FI" dirty="0" smtClean="0"/>
              <a:t>apsella on haavoittuvan</a:t>
            </a:r>
            <a:r>
              <a:rPr lang="fi-FI" baseline="0" dirty="0" smtClean="0"/>
              <a:t> asemansa kautta tarvetta erityiseen suojeluun! </a:t>
            </a:r>
          </a:p>
          <a:p>
            <a:r>
              <a:rPr lang="fi-FI" dirty="0" smtClean="0"/>
              <a:t>https://indd.adobe.com/view/b831295d-ee19-4e67-a9fb-6581e1c227a4    s. 68</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24</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err="1" smtClean="0"/>
              <a:t>Wow</a:t>
            </a:r>
            <a:r>
              <a:rPr lang="fi-FI" dirty="0" smtClean="0"/>
              <a:t> World of </a:t>
            </a:r>
            <a:r>
              <a:rPr lang="fi-FI" dirty="0" err="1" smtClean="0"/>
              <a:t>Warcraft</a:t>
            </a:r>
            <a:r>
              <a:rPr lang="fi-FI" dirty="0" smtClean="0"/>
              <a:t>, shakki</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26</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Momio</a:t>
            </a:r>
            <a:r>
              <a:rPr lang="fi-FI" dirty="0" smtClean="0"/>
              <a:t> Tanskassa</a:t>
            </a:r>
            <a:r>
              <a:rPr lang="fi-FI" baseline="0" dirty="0" smtClean="0"/>
              <a:t> kehitetty peli, myös suomenkielinen versio</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10</a:t>
            </a:fld>
            <a:endParaRPr lang="fi-FI"/>
          </a:p>
        </p:txBody>
      </p:sp>
    </p:spTree>
    <p:extLst>
      <p:ext uri="{BB962C8B-B14F-4D97-AF65-F5344CB8AC3E}">
        <p14:creationId xmlns:p14="http://schemas.microsoft.com/office/powerpoint/2010/main" xmlns="" val="386632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Habbo-kolikoita</a:t>
            </a:r>
            <a:r>
              <a:rPr lang="fi-FI" dirty="0" smtClean="0"/>
              <a:t> voi ostaa tekstiviestillä,</a:t>
            </a:r>
            <a:r>
              <a:rPr lang="fi-FI" baseline="0" dirty="0" smtClean="0"/>
              <a:t> </a:t>
            </a:r>
            <a:r>
              <a:rPr lang="fi-FI" baseline="0" dirty="0" err="1" smtClean="0"/>
              <a:t>prepaid</a:t>
            </a:r>
            <a:r>
              <a:rPr lang="fi-FI" baseline="0" dirty="0" smtClean="0"/>
              <a:t>, </a:t>
            </a:r>
            <a:r>
              <a:rPr lang="fi-FI" baseline="0" dirty="0" err="1" smtClean="0"/>
              <a:t>online</a:t>
            </a:r>
            <a:r>
              <a:rPr lang="fi-FI" baseline="0" dirty="0" smtClean="0"/>
              <a:t> tai puhelimella</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12</a:t>
            </a:fld>
            <a:endParaRPr lang="fi-FI"/>
          </a:p>
        </p:txBody>
      </p:sp>
    </p:spTree>
    <p:extLst>
      <p:ext uri="{BB962C8B-B14F-4D97-AF65-F5344CB8AC3E}">
        <p14:creationId xmlns:p14="http://schemas.microsoft.com/office/powerpoint/2010/main" xmlns="" val="146676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2009</a:t>
            </a:r>
            <a:r>
              <a:rPr lang="fi-FI" baseline="0" dirty="0" smtClean="0"/>
              <a:t> perustettu, 2/2014 </a:t>
            </a:r>
            <a:r>
              <a:rPr lang="fi-FI" baseline="0" dirty="0" err="1" smtClean="0"/>
              <a:t>Facebookin</a:t>
            </a:r>
            <a:r>
              <a:rPr lang="fi-FI" baseline="0" dirty="0" smtClean="0"/>
              <a:t> omistukseen, 30 miljardia viestiä päivässä kulkee. Ilmainen ladata, 0.99$/vuosi, tilanne 3/2016</a:t>
            </a:r>
          </a:p>
          <a:p>
            <a:r>
              <a:rPr lang="fi-FI" baseline="0" dirty="0" smtClean="0"/>
              <a:t>Yli 900 </a:t>
            </a:r>
            <a:r>
              <a:rPr lang="fi-FI" baseline="0" dirty="0" err="1" smtClean="0"/>
              <a:t>milj</a:t>
            </a:r>
            <a:r>
              <a:rPr lang="fi-FI" baseline="0" dirty="0" smtClean="0"/>
              <a:t> aktiivista kk-käyttäjää, yli 2 </a:t>
            </a:r>
            <a:r>
              <a:rPr lang="fi-FI" baseline="0" dirty="0" err="1" smtClean="0"/>
              <a:t>milj</a:t>
            </a:r>
            <a:r>
              <a:rPr lang="fi-FI" baseline="0" dirty="0" smtClean="0"/>
              <a:t> käyttäjää Suomessa</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14</a:t>
            </a:fld>
            <a:endParaRPr lang="fi-FI"/>
          </a:p>
        </p:txBody>
      </p:sp>
    </p:spTree>
    <p:extLst>
      <p:ext uri="{BB962C8B-B14F-4D97-AF65-F5344CB8AC3E}">
        <p14:creationId xmlns:p14="http://schemas.microsoft.com/office/powerpoint/2010/main" xmlns="" val="40870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2009</a:t>
            </a:r>
            <a:r>
              <a:rPr lang="fi-FI" baseline="0" dirty="0" smtClean="0"/>
              <a:t> perustettu, 2/2014 </a:t>
            </a:r>
            <a:r>
              <a:rPr lang="fi-FI" baseline="0" dirty="0" err="1" smtClean="0"/>
              <a:t>Facebookin</a:t>
            </a:r>
            <a:r>
              <a:rPr lang="fi-FI" baseline="0" dirty="0" smtClean="0"/>
              <a:t> omistukseen, 30 miljardia viestiä päivässä kulkee. Ilmainen ladata, 0.99$/vuosi, tilanne 3/2016</a:t>
            </a:r>
          </a:p>
          <a:p>
            <a:r>
              <a:rPr lang="fi-FI" baseline="0" dirty="0" smtClean="0"/>
              <a:t>Yli 900 </a:t>
            </a:r>
            <a:r>
              <a:rPr lang="fi-FI" baseline="0" dirty="0" err="1" smtClean="0"/>
              <a:t>milj</a:t>
            </a:r>
            <a:r>
              <a:rPr lang="fi-FI" baseline="0" dirty="0" smtClean="0"/>
              <a:t> aktiivista kk-käyttäjää, yli 2 </a:t>
            </a:r>
            <a:r>
              <a:rPr lang="fi-FI" baseline="0" dirty="0" err="1" smtClean="0"/>
              <a:t>milj</a:t>
            </a:r>
            <a:r>
              <a:rPr lang="fi-FI" baseline="0" dirty="0" smtClean="0"/>
              <a:t> käyttäjää Suomessa</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15</a:t>
            </a:fld>
            <a:endParaRPr lang="fi-FI"/>
          </a:p>
        </p:txBody>
      </p:sp>
    </p:spTree>
    <p:extLst>
      <p:ext uri="{BB962C8B-B14F-4D97-AF65-F5344CB8AC3E}">
        <p14:creationId xmlns:p14="http://schemas.microsoft.com/office/powerpoint/2010/main" xmlns="" val="40870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Insta</a:t>
            </a:r>
            <a:r>
              <a:rPr lang="fi-FI" dirty="0" smtClean="0"/>
              <a:t> perustettu 2010, </a:t>
            </a:r>
            <a:r>
              <a:rPr lang="fi-FI" dirty="0" err="1" smtClean="0"/>
              <a:t>Facebook</a:t>
            </a:r>
            <a:r>
              <a:rPr lang="fi-FI" dirty="0" smtClean="0"/>
              <a:t> osti 2012, 60 </a:t>
            </a:r>
            <a:r>
              <a:rPr lang="fi-FI" dirty="0" err="1" smtClean="0"/>
              <a:t>milj</a:t>
            </a:r>
            <a:r>
              <a:rPr lang="fi-FI" dirty="0" smtClean="0"/>
              <a:t> kuvaa jaetaan päivittäin (tilanne marraskuu 2014), 40% 15-24 v suomalaisista käyttää </a:t>
            </a:r>
            <a:r>
              <a:rPr lang="fi-FI" dirty="0" err="1" smtClean="0"/>
              <a:t>Instaa</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17</a:t>
            </a:fld>
            <a:endParaRPr lang="fi-FI"/>
          </a:p>
        </p:txBody>
      </p:sp>
    </p:spTree>
    <p:extLst>
      <p:ext uri="{BB962C8B-B14F-4D97-AF65-F5344CB8AC3E}">
        <p14:creationId xmlns:p14="http://schemas.microsoft.com/office/powerpoint/2010/main" xmlns="" val="234495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Vuonna 2011 </a:t>
            </a:r>
            <a:r>
              <a:rPr lang="fi-FI" dirty="0" err="1" smtClean="0"/>
              <a:t>Snapchat</a:t>
            </a:r>
            <a:r>
              <a:rPr lang="fi-FI" dirty="0" smtClean="0"/>
              <a:t> perustettu.</a:t>
            </a:r>
            <a:r>
              <a:rPr lang="fi-FI" baseline="0" dirty="0" smtClean="0"/>
              <a:t> </a:t>
            </a:r>
            <a:r>
              <a:rPr lang="fi-FI" dirty="0" smtClean="0"/>
              <a:t>Noin</a:t>
            </a:r>
            <a:r>
              <a:rPr lang="fi-FI" baseline="0" dirty="0" smtClean="0"/>
              <a:t> 100 </a:t>
            </a:r>
            <a:r>
              <a:rPr lang="fi-FI" baseline="0" dirty="0" err="1" smtClean="0"/>
              <a:t>milj</a:t>
            </a:r>
            <a:r>
              <a:rPr lang="fi-FI" baseline="0" dirty="0" smtClean="0"/>
              <a:t> käyttäjää päivittäin,  yli 6 miljardia videokatselua päivittäin, 10/2015</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18</a:t>
            </a:fld>
            <a:endParaRPr lang="fi-FI"/>
          </a:p>
        </p:txBody>
      </p:sp>
    </p:spTree>
    <p:extLst>
      <p:ext uri="{BB962C8B-B14F-4D97-AF65-F5344CB8AC3E}">
        <p14:creationId xmlns:p14="http://schemas.microsoft.com/office/powerpoint/2010/main" xmlns="" val="40870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19</a:t>
            </a:fld>
            <a:endParaRPr lang="fi-FI"/>
          </a:p>
        </p:txBody>
      </p:sp>
    </p:spTree>
    <p:extLst>
      <p:ext uri="{BB962C8B-B14F-4D97-AF65-F5344CB8AC3E}">
        <p14:creationId xmlns:p14="http://schemas.microsoft.com/office/powerpoint/2010/main" xmlns="" val="40870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Käyttö</a:t>
            </a:r>
            <a:r>
              <a:rPr lang="fi-FI" baseline="0" dirty="0" smtClean="0"/>
              <a:t> lisääntyi Suomessa vasta marraskuussa 2015. </a:t>
            </a:r>
            <a:r>
              <a:rPr lang="fi-FI" baseline="0" dirty="0" err="1" smtClean="0"/>
              <a:t>Twitter</a:t>
            </a:r>
            <a:r>
              <a:rPr lang="fi-FI" baseline="0" dirty="0" smtClean="0"/>
              <a:t> omistaa.</a:t>
            </a:r>
            <a:endParaRPr lang="fi-FI" dirty="0"/>
          </a:p>
        </p:txBody>
      </p:sp>
      <p:sp>
        <p:nvSpPr>
          <p:cNvPr id="4" name="Dian numeron paikkamerkki 3"/>
          <p:cNvSpPr>
            <a:spLocks noGrp="1"/>
          </p:cNvSpPr>
          <p:nvPr>
            <p:ph type="sldNum" sz="quarter" idx="10"/>
          </p:nvPr>
        </p:nvSpPr>
        <p:spPr/>
        <p:txBody>
          <a:bodyPr/>
          <a:lstStyle/>
          <a:p>
            <a:fld id="{FC483082-9917-4A32-A4E0-4DAB8A76C0A9}" type="slidenum">
              <a:rPr lang="fi-FI" smtClean="0"/>
              <a:pPr/>
              <a:t>20</a:t>
            </a:fld>
            <a:endParaRPr lang="fi-FI"/>
          </a:p>
        </p:txBody>
      </p:sp>
    </p:spTree>
    <p:extLst>
      <p:ext uri="{BB962C8B-B14F-4D97-AF65-F5344CB8AC3E}">
        <p14:creationId xmlns:p14="http://schemas.microsoft.com/office/powerpoint/2010/main" xmlns="" val="40870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D270CB50-B4E2-4C94-9B3F-8400E13479A0}" type="datetimeFigureOut">
              <a:rPr lang="fi-FI" smtClean="0"/>
              <a:pPr/>
              <a:t>4.4.2016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70CB50-B4E2-4C94-9B3F-8400E13479A0}" type="datetimeFigureOut">
              <a:rPr lang="fi-FI" smtClean="0"/>
              <a:pPr/>
              <a:t>4.4.2016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70CB50-B4E2-4C94-9B3F-8400E13479A0}" type="datetimeFigureOut">
              <a:rPr lang="fi-FI" smtClean="0"/>
              <a:pPr/>
              <a:t>4.4.2016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70CB50-B4E2-4C94-9B3F-8400E13479A0}" type="datetimeFigureOut">
              <a:rPr lang="fi-FI" smtClean="0"/>
              <a:pPr/>
              <a:t>4.4.2016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D270CB50-B4E2-4C94-9B3F-8400E13479A0}" type="datetimeFigureOut">
              <a:rPr lang="fi-FI" smtClean="0"/>
              <a:pPr/>
              <a:t>4.4.2016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D270CB50-B4E2-4C94-9B3F-8400E13479A0}" type="datetimeFigureOut">
              <a:rPr lang="fi-FI" smtClean="0"/>
              <a:pPr/>
              <a:t>4.4.2016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270CB50-B4E2-4C94-9B3F-8400E13479A0}" type="datetimeFigureOut">
              <a:rPr lang="fi-FI" smtClean="0"/>
              <a:pPr/>
              <a:t>4.4.2016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D270CB50-B4E2-4C94-9B3F-8400E13479A0}" type="datetimeFigureOut">
              <a:rPr lang="fi-FI" smtClean="0"/>
              <a:pPr/>
              <a:t>4.4.2016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270CB50-B4E2-4C94-9B3F-8400E13479A0}" type="datetimeFigureOut">
              <a:rPr lang="fi-FI" smtClean="0"/>
              <a:pPr/>
              <a:t>4.4.2016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270CB50-B4E2-4C94-9B3F-8400E13479A0}" type="datetimeFigureOut">
              <a:rPr lang="fi-FI" smtClean="0"/>
              <a:pPr/>
              <a:t>4.4.2016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270CB50-B4E2-4C94-9B3F-8400E13479A0}" type="datetimeFigureOut">
              <a:rPr lang="fi-FI" smtClean="0"/>
              <a:pPr/>
              <a:t>4.4.2016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4F8E81C-2557-42A4-8A3E-E5D8C135418E}"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0CB50-B4E2-4C94-9B3F-8400E13479A0}" type="datetimeFigureOut">
              <a:rPr lang="fi-FI" smtClean="0"/>
              <a:pPr/>
              <a:t>4.4.2016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8E81C-2557-42A4-8A3E-E5D8C135418E}"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momio.m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fi.gosupermodel.com/"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www.momio.me/"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habbo.f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RhjwJXfeSE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whatsapp.com/?l=f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instagram.com/kaijamarita" TargetMode="External"/><Relationship Id="rId5" Type="http://schemas.openxmlformats.org/officeDocument/2006/relationships/hyperlink" Target="http://instagram.com/natgeo" TargetMode="Externa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snapcha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www.digimarkkinointi.fi/blogi/snapchatin-perusteet-yrityksell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yle.fi/aihe/artikkeli/2016/03/22/nain-otat-snapchatin-haltuun-tai-ainakin-tiedat-mita-lapsesi-snappaile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fredcavazza.net/2015/06/03/social-media-landscape-201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periscope.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harto.wordpress.com/2015/12/05/periscope-luokkahuoneessa-opetuksen-julkisuus-vs-yksityisyys-ja-tekijanoikeude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internetopas.com/netiketti"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yle.fi/aihe/artikkeli/2014/10/28/heratys-aikuiset-whatsapit-ja-somehommelit-ovat-lastemme-todellisuus"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indd.adobe.com/view/38d6cd24-f0e5-4496-8f15-8380c341fbca"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www.mll.fi/nuortennetti/mina_ja_media/nettikiusaaminen/" TargetMode="External"/><Relationship Id="rId4" Type="http://schemas.openxmlformats.org/officeDocument/2006/relationships/hyperlink" Target="http://www.mll.fi/nuortennetti/"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pelikasvatus.fi/" TargetMode="External"/><Relationship Id="rId5" Type="http://schemas.openxmlformats.org/officeDocument/2006/relationships/hyperlink" Target="http://www.pegi.info/fi/index/id/201/" TargetMode="Externa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hyperlink" Target="http://www.ikarajat.fi/"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hyperlink" Target="http://www.mediakasvatus.fi/materiaali/lielahden-koulun-ipad-ohjelmalis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dd.adobe.com/view/982bc123-595c-4ab9-a456-f21802059ce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ndd.adobe.com/view/38d6cd24-f0e5-4496-8f15-8380c341fbc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user/mmiisas" TargetMode="External"/><Relationship Id="rId2" Type="http://schemas.openxmlformats.org/officeDocument/2006/relationships/hyperlink" Target="https://www.youtube.com/user/eeddspeaks" TargetMode="External"/><Relationship Id="rId1" Type="http://schemas.openxmlformats.org/officeDocument/2006/relationships/slideLayout" Target="../slideLayouts/slideLayout7.xml"/><Relationship Id="rId5" Type="http://schemas.openxmlformats.org/officeDocument/2006/relationships/hyperlink" Target="https://www.youtube.com/user/MrTume1" TargetMode="External"/><Relationship Id="rId4" Type="http://schemas.openxmlformats.org/officeDocument/2006/relationships/hyperlink" Target="https://www.youtube.com/user/Soikku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urbaanisanakirja.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harto.wordpress.com/2015/10/22/sosiaalisen-median-kaytto-suomessa-ruotsissa-norjassa-ja-tanskassa-whatsapp-ja-snapchat-kilpasill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brand.fi/somejanuoret201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03648" y="1484784"/>
            <a:ext cx="4637112" cy="2133600"/>
          </a:xfrm>
        </p:spPr>
        <p:txBody>
          <a:bodyPr>
            <a:normAutofit fontScale="90000"/>
          </a:bodyPr>
          <a:lstStyle/>
          <a:p>
            <a:r>
              <a:rPr lang="fi-FI" sz="3600" b="1" dirty="0" smtClean="0">
                <a:solidFill>
                  <a:srgbClr val="0070C0"/>
                </a:solidFill>
              </a:rPr>
              <a:t>Lasten netin käyttö kasvattajan näkökulmasta – houkutukset ja vaarat</a:t>
            </a:r>
            <a:endParaRPr lang="fi-FI" sz="3600" b="1" dirty="0">
              <a:solidFill>
                <a:srgbClr val="0070C0"/>
              </a:solidFill>
            </a:endParaRPr>
          </a:p>
        </p:txBody>
      </p:sp>
      <p:sp>
        <p:nvSpPr>
          <p:cNvPr id="3" name="Alaotsikko 2"/>
          <p:cNvSpPr>
            <a:spLocks noGrp="1"/>
          </p:cNvSpPr>
          <p:nvPr>
            <p:ph type="subTitle" idx="1"/>
          </p:nvPr>
        </p:nvSpPr>
        <p:spPr>
          <a:xfrm>
            <a:off x="1043608" y="3573016"/>
            <a:ext cx="5717232" cy="2133600"/>
          </a:xfrm>
        </p:spPr>
        <p:txBody>
          <a:bodyPr>
            <a:noAutofit/>
          </a:bodyPr>
          <a:lstStyle/>
          <a:p>
            <a:r>
              <a:rPr lang="fi-FI" sz="2400" dirty="0" smtClean="0">
                <a:solidFill>
                  <a:schemeClr val="accent1">
                    <a:lumMod val="75000"/>
                  </a:schemeClr>
                </a:solidFill>
              </a:rPr>
              <a:t>Vehmasmäen koulun vanhempainilta 5.4.2016</a:t>
            </a:r>
            <a:endParaRPr lang="fi-FI" sz="2400" dirty="0">
              <a:solidFill>
                <a:schemeClr val="accent1">
                  <a:lumMod val="75000"/>
                </a:schemeClr>
              </a:solidFill>
            </a:endParaRPr>
          </a:p>
          <a:p>
            <a:endParaRPr lang="fi-FI" sz="2400" dirty="0" smtClean="0">
              <a:solidFill>
                <a:schemeClr val="accent1">
                  <a:lumMod val="75000"/>
                </a:schemeClr>
              </a:solidFill>
            </a:endParaRPr>
          </a:p>
          <a:p>
            <a:r>
              <a:rPr lang="fi-FI" sz="2400" dirty="0" smtClean="0">
                <a:solidFill>
                  <a:schemeClr val="accent1">
                    <a:lumMod val="75000"/>
                  </a:schemeClr>
                </a:solidFill>
              </a:rPr>
              <a:t>Anu Wulff</a:t>
            </a:r>
          </a:p>
        </p:txBody>
      </p:sp>
      <p:pic>
        <p:nvPicPr>
          <p:cNvPr id="4" name="Kuva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725345"/>
            <a:ext cx="3543176" cy="1132655"/>
          </a:xfrm>
          <a:prstGeom prst="rect">
            <a:avLst/>
          </a:prstGeom>
        </p:spPr>
      </p:pic>
      <p:pic>
        <p:nvPicPr>
          <p:cNvPr id="8" name="Picture 5"/>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rot="1156163">
            <a:off x="5475876" y="4550969"/>
            <a:ext cx="2702597" cy="157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rot="1140838">
            <a:off x="5980675" y="2454116"/>
            <a:ext cx="3133815" cy="1657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890" name="Picture 2" descr="Email, Keyboard, Computer, Mail, At, Cursor, Hand"/>
          <p:cNvPicPr>
            <a:picLocks noChangeAspect="1" noChangeArrowheads="1"/>
          </p:cNvPicPr>
          <p:nvPr/>
        </p:nvPicPr>
        <p:blipFill>
          <a:blip r:embed="rId5" cstate="print"/>
          <a:srcRect/>
          <a:stretch>
            <a:fillRect/>
          </a:stretch>
        </p:blipFill>
        <p:spPr bwMode="auto">
          <a:xfrm>
            <a:off x="5940152" y="188640"/>
            <a:ext cx="2951313" cy="1967542"/>
          </a:xfrm>
          <a:prstGeom prst="rect">
            <a:avLst/>
          </a:prstGeom>
          <a:noFill/>
        </p:spPr>
      </p:pic>
      <p:pic>
        <p:nvPicPr>
          <p:cNvPr id="37892" name="Picture 4" descr="Family, Father, Mother, Child, Girl, Family Posing"/>
          <p:cNvPicPr>
            <a:picLocks noChangeAspect="1" noChangeArrowheads="1"/>
          </p:cNvPicPr>
          <p:nvPr/>
        </p:nvPicPr>
        <p:blipFill>
          <a:blip r:embed="rId6" cstate="print"/>
          <a:srcRect/>
          <a:stretch>
            <a:fillRect/>
          </a:stretch>
        </p:blipFill>
        <p:spPr bwMode="auto">
          <a:xfrm>
            <a:off x="-396552" y="3645024"/>
            <a:ext cx="3364621" cy="2376264"/>
          </a:xfrm>
          <a:prstGeom prst="rect">
            <a:avLst/>
          </a:prstGeom>
          <a:noFill/>
        </p:spPr>
      </p:pic>
      <p:sp>
        <p:nvSpPr>
          <p:cNvPr id="10" name="Tekstikehys 9"/>
          <p:cNvSpPr txBox="1"/>
          <p:nvPr/>
        </p:nvSpPr>
        <p:spPr>
          <a:xfrm rot="20800346">
            <a:off x="378493" y="437435"/>
            <a:ext cx="2952328" cy="1446550"/>
          </a:xfrm>
          <a:prstGeom prst="rect">
            <a:avLst/>
          </a:prstGeom>
          <a:noFill/>
          <a:ln w="25400">
            <a:solidFill>
              <a:schemeClr val="tx1">
                <a:lumMod val="50000"/>
                <a:lumOff val="50000"/>
              </a:schemeClr>
            </a:solidFill>
          </a:ln>
        </p:spPr>
        <p:txBody>
          <a:bodyPr wrap="square" rtlCol="0">
            <a:spAutoFit/>
          </a:bodyPr>
          <a:lstStyle/>
          <a:p>
            <a:r>
              <a:rPr lang="fi-FI" sz="2200" dirty="0" smtClean="0">
                <a:solidFill>
                  <a:schemeClr val="tx1">
                    <a:lumMod val="50000"/>
                    <a:lumOff val="50000"/>
                  </a:schemeClr>
                </a:solidFill>
              </a:rPr>
              <a:t>Lapset käyttävät sosiaalista mediaa eniten sisältöjen lukuun ja katseluun</a:t>
            </a:r>
            <a:endParaRPr lang="fi-FI" sz="2200" dirty="0">
              <a:solidFill>
                <a:schemeClr val="tx1">
                  <a:lumMod val="50000"/>
                  <a:lumOff val="50000"/>
                </a:schemeClr>
              </a:solidFill>
            </a:endParaRPr>
          </a:p>
        </p:txBody>
      </p:sp>
    </p:spTree>
    <p:extLst>
      <p:ext uri="{BB962C8B-B14F-4D97-AF65-F5344CB8AC3E}">
        <p14:creationId xmlns:p14="http://schemas.microsoft.com/office/powerpoint/2010/main" xmlns="" val="2025035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95536" y="116631"/>
            <a:ext cx="8352928" cy="830997"/>
          </a:xfrm>
          <a:prstGeom prst="rect">
            <a:avLst/>
          </a:prstGeom>
          <a:noFill/>
        </p:spPr>
        <p:txBody>
          <a:bodyPr wrap="square" rtlCol="0">
            <a:spAutoFit/>
          </a:bodyPr>
          <a:lstStyle/>
          <a:p>
            <a:r>
              <a:rPr lang="fi-FI" sz="2400" b="1" dirty="0" err="1" smtClean="0">
                <a:solidFill>
                  <a:prstClr val="black"/>
                </a:solidFill>
              </a:rPr>
              <a:t>Momio</a:t>
            </a:r>
            <a:r>
              <a:rPr lang="fi-FI" sz="2400" b="1" dirty="0" smtClean="0">
                <a:solidFill>
                  <a:prstClr val="black"/>
                </a:solidFill>
              </a:rPr>
              <a:t> – </a:t>
            </a:r>
            <a:r>
              <a:rPr lang="fi-FI" sz="2400" b="1" dirty="0" err="1" smtClean="0">
                <a:solidFill>
                  <a:prstClr val="black"/>
                </a:solidFill>
              </a:rPr>
              <a:t>avatarpohjainen</a:t>
            </a:r>
            <a:r>
              <a:rPr lang="fi-FI" sz="2400" b="1" dirty="0" smtClean="0">
                <a:solidFill>
                  <a:prstClr val="black"/>
                </a:solidFill>
              </a:rPr>
              <a:t> virtuaalimaailma (</a:t>
            </a:r>
            <a:r>
              <a:rPr lang="fi-FI" sz="2400" b="1" dirty="0" err="1" smtClean="0">
                <a:solidFill>
                  <a:prstClr val="black"/>
                </a:solidFill>
              </a:rPr>
              <a:t>chat</a:t>
            </a:r>
            <a:r>
              <a:rPr lang="fi-FI" sz="2400" b="1" dirty="0" smtClean="0">
                <a:solidFill>
                  <a:prstClr val="black"/>
                </a:solidFill>
              </a:rPr>
              <a:t>, vaatteet, </a:t>
            </a:r>
            <a:r>
              <a:rPr lang="fi-FI" sz="2400" b="1" dirty="0" err="1" smtClean="0">
                <a:solidFill>
                  <a:prstClr val="black"/>
                </a:solidFill>
              </a:rPr>
              <a:t>youtube</a:t>
            </a:r>
            <a:r>
              <a:rPr lang="fi-FI" sz="2400" b="1" dirty="0" smtClean="0">
                <a:solidFill>
                  <a:prstClr val="black"/>
                </a:solidFill>
              </a:rPr>
              <a:t> ym.) – alle 18-vuotiaille</a:t>
            </a:r>
            <a:r>
              <a:rPr lang="fi-FI" sz="2400" b="1" dirty="0">
                <a:solidFill>
                  <a:prstClr val="black"/>
                </a:solidFill>
              </a:rPr>
              <a:t>! </a:t>
            </a:r>
            <a:r>
              <a:rPr lang="fi-FI" sz="2400" b="1" dirty="0">
                <a:solidFill>
                  <a:prstClr val="black"/>
                </a:solidFill>
                <a:hlinkClick r:id="rId3"/>
              </a:rPr>
              <a:t>http://www.momio.me/</a:t>
            </a:r>
            <a:endParaRPr lang="fi-FI" sz="2400" b="1" dirty="0">
              <a:solidFill>
                <a:prstClr val="black"/>
              </a:solidFill>
            </a:endParaRPr>
          </a:p>
        </p:txBody>
      </p:sp>
      <p:pic>
        <p:nvPicPr>
          <p:cNvPr id="5" name="Kuva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3648" y="947628"/>
            <a:ext cx="4199810" cy="5572079"/>
          </a:xfrm>
          <a:prstGeom prst="rect">
            <a:avLst/>
          </a:prstGeom>
        </p:spPr>
      </p:pic>
      <p:sp>
        <p:nvSpPr>
          <p:cNvPr id="6" name="Tekstiruutu 5"/>
          <p:cNvSpPr txBox="1"/>
          <p:nvPr/>
        </p:nvSpPr>
        <p:spPr>
          <a:xfrm>
            <a:off x="6156176" y="1340768"/>
            <a:ext cx="2016224" cy="923330"/>
          </a:xfrm>
          <a:prstGeom prst="rect">
            <a:avLst/>
          </a:prstGeom>
          <a:noFill/>
          <a:ln w="28575">
            <a:solidFill>
              <a:schemeClr val="accent1"/>
            </a:solidFill>
          </a:ln>
        </p:spPr>
        <p:txBody>
          <a:bodyPr wrap="square" rtlCol="0">
            <a:spAutoFit/>
          </a:bodyPr>
          <a:lstStyle/>
          <a:p>
            <a:r>
              <a:rPr lang="fi-FI" dirty="0" smtClean="0"/>
              <a:t>Kavereita voi etsiä esim. koulunsa perusteella</a:t>
            </a:r>
            <a:endParaRPr lang="fi-FI" dirty="0"/>
          </a:p>
        </p:txBody>
      </p:sp>
      <p:sp>
        <p:nvSpPr>
          <p:cNvPr id="7" name="Tekstiruutu 6"/>
          <p:cNvSpPr txBox="1"/>
          <p:nvPr/>
        </p:nvSpPr>
        <p:spPr>
          <a:xfrm>
            <a:off x="6052526" y="2810337"/>
            <a:ext cx="2448272" cy="923330"/>
          </a:xfrm>
          <a:prstGeom prst="rect">
            <a:avLst/>
          </a:prstGeom>
          <a:noFill/>
          <a:ln w="28575">
            <a:solidFill>
              <a:schemeClr val="accent1"/>
            </a:solidFill>
          </a:ln>
        </p:spPr>
        <p:txBody>
          <a:bodyPr wrap="square" rtlCol="0">
            <a:spAutoFit/>
          </a:bodyPr>
          <a:lstStyle/>
          <a:p>
            <a:r>
              <a:rPr lang="fi-FI" dirty="0" smtClean="0"/>
              <a:t>Tanskalainen peli, jossa turvallisuusnäkökohdat huomioitu hyvin</a:t>
            </a:r>
            <a:endParaRPr lang="fi-FI" dirty="0"/>
          </a:p>
        </p:txBody>
      </p:sp>
      <p:sp>
        <p:nvSpPr>
          <p:cNvPr id="8" name="Tekstiruutu 7"/>
          <p:cNvSpPr txBox="1"/>
          <p:nvPr/>
        </p:nvSpPr>
        <p:spPr>
          <a:xfrm>
            <a:off x="6052526" y="4077072"/>
            <a:ext cx="2448272" cy="923330"/>
          </a:xfrm>
          <a:prstGeom prst="rect">
            <a:avLst/>
          </a:prstGeom>
          <a:noFill/>
          <a:ln w="28575">
            <a:solidFill>
              <a:schemeClr val="accent1"/>
            </a:solidFill>
          </a:ln>
        </p:spPr>
        <p:txBody>
          <a:bodyPr wrap="square" rtlCol="0">
            <a:spAutoFit/>
          </a:bodyPr>
          <a:lstStyle/>
          <a:p>
            <a:r>
              <a:rPr lang="fi-FI" dirty="0" smtClean="0"/>
              <a:t>Ei kirjauduta omalla nimellä, ei vaadi sähköpostiosoitetta</a:t>
            </a:r>
            <a:endParaRPr lang="fi-FI" dirty="0"/>
          </a:p>
        </p:txBody>
      </p:sp>
      <p:sp>
        <p:nvSpPr>
          <p:cNvPr id="9" name="Tekstiruutu 8"/>
          <p:cNvSpPr txBox="1"/>
          <p:nvPr/>
        </p:nvSpPr>
        <p:spPr>
          <a:xfrm>
            <a:off x="5724128" y="5596377"/>
            <a:ext cx="3024336" cy="646331"/>
          </a:xfrm>
          <a:prstGeom prst="rect">
            <a:avLst/>
          </a:prstGeom>
          <a:noFill/>
          <a:ln w="28575">
            <a:solidFill>
              <a:schemeClr val="accent1"/>
            </a:solidFill>
          </a:ln>
        </p:spPr>
        <p:txBody>
          <a:bodyPr wrap="square" rtlCol="0">
            <a:spAutoFit/>
          </a:bodyPr>
          <a:lstStyle/>
          <a:p>
            <a:r>
              <a:rPr lang="fi-FI" dirty="0" smtClean="0"/>
              <a:t>Samantyyppinen tyttöjen peli: </a:t>
            </a:r>
          </a:p>
          <a:p>
            <a:r>
              <a:rPr lang="fi-FI" dirty="0" smtClean="0">
                <a:hlinkClick r:id="rId5"/>
              </a:rPr>
              <a:t>http://fi.gosupermodel.com/</a:t>
            </a:r>
            <a:endParaRPr lang="fi-FI" dirty="0"/>
          </a:p>
        </p:txBody>
      </p:sp>
    </p:spTree>
    <p:extLst>
      <p:ext uri="{BB962C8B-B14F-4D97-AF65-F5344CB8AC3E}">
        <p14:creationId xmlns:p14="http://schemas.microsoft.com/office/powerpoint/2010/main" xmlns="" val="3582447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95536" y="116631"/>
            <a:ext cx="8352928" cy="461665"/>
          </a:xfrm>
          <a:prstGeom prst="rect">
            <a:avLst/>
          </a:prstGeom>
          <a:noFill/>
        </p:spPr>
        <p:txBody>
          <a:bodyPr wrap="square" rtlCol="0">
            <a:spAutoFit/>
          </a:bodyPr>
          <a:lstStyle/>
          <a:p>
            <a:r>
              <a:rPr lang="fi-FI" sz="2400" b="1" dirty="0" err="1" smtClean="0">
                <a:solidFill>
                  <a:prstClr val="black"/>
                </a:solidFill>
              </a:rPr>
              <a:t>Momio</a:t>
            </a:r>
            <a:r>
              <a:rPr lang="fi-FI" sz="2400" b="1" dirty="0" smtClean="0">
                <a:solidFill>
                  <a:prstClr val="black"/>
                </a:solidFill>
              </a:rPr>
              <a:t> – </a:t>
            </a:r>
            <a:r>
              <a:rPr lang="fi-FI" sz="2400" b="1" dirty="0" err="1" smtClean="0">
                <a:solidFill>
                  <a:prstClr val="black"/>
                </a:solidFill>
              </a:rPr>
              <a:t>avatarpohjainen</a:t>
            </a:r>
            <a:r>
              <a:rPr lang="fi-FI" sz="2400" b="1" dirty="0" smtClean="0">
                <a:solidFill>
                  <a:prstClr val="black"/>
                </a:solidFill>
              </a:rPr>
              <a:t> virtuaalimaailma - vaatekaappi</a:t>
            </a:r>
            <a:endParaRPr lang="fi-FI" sz="2400" b="1" dirty="0">
              <a:solidFill>
                <a:prstClr val="black"/>
              </a:solidFill>
            </a:endParaRPr>
          </a:p>
        </p:txBody>
      </p:sp>
      <p:pic>
        <p:nvPicPr>
          <p:cNvPr id="3" name="Kuv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578296"/>
            <a:ext cx="4392488" cy="5856651"/>
          </a:xfrm>
          <a:prstGeom prst="rect">
            <a:avLst/>
          </a:prstGeom>
        </p:spPr>
      </p:pic>
      <p:sp>
        <p:nvSpPr>
          <p:cNvPr id="4" name="Tekstiruutu 3"/>
          <p:cNvSpPr txBox="1"/>
          <p:nvPr/>
        </p:nvSpPr>
        <p:spPr>
          <a:xfrm>
            <a:off x="5940152" y="1101415"/>
            <a:ext cx="2448272" cy="1200329"/>
          </a:xfrm>
          <a:prstGeom prst="rect">
            <a:avLst/>
          </a:prstGeom>
          <a:noFill/>
          <a:ln w="28575">
            <a:solidFill>
              <a:schemeClr val="accent1"/>
            </a:solidFill>
          </a:ln>
        </p:spPr>
        <p:txBody>
          <a:bodyPr wrap="square" rtlCol="0">
            <a:spAutoFit/>
          </a:bodyPr>
          <a:lstStyle/>
          <a:p>
            <a:r>
              <a:rPr lang="fi-FI" dirty="0" smtClean="0"/>
              <a:t>Papukaijojen kuvaruudulla kantamia timantteja klikkaamalla saa timantteja lisää</a:t>
            </a:r>
            <a:endParaRPr lang="fi-FI" dirty="0"/>
          </a:p>
        </p:txBody>
      </p:sp>
      <p:sp>
        <p:nvSpPr>
          <p:cNvPr id="5" name="Tekstiruutu 4"/>
          <p:cNvSpPr txBox="1"/>
          <p:nvPr/>
        </p:nvSpPr>
        <p:spPr>
          <a:xfrm>
            <a:off x="5953540" y="2823476"/>
            <a:ext cx="2448272" cy="646331"/>
          </a:xfrm>
          <a:prstGeom prst="rect">
            <a:avLst/>
          </a:prstGeom>
          <a:noFill/>
          <a:ln w="28575">
            <a:solidFill>
              <a:schemeClr val="accent1"/>
            </a:solidFill>
          </a:ln>
        </p:spPr>
        <p:txBody>
          <a:bodyPr wrap="square" rtlCol="0">
            <a:spAutoFit/>
          </a:bodyPr>
          <a:lstStyle/>
          <a:p>
            <a:r>
              <a:rPr lang="fi-FI" dirty="0" smtClean="0"/>
              <a:t>Timanteilla saa ostettua lisää vaatteita</a:t>
            </a:r>
            <a:endParaRPr lang="fi-FI" dirty="0"/>
          </a:p>
        </p:txBody>
      </p:sp>
      <p:sp>
        <p:nvSpPr>
          <p:cNvPr id="6" name="Tekstiruutu 5"/>
          <p:cNvSpPr txBox="1"/>
          <p:nvPr/>
        </p:nvSpPr>
        <p:spPr>
          <a:xfrm>
            <a:off x="5953540" y="4005064"/>
            <a:ext cx="2448272" cy="646331"/>
          </a:xfrm>
          <a:prstGeom prst="rect">
            <a:avLst/>
          </a:prstGeom>
          <a:noFill/>
          <a:ln w="28575">
            <a:solidFill>
              <a:schemeClr val="accent1"/>
            </a:solidFill>
          </a:ln>
        </p:spPr>
        <p:txBody>
          <a:bodyPr wrap="square" rtlCol="0">
            <a:spAutoFit/>
          </a:bodyPr>
          <a:lstStyle/>
          <a:p>
            <a:r>
              <a:rPr lang="fi-FI" dirty="0" err="1" smtClean="0"/>
              <a:t>Momioon</a:t>
            </a:r>
            <a:r>
              <a:rPr lang="fi-FI" dirty="0" smtClean="0"/>
              <a:t> voi jakaa </a:t>
            </a:r>
            <a:r>
              <a:rPr lang="fi-FI" dirty="0" err="1" smtClean="0"/>
              <a:t>YouTubesta</a:t>
            </a:r>
            <a:r>
              <a:rPr lang="fi-FI" dirty="0" smtClean="0"/>
              <a:t> videoita</a:t>
            </a:r>
            <a:endParaRPr lang="fi-FI" dirty="0"/>
          </a:p>
        </p:txBody>
      </p:sp>
      <p:sp>
        <p:nvSpPr>
          <p:cNvPr id="7" name="Tekstiruutu 6"/>
          <p:cNvSpPr txBox="1"/>
          <p:nvPr/>
        </p:nvSpPr>
        <p:spPr>
          <a:xfrm>
            <a:off x="6012160" y="5013176"/>
            <a:ext cx="2448272" cy="646331"/>
          </a:xfrm>
          <a:prstGeom prst="rect">
            <a:avLst/>
          </a:prstGeom>
          <a:noFill/>
          <a:ln w="28575">
            <a:solidFill>
              <a:schemeClr val="accent1"/>
            </a:solidFill>
          </a:ln>
        </p:spPr>
        <p:txBody>
          <a:bodyPr wrap="square" rtlCol="0">
            <a:spAutoFit/>
          </a:bodyPr>
          <a:lstStyle/>
          <a:p>
            <a:r>
              <a:rPr lang="fi-FI" dirty="0" smtClean="0"/>
              <a:t>Kavereiden kanssa voi </a:t>
            </a:r>
            <a:r>
              <a:rPr lang="fi-FI" dirty="0" err="1" smtClean="0"/>
              <a:t>chattailla</a:t>
            </a:r>
            <a:endParaRPr lang="fi-FI" dirty="0"/>
          </a:p>
        </p:txBody>
      </p:sp>
      <p:sp>
        <p:nvSpPr>
          <p:cNvPr id="8" name="Tekstiruutu 7"/>
          <p:cNvSpPr txBox="1"/>
          <p:nvPr/>
        </p:nvSpPr>
        <p:spPr>
          <a:xfrm>
            <a:off x="5724128" y="6237312"/>
            <a:ext cx="2808312" cy="646331"/>
          </a:xfrm>
          <a:prstGeom prst="rect">
            <a:avLst/>
          </a:prstGeom>
          <a:noFill/>
        </p:spPr>
        <p:txBody>
          <a:bodyPr wrap="square" rtlCol="0">
            <a:spAutoFit/>
          </a:bodyPr>
          <a:lstStyle/>
          <a:p>
            <a:r>
              <a:rPr lang="fi-FI" b="1" dirty="0">
                <a:solidFill>
                  <a:prstClr val="black"/>
                </a:solidFill>
                <a:hlinkClick r:id="rId3"/>
              </a:rPr>
              <a:t>http://www.momio.me/</a:t>
            </a:r>
            <a:endParaRPr lang="fi-FI" b="1" dirty="0">
              <a:solidFill>
                <a:prstClr val="black"/>
              </a:solidFill>
            </a:endParaRPr>
          </a:p>
          <a:p>
            <a:endParaRPr lang="fi-FI" dirty="0"/>
          </a:p>
        </p:txBody>
      </p:sp>
    </p:spTree>
    <p:extLst>
      <p:ext uri="{BB962C8B-B14F-4D97-AF65-F5344CB8AC3E}">
        <p14:creationId xmlns:p14="http://schemas.microsoft.com/office/powerpoint/2010/main" xmlns="" val="2119258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683568" y="7301"/>
            <a:ext cx="7488832" cy="461665"/>
          </a:xfrm>
          <a:prstGeom prst="rect">
            <a:avLst/>
          </a:prstGeom>
          <a:noFill/>
        </p:spPr>
        <p:txBody>
          <a:bodyPr wrap="square" rtlCol="0">
            <a:spAutoFit/>
          </a:bodyPr>
          <a:lstStyle/>
          <a:p>
            <a:r>
              <a:rPr lang="fi-FI" sz="2400" b="1" dirty="0" err="1" smtClean="0">
                <a:solidFill>
                  <a:prstClr val="black"/>
                </a:solidFill>
              </a:rPr>
              <a:t>Habbo</a:t>
            </a:r>
            <a:r>
              <a:rPr lang="fi-FI" sz="2400" b="1" dirty="0" smtClean="0">
                <a:solidFill>
                  <a:prstClr val="black"/>
                </a:solidFill>
              </a:rPr>
              <a:t>– </a:t>
            </a:r>
            <a:r>
              <a:rPr lang="fi-FI" sz="2400" b="1" dirty="0" err="1" smtClean="0">
                <a:solidFill>
                  <a:prstClr val="black"/>
                </a:solidFill>
              </a:rPr>
              <a:t>avatarpohjainen</a:t>
            </a:r>
            <a:r>
              <a:rPr lang="fi-FI" sz="2400" b="1" dirty="0" smtClean="0">
                <a:solidFill>
                  <a:prstClr val="black"/>
                </a:solidFill>
              </a:rPr>
              <a:t> virtuaalihotelli </a:t>
            </a:r>
            <a:r>
              <a:rPr lang="fi-FI" sz="1600" b="1" dirty="0" smtClean="0">
                <a:solidFill>
                  <a:prstClr val="black"/>
                </a:solidFill>
              </a:rPr>
              <a:t>(</a:t>
            </a:r>
            <a:r>
              <a:rPr lang="fi-FI" sz="1600" b="1" dirty="0" err="1" smtClean="0">
                <a:solidFill>
                  <a:prstClr val="black"/>
                </a:solidFill>
              </a:rPr>
              <a:t>habbo-kolikot</a:t>
            </a:r>
            <a:r>
              <a:rPr lang="fi-FI" sz="1600" b="1" dirty="0" smtClean="0">
                <a:solidFill>
                  <a:prstClr val="black"/>
                </a:solidFill>
              </a:rPr>
              <a:t> käytössä)</a:t>
            </a:r>
            <a:endParaRPr lang="fi-FI" sz="1600" b="1" dirty="0">
              <a:solidFill>
                <a:prstClr val="black"/>
              </a:solidFill>
            </a:endParaRPr>
          </a:p>
        </p:txBody>
      </p:sp>
      <p:pic>
        <p:nvPicPr>
          <p:cNvPr id="3" name="Kuva 3" descr="habbo2_231010.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15" y="404664"/>
            <a:ext cx="9144000" cy="602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kstiruutu 3"/>
          <p:cNvSpPr txBox="1"/>
          <p:nvPr/>
        </p:nvSpPr>
        <p:spPr>
          <a:xfrm>
            <a:off x="2915816" y="6478081"/>
            <a:ext cx="2304256" cy="369332"/>
          </a:xfrm>
          <a:prstGeom prst="rect">
            <a:avLst/>
          </a:prstGeom>
          <a:noFill/>
        </p:spPr>
        <p:txBody>
          <a:bodyPr wrap="square" rtlCol="0">
            <a:spAutoFit/>
          </a:bodyPr>
          <a:lstStyle/>
          <a:p>
            <a:r>
              <a:rPr lang="en-US" dirty="0" smtClean="0">
                <a:hlinkClick r:id="rId4"/>
              </a:rPr>
              <a:t>http://www.habbo.fi/</a:t>
            </a:r>
            <a:endParaRPr lang="fi-FI" dirty="0"/>
          </a:p>
        </p:txBody>
      </p:sp>
    </p:spTree>
    <p:extLst>
      <p:ext uri="{BB962C8B-B14F-4D97-AF65-F5344CB8AC3E}">
        <p14:creationId xmlns:p14="http://schemas.microsoft.com/office/powerpoint/2010/main" xmlns="" val="2119258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0" y="0"/>
            <a:ext cx="9144000" cy="1015663"/>
          </a:xfrm>
          <a:prstGeom prst="rect">
            <a:avLst/>
          </a:prstGeom>
          <a:noFill/>
        </p:spPr>
        <p:txBody>
          <a:bodyPr wrap="square" rtlCol="0">
            <a:spAutoFit/>
          </a:bodyPr>
          <a:lstStyle/>
          <a:p>
            <a:pPr algn="ctr"/>
            <a:r>
              <a:rPr lang="fi-FI" sz="2400" b="1" dirty="0" err="1" smtClean="0">
                <a:solidFill>
                  <a:prstClr val="black"/>
                </a:solidFill>
              </a:rPr>
              <a:t>YouTube</a:t>
            </a:r>
            <a:r>
              <a:rPr lang="fi-FI" sz="2400" b="1" dirty="0" smtClean="0">
                <a:solidFill>
                  <a:prstClr val="black"/>
                </a:solidFill>
              </a:rPr>
              <a:t> – noin 2 milj. kk-käyttäjää Suomessa - </a:t>
            </a:r>
            <a:r>
              <a:rPr lang="fi-FI" sz="2400" b="1" dirty="0" err="1" smtClean="0">
                <a:solidFill>
                  <a:prstClr val="black"/>
                </a:solidFill>
              </a:rPr>
              <a:t>tubettaminen</a:t>
            </a:r>
            <a:r>
              <a:rPr lang="fi-FI" sz="2400" b="1" dirty="0" smtClean="0">
                <a:solidFill>
                  <a:prstClr val="black"/>
                </a:solidFill>
              </a:rPr>
              <a:t> </a:t>
            </a:r>
            <a:r>
              <a:rPr lang="fi-FI" sz="2400" b="1" dirty="0" smtClean="0">
                <a:solidFill>
                  <a:prstClr val="black"/>
                </a:solidFill>
              </a:rPr>
              <a:t>suosittua </a:t>
            </a:r>
          </a:p>
          <a:p>
            <a:pPr algn="ctr"/>
            <a:r>
              <a:rPr lang="fi-FI" sz="1200" b="1" dirty="0" smtClean="0">
                <a:solidFill>
                  <a:prstClr val="black"/>
                </a:solidFill>
              </a:rPr>
              <a:t>(</a:t>
            </a:r>
            <a:r>
              <a:rPr lang="fi-FI" sz="1200" b="1" dirty="0">
                <a:solidFill>
                  <a:prstClr val="black"/>
                </a:solidFill>
              </a:rPr>
              <a:t>Lähde:  </a:t>
            </a:r>
            <a:r>
              <a:rPr lang="fi-FI" sz="1200" b="1" dirty="0">
                <a:solidFill>
                  <a:prstClr val="black"/>
                </a:solidFill>
                <a:hlinkClick r:id="rId2"/>
              </a:rPr>
              <a:t>https://</a:t>
            </a:r>
            <a:r>
              <a:rPr lang="fi-FI" sz="1200" b="1" dirty="0" smtClean="0">
                <a:solidFill>
                  <a:prstClr val="black"/>
                </a:solidFill>
                <a:hlinkClick r:id="rId2"/>
              </a:rPr>
              <a:t>www.youtube.com/watch?v=RhjwJXfeSEk</a:t>
            </a:r>
            <a:endParaRPr lang="fi-FI" sz="1200" b="1" dirty="0" smtClean="0">
              <a:solidFill>
                <a:prstClr val="black"/>
              </a:solidFill>
            </a:endParaRPr>
          </a:p>
          <a:p>
            <a:pPr algn="ctr"/>
            <a:r>
              <a:rPr lang="fi-FI" sz="1200" b="1" dirty="0" smtClean="0">
                <a:solidFill>
                  <a:prstClr val="black"/>
                </a:solidFill>
              </a:rPr>
              <a:t>)</a:t>
            </a:r>
          </a:p>
          <a:p>
            <a:pPr algn="ctr"/>
            <a:endParaRPr lang="fi-FI" sz="1200" b="1" dirty="0">
              <a:solidFill>
                <a:prstClr val="black"/>
              </a:solidFill>
            </a:endParaRPr>
          </a:p>
        </p:txBody>
      </p:sp>
      <p:pic>
        <p:nvPicPr>
          <p:cNvPr id="3" name="Kuva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722679"/>
            <a:ext cx="7728384" cy="6065209"/>
          </a:xfrm>
          <a:prstGeom prst="rect">
            <a:avLst/>
          </a:prstGeom>
        </p:spPr>
      </p:pic>
      <p:sp>
        <p:nvSpPr>
          <p:cNvPr id="5" name="Nuoli vasemmalle 4"/>
          <p:cNvSpPr/>
          <p:nvPr/>
        </p:nvSpPr>
        <p:spPr>
          <a:xfrm>
            <a:off x="3779912" y="5805264"/>
            <a:ext cx="684076" cy="1440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 name="Suora yhdysviiva 5"/>
          <p:cNvCxnSpPr/>
          <p:nvPr/>
        </p:nvCxnSpPr>
        <p:spPr>
          <a:xfrm>
            <a:off x="2987824" y="6021288"/>
            <a:ext cx="57606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36911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539552" y="159023"/>
            <a:ext cx="8208912" cy="461665"/>
          </a:xfrm>
          <a:prstGeom prst="rect">
            <a:avLst/>
          </a:prstGeom>
          <a:noFill/>
        </p:spPr>
        <p:txBody>
          <a:bodyPr wrap="square" rtlCol="0">
            <a:spAutoFit/>
          </a:bodyPr>
          <a:lstStyle/>
          <a:p>
            <a:r>
              <a:rPr lang="fi-FI" sz="2400" b="1" dirty="0" err="1" smtClean="0">
                <a:solidFill>
                  <a:prstClr val="black"/>
                </a:solidFill>
              </a:rPr>
              <a:t>WhatsApp</a:t>
            </a:r>
            <a:r>
              <a:rPr lang="fi-FI" sz="2400" b="1" dirty="0" smtClean="0">
                <a:solidFill>
                  <a:prstClr val="black"/>
                </a:solidFill>
              </a:rPr>
              <a:t> – viestintää puhelimella, myös ryhmätoiminto</a:t>
            </a:r>
            <a:endParaRPr lang="fi-FI" sz="2400" b="1" dirty="0">
              <a:solidFill>
                <a:prstClr val="black"/>
              </a:solidFill>
            </a:endParaRPr>
          </a:p>
        </p:txBody>
      </p:sp>
      <p:pic>
        <p:nvPicPr>
          <p:cNvPr id="3" name="Kuva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20688"/>
            <a:ext cx="6536466" cy="5199307"/>
          </a:xfrm>
          <a:prstGeom prst="rect">
            <a:avLst/>
          </a:prstGeom>
        </p:spPr>
      </p:pic>
      <p:sp>
        <p:nvSpPr>
          <p:cNvPr id="4" name="Tekstiruutu 3"/>
          <p:cNvSpPr txBox="1"/>
          <p:nvPr/>
        </p:nvSpPr>
        <p:spPr>
          <a:xfrm>
            <a:off x="1043608" y="6211669"/>
            <a:ext cx="4104456" cy="923330"/>
          </a:xfrm>
          <a:prstGeom prst="rect">
            <a:avLst/>
          </a:prstGeom>
          <a:noFill/>
        </p:spPr>
        <p:txBody>
          <a:bodyPr wrap="square" rtlCol="0">
            <a:spAutoFit/>
          </a:bodyPr>
          <a:lstStyle/>
          <a:p>
            <a:r>
              <a:rPr lang="fi-FI" dirty="0" smtClean="0"/>
              <a:t>Lähde: </a:t>
            </a:r>
            <a:r>
              <a:rPr lang="fi-FI" dirty="0" smtClean="0">
                <a:hlinkClick r:id="rId4"/>
              </a:rPr>
              <a:t>https://www.whatsapp.com/?l=fi</a:t>
            </a:r>
            <a:endParaRPr lang="fi-FI" dirty="0" smtClean="0"/>
          </a:p>
          <a:p>
            <a:endParaRPr lang="fi-FI" dirty="0" smtClean="0"/>
          </a:p>
          <a:p>
            <a:endParaRPr lang="fi-FI" dirty="0"/>
          </a:p>
        </p:txBody>
      </p:sp>
      <p:sp>
        <p:nvSpPr>
          <p:cNvPr id="5" name="Tekstiruutu 4"/>
          <p:cNvSpPr txBox="1"/>
          <p:nvPr/>
        </p:nvSpPr>
        <p:spPr>
          <a:xfrm>
            <a:off x="6660232" y="3140968"/>
            <a:ext cx="2304256" cy="3139321"/>
          </a:xfrm>
          <a:prstGeom prst="rect">
            <a:avLst/>
          </a:prstGeom>
          <a:noFill/>
          <a:ln w="15875">
            <a:solidFill>
              <a:schemeClr val="accent1"/>
            </a:solidFill>
          </a:ln>
        </p:spPr>
        <p:txBody>
          <a:bodyPr wrap="square" rtlCol="0">
            <a:spAutoFit/>
          </a:bodyPr>
          <a:lstStyle/>
          <a:p>
            <a:r>
              <a:rPr lang="fi-FI" sz="2200" b="1" dirty="0" smtClean="0">
                <a:solidFill>
                  <a:srgbClr val="00B0F0"/>
                </a:solidFill>
              </a:rPr>
              <a:t>Keskustele lapsen kanssa, onko viestit tarkistettava heti, tunneittain, päivittäin vai vain silloin kun ei ole muuta kiireellisempää?</a:t>
            </a:r>
            <a:endParaRPr lang="fi-FI" sz="2200" b="1" dirty="0">
              <a:solidFill>
                <a:srgbClr val="00B0F0"/>
              </a:solidFill>
            </a:endParaRPr>
          </a:p>
        </p:txBody>
      </p:sp>
      <p:sp>
        <p:nvSpPr>
          <p:cNvPr id="6" name="Tekstiruutu 4"/>
          <p:cNvSpPr txBox="1"/>
          <p:nvPr/>
        </p:nvSpPr>
        <p:spPr>
          <a:xfrm>
            <a:off x="6660232" y="620688"/>
            <a:ext cx="2339752" cy="2462213"/>
          </a:xfrm>
          <a:prstGeom prst="rect">
            <a:avLst/>
          </a:prstGeom>
          <a:noFill/>
          <a:ln w="15875">
            <a:solidFill>
              <a:schemeClr val="accent1"/>
            </a:solidFill>
          </a:ln>
        </p:spPr>
        <p:txBody>
          <a:bodyPr wrap="square" rtlCol="0">
            <a:spAutoFit/>
          </a:bodyPr>
          <a:lstStyle/>
          <a:p>
            <a:r>
              <a:rPr lang="fi-FI" sz="2200" b="1" dirty="0" smtClean="0">
                <a:solidFill>
                  <a:srgbClr val="00B0F0"/>
                </a:solidFill>
              </a:rPr>
              <a:t>Käyttö yleisintä parhaiden kaverien, harrastusryhmän, perheen tai koululuokan kesken</a:t>
            </a:r>
            <a:endParaRPr lang="fi-FI" sz="2200" b="1" dirty="0">
              <a:solidFill>
                <a:srgbClr val="00B0F0"/>
              </a:solidFill>
            </a:endParaRPr>
          </a:p>
        </p:txBody>
      </p:sp>
    </p:spTree>
    <p:extLst>
      <p:ext uri="{BB962C8B-B14F-4D97-AF65-F5344CB8AC3E}">
        <p14:creationId xmlns:p14="http://schemas.microsoft.com/office/powerpoint/2010/main" xmlns="" val="2762328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411760" y="0"/>
            <a:ext cx="4176464" cy="461665"/>
          </a:xfrm>
          <a:prstGeom prst="rect">
            <a:avLst/>
          </a:prstGeom>
          <a:noFill/>
        </p:spPr>
        <p:txBody>
          <a:bodyPr wrap="square" rtlCol="0">
            <a:spAutoFit/>
          </a:bodyPr>
          <a:lstStyle/>
          <a:p>
            <a:r>
              <a:rPr lang="fi-FI" sz="2400" b="1" dirty="0" err="1" smtClean="0">
                <a:solidFill>
                  <a:prstClr val="black"/>
                </a:solidFill>
              </a:rPr>
              <a:t>WhatsApp</a:t>
            </a:r>
            <a:r>
              <a:rPr lang="fi-FI" sz="2400" b="1" dirty="0" smtClean="0">
                <a:solidFill>
                  <a:prstClr val="black"/>
                </a:solidFill>
              </a:rPr>
              <a:t> – viestittelynäkymä</a:t>
            </a:r>
            <a:endParaRPr lang="fi-FI" sz="2400" b="1" dirty="0">
              <a:solidFill>
                <a:prstClr val="black"/>
              </a:solidFill>
            </a:endParaRPr>
          </a:p>
        </p:txBody>
      </p:sp>
      <p:sp>
        <p:nvSpPr>
          <p:cNvPr id="5" name="Tekstiruutu 4"/>
          <p:cNvSpPr txBox="1"/>
          <p:nvPr/>
        </p:nvSpPr>
        <p:spPr>
          <a:xfrm>
            <a:off x="4139952" y="4797152"/>
            <a:ext cx="4824536" cy="1785104"/>
          </a:xfrm>
          <a:prstGeom prst="rect">
            <a:avLst/>
          </a:prstGeom>
          <a:noFill/>
          <a:ln w="15875">
            <a:solidFill>
              <a:schemeClr val="accent1"/>
            </a:solidFill>
          </a:ln>
        </p:spPr>
        <p:txBody>
          <a:bodyPr wrap="square" rtlCol="0">
            <a:spAutoFit/>
          </a:bodyPr>
          <a:lstStyle/>
          <a:p>
            <a:r>
              <a:rPr lang="fi-FI" sz="2200" b="1" dirty="0" smtClean="0">
                <a:solidFill>
                  <a:srgbClr val="00B0F0"/>
                </a:solidFill>
              </a:rPr>
              <a:t>Liitetiedostona (klemmari) kuvia, luurin kuvasta puhelu, hymiö-kuvakkeesta hymiöitä. Kolmen pisteen takaa voi esim. lisätä näyttöön taustakuvan tai mykistää vastapuolen tietyksi ajaksi.</a:t>
            </a:r>
            <a:endParaRPr lang="fi-FI" sz="2200" b="1" dirty="0">
              <a:solidFill>
                <a:srgbClr val="00B0F0"/>
              </a:solidFill>
            </a:endParaRPr>
          </a:p>
        </p:txBody>
      </p:sp>
      <p:sp>
        <p:nvSpPr>
          <p:cNvPr id="6" name="Tekstiruutu 4"/>
          <p:cNvSpPr txBox="1"/>
          <p:nvPr/>
        </p:nvSpPr>
        <p:spPr>
          <a:xfrm>
            <a:off x="4139952" y="1844824"/>
            <a:ext cx="3672408" cy="430887"/>
          </a:xfrm>
          <a:prstGeom prst="rect">
            <a:avLst/>
          </a:prstGeom>
          <a:noFill/>
          <a:ln w="15875">
            <a:solidFill>
              <a:schemeClr val="accent1"/>
            </a:solidFill>
          </a:ln>
        </p:spPr>
        <p:txBody>
          <a:bodyPr wrap="square" rtlCol="0">
            <a:spAutoFit/>
          </a:bodyPr>
          <a:lstStyle/>
          <a:p>
            <a:r>
              <a:rPr lang="fi-FI" sz="2200" b="1" dirty="0" smtClean="0">
                <a:solidFill>
                  <a:srgbClr val="00B0F0"/>
                </a:solidFill>
              </a:rPr>
              <a:t>Tekstiä, hymiöitä ja kuvia</a:t>
            </a:r>
            <a:endParaRPr lang="fi-FI" sz="2200" b="1" dirty="0">
              <a:solidFill>
                <a:srgbClr val="00B0F0"/>
              </a:solidFill>
            </a:endParaRPr>
          </a:p>
        </p:txBody>
      </p:sp>
      <p:pic>
        <p:nvPicPr>
          <p:cNvPr id="7" name="Kuva 6" descr="whatsapp_kuva_120316.jpg"/>
          <p:cNvPicPr>
            <a:picLocks noChangeAspect="1"/>
          </p:cNvPicPr>
          <p:nvPr/>
        </p:nvPicPr>
        <p:blipFill>
          <a:blip r:embed="rId3" cstate="print"/>
          <a:stretch>
            <a:fillRect/>
          </a:stretch>
        </p:blipFill>
        <p:spPr>
          <a:xfrm>
            <a:off x="539552" y="476672"/>
            <a:ext cx="3456384" cy="6144683"/>
          </a:xfrm>
          <a:prstGeom prst="rect">
            <a:avLst/>
          </a:prstGeom>
        </p:spPr>
      </p:pic>
      <p:sp>
        <p:nvSpPr>
          <p:cNvPr id="8" name="Tekstiruutu 4"/>
          <p:cNvSpPr txBox="1"/>
          <p:nvPr/>
        </p:nvSpPr>
        <p:spPr>
          <a:xfrm>
            <a:off x="4139952" y="3933056"/>
            <a:ext cx="3816424" cy="769441"/>
          </a:xfrm>
          <a:prstGeom prst="rect">
            <a:avLst/>
          </a:prstGeom>
          <a:noFill/>
          <a:ln w="15875">
            <a:solidFill>
              <a:schemeClr val="accent1"/>
            </a:solidFill>
          </a:ln>
        </p:spPr>
        <p:txBody>
          <a:bodyPr wrap="square" rtlCol="0">
            <a:spAutoFit/>
          </a:bodyPr>
          <a:lstStyle/>
          <a:p>
            <a:r>
              <a:rPr lang="fi-FI" sz="2200" b="1" dirty="0" smtClean="0">
                <a:solidFill>
                  <a:srgbClr val="00B0F0"/>
                </a:solidFill>
              </a:rPr>
              <a:t>Mikrofonin kuvaa klikkaamalla voi lähettää ääniviestin</a:t>
            </a:r>
            <a:endParaRPr lang="fi-FI" sz="2200" b="1" dirty="0">
              <a:solidFill>
                <a:srgbClr val="00B0F0"/>
              </a:solidFill>
            </a:endParaRPr>
          </a:p>
        </p:txBody>
      </p:sp>
      <p:cxnSp>
        <p:nvCxnSpPr>
          <p:cNvPr id="10" name="Suora nuoliyhdysviiva 9"/>
          <p:cNvCxnSpPr/>
          <p:nvPr/>
        </p:nvCxnSpPr>
        <p:spPr>
          <a:xfrm flipH="1">
            <a:off x="1043608" y="4293096"/>
            <a:ext cx="3024336" cy="10554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uora nuoliyhdysviiva 11"/>
          <p:cNvCxnSpPr/>
          <p:nvPr/>
        </p:nvCxnSpPr>
        <p:spPr>
          <a:xfrm flipH="1">
            <a:off x="3923928" y="5805264"/>
            <a:ext cx="1728192"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p:nvPr/>
        </p:nvCxnSpPr>
        <p:spPr>
          <a:xfrm flipH="1">
            <a:off x="2771800" y="836712"/>
            <a:ext cx="1296144"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kstiruutu 4"/>
          <p:cNvSpPr txBox="1"/>
          <p:nvPr/>
        </p:nvSpPr>
        <p:spPr>
          <a:xfrm>
            <a:off x="4139952" y="620688"/>
            <a:ext cx="3672408" cy="1107996"/>
          </a:xfrm>
          <a:prstGeom prst="rect">
            <a:avLst/>
          </a:prstGeom>
          <a:noFill/>
          <a:ln w="15875">
            <a:solidFill>
              <a:schemeClr val="accent1"/>
            </a:solidFill>
          </a:ln>
        </p:spPr>
        <p:txBody>
          <a:bodyPr wrap="square" rtlCol="0">
            <a:spAutoFit/>
          </a:bodyPr>
          <a:lstStyle/>
          <a:p>
            <a:r>
              <a:rPr lang="fi-FI" sz="2200" b="1" dirty="0" smtClean="0">
                <a:solidFill>
                  <a:srgbClr val="00B0F0"/>
                </a:solidFill>
              </a:rPr>
              <a:t>Yläreunasta näkee </a:t>
            </a:r>
            <a:r>
              <a:rPr lang="fi-FI" sz="2200" b="1" dirty="0" smtClean="0">
                <a:solidFill>
                  <a:srgbClr val="00B0F0"/>
                </a:solidFill>
              </a:rPr>
              <a:t>kellonajan milloin </a:t>
            </a:r>
            <a:r>
              <a:rPr lang="fi-FI" sz="2200" b="1" dirty="0" smtClean="0">
                <a:solidFill>
                  <a:srgbClr val="00B0F0"/>
                </a:solidFill>
              </a:rPr>
              <a:t>vastaanottaja on viimeksi käynyt </a:t>
            </a:r>
            <a:r>
              <a:rPr lang="fi-FI" sz="2200" b="1" dirty="0" err="1" smtClean="0">
                <a:solidFill>
                  <a:srgbClr val="00B0F0"/>
                </a:solidFill>
              </a:rPr>
              <a:t>Whatsappissa</a:t>
            </a:r>
            <a:endParaRPr lang="fi-FI" sz="2200" b="1" dirty="0">
              <a:solidFill>
                <a:srgbClr val="00B0F0"/>
              </a:solidFill>
            </a:endParaRPr>
          </a:p>
        </p:txBody>
      </p:sp>
      <p:sp>
        <p:nvSpPr>
          <p:cNvPr id="11" name="Tekstiruutu 4"/>
          <p:cNvSpPr txBox="1"/>
          <p:nvPr/>
        </p:nvSpPr>
        <p:spPr>
          <a:xfrm>
            <a:off x="4499992" y="2852936"/>
            <a:ext cx="4392488" cy="430887"/>
          </a:xfrm>
          <a:prstGeom prst="rect">
            <a:avLst/>
          </a:prstGeom>
          <a:noFill/>
          <a:ln w="15875">
            <a:solidFill>
              <a:schemeClr val="accent1"/>
            </a:solidFill>
          </a:ln>
        </p:spPr>
        <p:txBody>
          <a:bodyPr wrap="square" rtlCol="0">
            <a:spAutoFit/>
          </a:bodyPr>
          <a:lstStyle/>
          <a:p>
            <a:r>
              <a:rPr lang="fi-FI" sz="2200" b="1" dirty="0" smtClean="0">
                <a:solidFill>
                  <a:schemeClr val="accent6">
                    <a:lumMod val="75000"/>
                  </a:schemeClr>
                </a:solidFill>
              </a:rPr>
              <a:t>Yli 2 miljoonaa käyttäjää Suomessa</a:t>
            </a:r>
            <a:endParaRPr lang="fi-FI" sz="2200" b="1" dirty="0">
              <a:solidFill>
                <a:schemeClr val="accent6">
                  <a:lumMod val="75000"/>
                </a:schemeClr>
              </a:solidFill>
            </a:endParaRPr>
          </a:p>
        </p:txBody>
      </p:sp>
    </p:spTree>
    <p:extLst>
      <p:ext uri="{BB962C8B-B14F-4D97-AF65-F5344CB8AC3E}">
        <p14:creationId xmlns:p14="http://schemas.microsoft.com/office/powerpoint/2010/main" xmlns="" val="2762328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acebook_0411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86888" cy="591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3059" name="Otsikko 1"/>
          <p:cNvSpPr>
            <a:spLocks noGrp="1"/>
          </p:cNvSpPr>
          <p:nvPr>
            <p:ph type="title" idx="4294967295"/>
          </p:nvPr>
        </p:nvSpPr>
        <p:spPr>
          <a:xfrm>
            <a:off x="-252413" y="4929188"/>
            <a:ext cx="9396413" cy="1668462"/>
          </a:xfrm>
          <a:solidFill>
            <a:schemeClr val="bg1"/>
          </a:solidFill>
        </p:spPr>
        <p:txBody>
          <a:bodyPr>
            <a:normAutofit fontScale="90000"/>
          </a:bodyPr>
          <a:lstStyle/>
          <a:p>
            <a:pPr algn="ctr" eaLnBrk="1" fontAlgn="auto" hangingPunct="1">
              <a:spcAft>
                <a:spcPts val="0"/>
              </a:spcAft>
              <a:defRPr/>
            </a:pPr>
            <a:r>
              <a:rPr lang="fi-FI" sz="3200" b="1" dirty="0" smtClean="0">
                <a:solidFill>
                  <a:srgbClr val="00B0F0"/>
                </a:solidFill>
              </a:rPr>
              <a:t>Yhteisöalusta </a:t>
            </a:r>
            <a:r>
              <a:rPr lang="fi-FI" sz="3200" b="1" dirty="0" err="1" smtClean="0">
                <a:solidFill>
                  <a:srgbClr val="00B0F0"/>
                </a:solidFill>
                <a:hlinkClick r:id="rId3"/>
              </a:rPr>
              <a:t>Facebook</a:t>
            </a:r>
            <a:r>
              <a:rPr lang="fi-FI" sz="3200" b="1" dirty="0" smtClean="0">
                <a:solidFill>
                  <a:srgbClr val="00B0F0"/>
                </a:solidFill>
              </a:rPr>
              <a:t> – kaverikanava </a:t>
            </a:r>
            <a:r>
              <a:rPr lang="fi-FI" sz="1600" b="1" dirty="0" smtClean="0">
                <a:solidFill>
                  <a:srgbClr val="00B0F0"/>
                </a:solidFill>
              </a:rPr>
              <a:t>(13 v-)</a:t>
            </a:r>
            <a:r>
              <a:rPr lang="fi-FI" sz="1800" dirty="0" smtClean="0"/>
              <a:t/>
            </a:r>
            <a:br>
              <a:rPr lang="fi-FI" sz="1800" dirty="0" smtClean="0"/>
            </a:br>
            <a:r>
              <a:rPr lang="fi-FI" sz="3600" b="1" dirty="0" smtClean="0"/>
              <a:t> </a:t>
            </a:r>
            <a:r>
              <a:rPr lang="fi-FI" sz="2400" b="1" dirty="0" smtClean="0"/>
              <a:t>Lex Hymy (1974) – Yksityiselämää koskevan (loukkaavan) tiedon levittäminen kiellettyä – Hienotunteisuus ja tyylitaju valttia</a:t>
            </a:r>
            <a:br>
              <a:rPr lang="fi-FI" sz="2400" b="1" dirty="0" smtClean="0"/>
            </a:br>
            <a:r>
              <a:rPr lang="fi-FI" sz="2400" b="1" dirty="0" err="1" smtClean="0">
                <a:hlinkClick r:id="rId3"/>
              </a:rPr>
              <a:t>www.facebook.com</a:t>
            </a:r>
            <a:endParaRPr lang="en-US" sz="2400" b="1" dirty="0" smtClean="0"/>
          </a:p>
        </p:txBody>
      </p:sp>
      <p:pic>
        <p:nvPicPr>
          <p:cNvPr id="26626" name="Picture 2" descr="Facebook, Many, F, Panels, System, Network, News"/>
          <p:cNvPicPr>
            <a:picLocks noChangeAspect="1" noChangeArrowheads="1"/>
          </p:cNvPicPr>
          <p:nvPr/>
        </p:nvPicPr>
        <p:blipFill>
          <a:blip r:embed="rId4" cstate="print"/>
          <a:srcRect/>
          <a:stretch>
            <a:fillRect/>
          </a:stretch>
        </p:blipFill>
        <p:spPr bwMode="auto">
          <a:xfrm>
            <a:off x="107504" y="3140968"/>
            <a:ext cx="3059832" cy="1676533"/>
          </a:xfrm>
          <a:prstGeom prst="rect">
            <a:avLst/>
          </a:prstGeom>
          <a:noFill/>
        </p:spPr>
      </p:pic>
    </p:spTree>
    <p:extLst>
      <p:ext uri="{BB962C8B-B14F-4D97-AF65-F5344CB8AC3E}">
        <p14:creationId xmlns:p14="http://schemas.microsoft.com/office/powerpoint/2010/main" xmlns="" val="3202314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79512" y="42999"/>
            <a:ext cx="8712967" cy="461665"/>
          </a:xfrm>
          <a:prstGeom prst="rect">
            <a:avLst/>
          </a:prstGeom>
          <a:noFill/>
        </p:spPr>
        <p:txBody>
          <a:bodyPr wrap="square" rtlCol="0">
            <a:spAutoFit/>
          </a:bodyPr>
          <a:lstStyle/>
          <a:p>
            <a:r>
              <a:rPr lang="fi-FI" sz="2400" b="1" dirty="0" err="1" smtClean="0">
                <a:solidFill>
                  <a:prstClr val="black"/>
                </a:solidFill>
              </a:rPr>
              <a:t>Instagram</a:t>
            </a:r>
            <a:r>
              <a:rPr lang="fi-FI" sz="2400" b="1" dirty="0" smtClean="0">
                <a:solidFill>
                  <a:prstClr val="black"/>
                </a:solidFill>
              </a:rPr>
              <a:t> IG – kuvia, videoita ja kommentteja/tykkäyksiä  (13v -)</a:t>
            </a:r>
            <a:endParaRPr lang="fi-FI" b="1" dirty="0">
              <a:solidFill>
                <a:prstClr val="black"/>
              </a:solidFill>
            </a:endParaRPr>
          </a:p>
        </p:txBody>
      </p:sp>
      <p:pic>
        <p:nvPicPr>
          <p:cNvPr id="3" name="Kuva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421" y="507909"/>
            <a:ext cx="4730854" cy="5866834"/>
          </a:xfrm>
          <a:prstGeom prst="rect">
            <a:avLst/>
          </a:prstGeom>
        </p:spPr>
      </p:pic>
      <p:pic>
        <p:nvPicPr>
          <p:cNvPr id="4" name="Kuva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38359" y="504664"/>
            <a:ext cx="4379131" cy="5838842"/>
          </a:xfrm>
          <a:prstGeom prst="rect">
            <a:avLst/>
          </a:prstGeom>
        </p:spPr>
      </p:pic>
      <p:sp>
        <p:nvSpPr>
          <p:cNvPr id="5" name="Tekstiruutu 4"/>
          <p:cNvSpPr txBox="1"/>
          <p:nvPr/>
        </p:nvSpPr>
        <p:spPr>
          <a:xfrm>
            <a:off x="467544" y="6453336"/>
            <a:ext cx="7992888" cy="646331"/>
          </a:xfrm>
          <a:prstGeom prst="rect">
            <a:avLst/>
          </a:prstGeom>
          <a:noFill/>
        </p:spPr>
        <p:txBody>
          <a:bodyPr wrap="square" rtlCol="0">
            <a:spAutoFit/>
          </a:bodyPr>
          <a:lstStyle/>
          <a:p>
            <a:r>
              <a:rPr lang="fi-FI" dirty="0" smtClean="0"/>
              <a:t>Lähteet: </a:t>
            </a:r>
            <a:r>
              <a:rPr lang="fi-FI" dirty="0" smtClean="0">
                <a:hlinkClick r:id="rId5"/>
              </a:rPr>
              <a:t>http://instagram.com/natgeo</a:t>
            </a:r>
            <a:r>
              <a:rPr lang="fi-FI" dirty="0" smtClean="0"/>
              <a:t>  ja </a:t>
            </a:r>
            <a:r>
              <a:rPr lang="fi-FI" dirty="0" smtClean="0">
                <a:hlinkClick r:id="rId6"/>
              </a:rPr>
              <a:t>http://instagram.com/kaijamarita</a:t>
            </a:r>
            <a:endParaRPr lang="fi-FI" dirty="0" smtClean="0"/>
          </a:p>
          <a:p>
            <a:endParaRPr lang="fi-FI" dirty="0"/>
          </a:p>
        </p:txBody>
      </p:sp>
      <p:cxnSp>
        <p:nvCxnSpPr>
          <p:cNvPr id="7" name="Suora nuoliyhdysviiva 6"/>
          <p:cNvCxnSpPr/>
          <p:nvPr/>
        </p:nvCxnSpPr>
        <p:spPr>
          <a:xfrm flipV="1">
            <a:off x="3959932" y="3933057"/>
            <a:ext cx="36004" cy="7920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2541115" y="4725144"/>
            <a:ext cx="2102893" cy="369332"/>
          </a:xfrm>
          <a:prstGeom prst="rect">
            <a:avLst/>
          </a:prstGeom>
          <a:noFill/>
          <a:ln w="19050">
            <a:solidFill>
              <a:srgbClr val="FF0000"/>
            </a:solidFill>
          </a:ln>
        </p:spPr>
        <p:txBody>
          <a:bodyPr wrap="square" rtlCol="0">
            <a:spAutoFit/>
          </a:bodyPr>
          <a:lstStyle/>
          <a:p>
            <a:r>
              <a:rPr lang="fi-FI" dirty="0" smtClean="0"/>
              <a:t>Ilmianna sopimaton</a:t>
            </a:r>
            <a:endParaRPr lang="fi-FI" dirty="0"/>
          </a:p>
        </p:txBody>
      </p:sp>
      <p:sp>
        <p:nvSpPr>
          <p:cNvPr id="9" name="Tekstiruutu 8"/>
          <p:cNvSpPr txBox="1"/>
          <p:nvPr/>
        </p:nvSpPr>
        <p:spPr>
          <a:xfrm>
            <a:off x="2400681" y="5210086"/>
            <a:ext cx="2365427" cy="1200329"/>
          </a:xfrm>
          <a:prstGeom prst="rect">
            <a:avLst/>
          </a:prstGeom>
          <a:noFill/>
          <a:ln w="19050">
            <a:solidFill>
              <a:srgbClr val="FF0000"/>
            </a:solidFill>
          </a:ln>
        </p:spPr>
        <p:txBody>
          <a:bodyPr wrap="square" rtlCol="0">
            <a:spAutoFit/>
          </a:bodyPr>
          <a:lstStyle/>
          <a:p>
            <a:r>
              <a:rPr lang="fi-FI" dirty="0" smtClean="0"/>
              <a:t>Voit valita asetuksista yksityiset julkaisut ja näyttää kuvat vain kutsun pyytäneille</a:t>
            </a:r>
            <a:endParaRPr lang="fi-FI" dirty="0"/>
          </a:p>
        </p:txBody>
      </p:sp>
      <p:sp>
        <p:nvSpPr>
          <p:cNvPr id="10" name="Tekstiruutu 7"/>
          <p:cNvSpPr txBox="1"/>
          <p:nvPr/>
        </p:nvSpPr>
        <p:spPr>
          <a:xfrm>
            <a:off x="107504" y="3284984"/>
            <a:ext cx="2880320" cy="369332"/>
          </a:xfrm>
          <a:prstGeom prst="rect">
            <a:avLst/>
          </a:prstGeom>
          <a:solidFill>
            <a:schemeClr val="bg1"/>
          </a:solidFill>
          <a:ln w="19050">
            <a:solidFill>
              <a:srgbClr val="FF0000"/>
            </a:solidFill>
          </a:ln>
        </p:spPr>
        <p:txBody>
          <a:bodyPr wrap="square" rtlCol="0">
            <a:spAutoFit/>
          </a:bodyPr>
          <a:lstStyle/>
          <a:p>
            <a:r>
              <a:rPr lang="fi-FI" dirty="0" smtClean="0"/>
              <a:t>#=</a:t>
            </a:r>
            <a:r>
              <a:rPr lang="fi-FI" dirty="0" err="1" smtClean="0"/>
              <a:t>hashtag=aihetunniste</a:t>
            </a:r>
            <a:endParaRPr lang="fi-FI" dirty="0"/>
          </a:p>
        </p:txBody>
      </p:sp>
    </p:spTree>
    <p:extLst>
      <p:ext uri="{BB962C8B-B14F-4D97-AF65-F5344CB8AC3E}">
        <p14:creationId xmlns:p14="http://schemas.microsoft.com/office/powerpoint/2010/main" xmlns="" val="1547378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467544" y="116632"/>
            <a:ext cx="8208912" cy="646331"/>
          </a:xfrm>
          <a:prstGeom prst="rect">
            <a:avLst/>
          </a:prstGeom>
          <a:noFill/>
        </p:spPr>
        <p:txBody>
          <a:bodyPr wrap="square" rtlCol="0">
            <a:spAutoFit/>
          </a:bodyPr>
          <a:lstStyle/>
          <a:p>
            <a:r>
              <a:rPr lang="fi-FI" sz="3600" b="1" dirty="0" err="1" smtClean="0">
                <a:solidFill>
                  <a:srgbClr val="00B0F0"/>
                </a:solidFill>
              </a:rPr>
              <a:t>Snapchat</a:t>
            </a:r>
            <a:r>
              <a:rPr lang="fi-FI" sz="3600" b="1" dirty="0" smtClean="0">
                <a:solidFill>
                  <a:srgbClr val="00B0F0"/>
                </a:solidFill>
              </a:rPr>
              <a:t> – </a:t>
            </a:r>
            <a:r>
              <a:rPr lang="fi-FI" sz="3600" b="1" dirty="0" err="1" smtClean="0">
                <a:solidFill>
                  <a:srgbClr val="00B0F0"/>
                </a:solidFill>
              </a:rPr>
              <a:t>snäppäily</a:t>
            </a:r>
            <a:r>
              <a:rPr lang="fi-FI" sz="3600" b="1" dirty="0" smtClean="0">
                <a:solidFill>
                  <a:srgbClr val="00B0F0"/>
                </a:solidFill>
              </a:rPr>
              <a:t>, 13v-</a:t>
            </a:r>
            <a:endParaRPr lang="fi-FI" sz="3600" b="1" dirty="0">
              <a:solidFill>
                <a:srgbClr val="00B0F0"/>
              </a:solidFill>
            </a:endParaRPr>
          </a:p>
        </p:txBody>
      </p:sp>
      <p:sp>
        <p:nvSpPr>
          <p:cNvPr id="4" name="Tekstiruutu 3"/>
          <p:cNvSpPr txBox="1"/>
          <p:nvPr/>
        </p:nvSpPr>
        <p:spPr>
          <a:xfrm>
            <a:off x="611560" y="5949280"/>
            <a:ext cx="8100392" cy="646331"/>
          </a:xfrm>
          <a:prstGeom prst="rect">
            <a:avLst/>
          </a:prstGeom>
          <a:noFill/>
        </p:spPr>
        <p:txBody>
          <a:bodyPr wrap="square" rtlCol="0">
            <a:spAutoFit/>
          </a:bodyPr>
          <a:lstStyle/>
          <a:p>
            <a:r>
              <a:rPr lang="fi-FI" dirty="0" smtClean="0"/>
              <a:t>Lähde: </a:t>
            </a:r>
            <a:r>
              <a:rPr lang="fi-FI" dirty="0" err="1" smtClean="0">
                <a:hlinkClick r:id="rId3"/>
              </a:rPr>
              <a:t>www.snapchat.com</a:t>
            </a:r>
            <a:endParaRPr lang="fi-FI" dirty="0" smtClean="0"/>
          </a:p>
          <a:p>
            <a:endParaRPr lang="fi-FI" dirty="0"/>
          </a:p>
        </p:txBody>
      </p:sp>
      <p:sp>
        <p:nvSpPr>
          <p:cNvPr id="5" name="Tekstiruutu 4"/>
          <p:cNvSpPr txBox="1"/>
          <p:nvPr/>
        </p:nvSpPr>
        <p:spPr>
          <a:xfrm>
            <a:off x="3995936" y="1124744"/>
            <a:ext cx="4752528" cy="2462213"/>
          </a:xfrm>
          <a:prstGeom prst="rect">
            <a:avLst/>
          </a:prstGeom>
          <a:noFill/>
          <a:ln w="15875">
            <a:solidFill>
              <a:schemeClr val="accent1"/>
            </a:solidFill>
          </a:ln>
        </p:spPr>
        <p:txBody>
          <a:bodyPr wrap="square" rtlCol="0">
            <a:spAutoFit/>
          </a:bodyPr>
          <a:lstStyle/>
          <a:p>
            <a:r>
              <a:rPr lang="fi-FI" sz="2200" b="1" dirty="0" err="1" smtClean="0">
                <a:solidFill>
                  <a:srgbClr val="00B0F0"/>
                </a:solidFill>
              </a:rPr>
              <a:t>Snapchat</a:t>
            </a:r>
            <a:r>
              <a:rPr lang="fi-FI" sz="2200" b="1" dirty="0" smtClean="0">
                <a:solidFill>
                  <a:srgbClr val="00B0F0"/>
                </a:solidFill>
              </a:rPr>
              <a:t> </a:t>
            </a:r>
            <a:r>
              <a:rPr lang="fi-FI" sz="2200" b="1" dirty="0" smtClean="0">
                <a:solidFill>
                  <a:srgbClr val="00B0F0"/>
                </a:solidFill>
              </a:rPr>
              <a:t>(</a:t>
            </a:r>
            <a:r>
              <a:rPr lang="fi-FI" sz="2200" b="1" dirty="0" smtClean="0">
                <a:solidFill>
                  <a:srgbClr val="00B0F0"/>
                </a:solidFill>
              </a:rPr>
              <a:t>2011) on </a:t>
            </a:r>
            <a:r>
              <a:rPr lang="fi-FI" sz="2200" b="1" dirty="0" smtClean="0">
                <a:solidFill>
                  <a:srgbClr val="00B0F0"/>
                </a:solidFill>
              </a:rPr>
              <a:t>ilmainen palvelu, jonka avulla voi lähettää (tekstitettyjä) valokuvia ja lyhyitä videoita verkkoon. Sisällöt häviävät (ainakin teoriassa, tietoturva kyseenalainen) joko heti katsomisen jälkeen (1-10 s) tai 24 tunnin jälkeen (julkiset ”</a:t>
            </a:r>
            <a:r>
              <a:rPr lang="fi-FI" sz="2200" b="1" dirty="0" err="1" smtClean="0">
                <a:solidFill>
                  <a:srgbClr val="00B0F0"/>
                </a:solidFill>
              </a:rPr>
              <a:t>stories</a:t>
            </a:r>
            <a:r>
              <a:rPr lang="fi-FI" sz="2200" b="1" dirty="0" smtClean="0">
                <a:solidFill>
                  <a:srgbClr val="00B0F0"/>
                </a:solidFill>
              </a:rPr>
              <a:t>”). </a:t>
            </a:r>
            <a:endParaRPr lang="fi-FI" sz="2200" b="1" dirty="0">
              <a:solidFill>
                <a:srgbClr val="00B0F0"/>
              </a:solidFill>
            </a:endParaRPr>
          </a:p>
        </p:txBody>
      </p:sp>
      <p:sp>
        <p:nvSpPr>
          <p:cNvPr id="1029" name="AutoShape 5" descr="Snapchat"/>
          <p:cNvSpPr>
            <a:spLocks noChangeAspect="1" noChangeArrowheads="1"/>
          </p:cNvSpPr>
          <p:nvPr/>
        </p:nvSpPr>
        <p:spPr bwMode="auto">
          <a:xfrm>
            <a:off x="790575" y="-3184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i-FI"/>
          </a:p>
        </p:txBody>
      </p:sp>
      <p:pic>
        <p:nvPicPr>
          <p:cNvPr id="1033" name="Picture 9" descr="Kuvahaun tulos haulle snapchat kuva"/>
          <p:cNvPicPr>
            <a:picLocks noChangeAspect="1" noChangeArrowheads="1"/>
          </p:cNvPicPr>
          <p:nvPr/>
        </p:nvPicPr>
        <p:blipFill>
          <a:blip r:embed="rId4" cstate="print"/>
          <a:srcRect/>
          <a:stretch>
            <a:fillRect/>
          </a:stretch>
        </p:blipFill>
        <p:spPr bwMode="auto">
          <a:xfrm>
            <a:off x="6372200" y="116632"/>
            <a:ext cx="1523967" cy="949797"/>
          </a:xfrm>
          <a:prstGeom prst="rect">
            <a:avLst/>
          </a:prstGeom>
          <a:noFill/>
        </p:spPr>
      </p:pic>
      <p:sp>
        <p:nvSpPr>
          <p:cNvPr id="11" name="Tekstiruutu 4"/>
          <p:cNvSpPr txBox="1"/>
          <p:nvPr/>
        </p:nvSpPr>
        <p:spPr>
          <a:xfrm>
            <a:off x="3995936" y="3861048"/>
            <a:ext cx="4752529" cy="1785104"/>
          </a:xfrm>
          <a:prstGeom prst="rect">
            <a:avLst/>
          </a:prstGeom>
          <a:noFill/>
          <a:ln w="15875">
            <a:solidFill>
              <a:schemeClr val="accent1"/>
            </a:solidFill>
          </a:ln>
        </p:spPr>
        <p:txBody>
          <a:bodyPr wrap="square" rtlCol="0">
            <a:spAutoFit/>
          </a:bodyPr>
          <a:lstStyle/>
          <a:p>
            <a:r>
              <a:rPr lang="fi-FI" sz="2200" b="1" dirty="0" err="1" smtClean="0">
                <a:solidFill>
                  <a:srgbClr val="00B0F0"/>
                </a:solidFill>
              </a:rPr>
              <a:t>Snapchat</a:t>
            </a:r>
            <a:r>
              <a:rPr lang="fi-FI" sz="2200" b="1" dirty="0" smtClean="0">
                <a:solidFill>
                  <a:srgbClr val="00B0F0"/>
                </a:solidFill>
              </a:rPr>
              <a:t> ladataan </a:t>
            </a:r>
            <a:r>
              <a:rPr lang="fi-FI" sz="2200" b="1" dirty="0" err="1" smtClean="0">
                <a:solidFill>
                  <a:srgbClr val="00B0F0"/>
                </a:solidFill>
              </a:rPr>
              <a:t>mobiililaitteeseen</a:t>
            </a:r>
            <a:r>
              <a:rPr lang="fi-FI" sz="2200" b="1" dirty="0" smtClean="0">
                <a:solidFill>
                  <a:srgbClr val="00B0F0"/>
                </a:solidFill>
              </a:rPr>
              <a:t>, jonka jälkeen </a:t>
            </a:r>
            <a:r>
              <a:rPr lang="fi-FI" sz="2200" b="1" dirty="0" smtClean="0">
                <a:solidFill>
                  <a:srgbClr val="00B0F0"/>
                </a:solidFill>
                <a:sym typeface="Wingdings" pitchFamily="2" charset="2"/>
              </a:rPr>
              <a:t>luodaan oma käyttäjätunnus ja sivu</a:t>
            </a:r>
            <a:r>
              <a:rPr lang="fi-FI" sz="2200" b="1" dirty="0" smtClean="0">
                <a:solidFill>
                  <a:srgbClr val="00B0F0"/>
                </a:solidFill>
              </a:rPr>
              <a:t>. </a:t>
            </a:r>
          </a:p>
          <a:p>
            <a:r>
              <a:rPr lang="fi-FI" sz="2200" b="1" dirty="0" smtClean="0">
                <a:solidFill>
                  <a:srgbClr val="00B0F0"/>
                </a:solidFill>
              </a:rPr>
              <a:t>Amerikkalaisista 13-34 –vuotiaista yli 60% käyttää </a:t>
            </a:r>
            <a:r>
              <a:rPr lang="fi-FI" sz="2200" b="1" dirty="0" err="1" smtClean="0">
                <a:solidFill>
                  <a:srgbClr val="00B0F0"/>
                </a:solidFill>
              </a:rPr>
              <a:t>Snapchattiä</a:t>
            </a:r>
            <a:r>
              <a:rPr lang="fi-FI" sz="2200" b="1" dirty="0" smtClean="0">
                <a:solidFill>
                  <a:srgbClr val="00B0F0"/>
                </a:solidFill>
              </a:rPr>
              <a:t>.</a:t>
            </a:r>
            <a:endParaRPr lang="fi-FI" sz="2200" b="1" dirty="0">
              <a:solidFill>
                <a:srgbClr val="00B0F0"/>
              </a:solidFill>
            </a:endParaRPr>
          </a:p>
        </p:txBody>
      </p:sp>
      <p:pic>
        <p:nvPicPr>
          <p:cNvPr id="8" name="Kuva 7" descr="IMG_1330.PNG"/>
          <p:cNvPicPr>
            <a:picLocks noChangeAspect="1"/>
          </p:cNvPicPr>
          <p:nvPr/>
        </p:nvPicPr>
        <p:blipFill>
          <a:blip r:embed="rId5" cstate="print"/>
          <a:stretch>
            <a:fillRect/>
          </a:stretch>
        </p:blipFill>
        <p:spPr>
          <a:xfrm>
            <a:off x="251520" y="980728"/>
            <a:ext cx="3618402" cy="4824536"/>
          </a:xfrm>
          <a:prstGeom prst="rect">
            <a:avLst/>
          </a:prstGeom>
        </p:spPr>
      </p:pic>
    </p:spTree>
    <p:extLst>
      <p:ext uri="{BB962C8B-B14F-4D97-AF65-F5344CB8AC3E}">
        <p14:creationId xmlns:p14="http://schemas.microsoft.com/office/powerpoint/2010/main" xmlns="" val="2762328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27584" y="0"/>
            <a:ext cx="2880320" cy="646331"/>
          </a:xfrm>
          <a:prstGeom prst="rect">
            <a:avLst/>
          </a:prstGeom>
          <a:noFill/>
        </p:spPr>
        <p:txBody>
          <a:bodyPr wrap="square" rtlCol="0">
            <a:spAutoFit/>
          </a:bodyPr>
          <a:lstStyle/>
          <a:p>
            <a:r>
              <a:rPr lang="fi-FI" sz="3600" b="1" dirty="0" err="1" smtClean="0">
                <a:solidFill>
                  <a:srgbClr val="00B0F0"/>
                </a:solidFill>
              </a:rPr>
              <a:t>Snapchat</a:t>
            </a:r>
            <a:endParaRPr lang="fi-FI" sz="3600" b="1" dirty="0">
              <a:solidFill>
                <a:srgbClr val="00B0F0"/>
              </a:solidFill>
            </a:endParaRPr>
          </a:p>
        </p:txBody>
      </p:sp>
      <p:sp>
        <p:nvSpPr>
          <p:cNvPr id="4" name="Tekstiruutu 3"/>
          <p:cNvSpPr txBox="1"/>
          <p:nvPr/>
        </p:nvSpPr>
        <p:spPr>
          <a:xfrm>
            <a:off x="0" y="5980837"/>
            <a:ext cx="9144000" cy="1754326"/>
          </a:xfrm>
          <a:prstGeom prst="rect">
            <a:avLst/>
          </a:prstGeom>
          <a:noFill/>
        </p:spPr>
        <p:txBody>
          <a:bodyPr wrap="square" rtlCol="0">
            <a:spAutoFit/>
          </a:bodyPr>
          <a:lstStyle/>
          <a:p>
            <a:r>
              <a:rPr lang="fi-FI" dirty="0" smtClean="0"/>
              <a:t>Kuvan lähde: </a:t>
            </a:r>
            <a:r>
              <a:rPr lang="fi-FI" dirty="0" smtClean="0">
                <a:hlinkClick r:id="rId3"/>
              </a:rPr>
              <a:t>http://www.digimarkkinointi.fi/blogi/snapchatin-perusteet-yritykselle</a:t>
            </a:r>
            <a:endParaRPr lang="fi-FI" dirty="0" smtClean="0"/>
          </a:p>
          <a:p>
            <a:r>
              <a:rPr lang="fi-FI" dirty="0" smtClean="0"/>
              <a:t>Vinkkejä: </a:t>
            </a:r>
            <a:r>
              <a:rPr lang="fi-FI" dirty="0" smtClean="0">
                <a:hlinkClick r:id="rId4"/>
              </a:rPr>
              <a:t>http://yle.fi/aihe/artikkeli/2016/03/22/nain-otat-snapchatin-haltuun-tai-ainakin-tiedat-mita-lapsesi-snappailee</a:t>
            </a:r>
            <a:endParaRPr lang="fi-FI" dirty="0" smtClean="0"/>
          </a:p>
          <a:p>
            <a:endParaRPr lang="fi-FI" dirty="0" smtClean="0"/>
          </a:p>
          <a:p>
            <a:endParaRPr lang="fi-FI" dirty="0" smtClean="0"/>
          </a:p>
          <a:p>
            <a:endParaRPr lang="fi-FI" dirty="0"/>
          </a:p>
        </p:txBody>
      </p:sp>
      <p:sp>
        <p:nvSpPr>
          <p:cNvPr id="1029" name="AutoShape 5" descr="Snapchat"/>
          <p:cNvSpPr>
            <a:spLocks noChangeAspect="1" noChangeArrowheads="1"/>
          </p:cNvSpPr>
          <p:nvPr/>
        </p:nvSpPr>
        <p:spPr bwMode="auto">
          <a:xfrm>
            <a:off x="790575" y="-3184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i-FI"/>
          </a:p>
        </p:txBody>
      </p:sp>
      <p:pic>
        <p:nvPicPr>
          <p:cNvPr id="51202" name="Picture 2" descr="http://www.digimarkkinointi.fi/sites/default/files/snapchat_perusteet.jpg"/>
          <p:cNvPicPr>
            <a:picLocks noChangeAspect="1" noChangeArrowheads="1"/>
          </p:cNvPicPr>
          <p:nvPr/>
        </p:nvPicPr>
        <p:blipFill>
          <a:blip r:embed="rId5" cstate="print"/>
          <a:srcRect/>
          <a:stretch>
            <a:fillRect/>
          </a:stretch>
        </p:blipFill>
        <p:spPr bwMode="auto">
          <a:xfrm>
            <a:off x="611560" y="620688"/>
            <a:ext cx="7648575" cy="4972050"/>
          </a:xfrm>
          <a:prstGeom prst="rect">
            <a:avLst/>
          </a:prstGeom>
          <a:noFill/>
        </p:spPr>
      </p:pic>
      <p:sp>
        <p:nvSpPr>
          <p:cNvPr id="5" name="Tekstiruutu 4"/>
          <p:cNvSpPr txBox="1"/>
          <p:nvPr/>
        </p:nvSpPr>
        <p:spPr>
          <a:xfrm>
            <a:off x="3131840" y="332656"/>
            <a:ext cx="5904656" cy="430887"/>
          </a:xfrm>
          <a:prstGeom prst="rect">
            <a:avLst/>
          </a:prstGeom>
          <a:noFill/>
          <a:ln w="15875">
            <a:solidFill>
              <a:schemeClr val="accent1"/>
            </a:solidFill>
          </a:ln>
        </p:spPr>
        <p:txBody>
          <a:bodyPr wrap="square" rtlCol="0">
            <a:spAutoFit/>
          </a:bodyPr>
          <a:lstStyle/>
          <a:p>
            <a:r>
              <a:rPr lang="fi-FI" sz="2200" b="1" dirty="0" err="1" smtClean="0">
                <a:solidFill>
                  <a:srgbClr val="00B0F0"/>
                </a:solidFill>
              </a:rPr>
              <a:t>Snapchat</a:t>
            </a:r>
            <a:r>
              <a:rPr lang="fi-FI" sz="2200" b="1" dirty="0" smtClean="0">
                <a:solidFill>
                  <a:srgbClr val="00B0F0"/>
                </a:solidFill>
              </a:rPr>
              <a:t> on sosiaalisen median nouseva sovellus</a:t>
            </a:r>
            <a:endParaRPr lang="fi-FI" sz="2200" b="1" dirty="0">
              <a:solidFill>
                <a:srgbClr val="00B0F0"/>
              </a:solidFill>
            </a:endParaRPr>
          </a:p>
        </p:txBody>
      </p:sp>
      <p:sp>
        <p:nvSpPr>
          <p:cNvPr id="7" name="Tekstikehys 6"/>
          <p:cNvSpPr txBox="1"/>
          <p:nvPr/>
        </p:nvSpPr>
        <p:spPr>
          <a:xfrm>
            <a:off x="5076056" y="5445224"/>
            <a:ext cx="3528392" cy="646331"/>
          </a:xfrm>
          <a:prstGeom prst="rect">
            <a:avLst/>
          </a:prstGeom>
          <a:noFill/>
          <a:ln w="25400">
            <a:solidFill>
              <a:schemeClr val="accent1"/>
            </a:solidFill>
          </a:ln>
        </p:spPr>
        <p:txBody>
          <a:bodyPr wrap="square" rtlCol="0">
            <a:spAutoFit/>
          </a:bodyPr>
          <a:lstStyle/>
          <a:p>
            <a:r>
              <a:rPr lang="fi-FI" dirty="0" smtClean="0"/>
              <a:t>Lyhyellä painalluksella tulee </a:t>
            </a:r>
            <a:r>
              <a:rPr lang="fi-FI" dirty="0" smtClean="0">
                <a:sym typeface="Wingdings" pitchFamily="2" charset="2"/>
              </a:rPr>
              <a:t>kuva ja pitkään painamalla ottaa videota</a:t>
            </a:r>
            <a:endParaRPr lang="fi-FI" dirty="0"/>
          </a:p>
        </p:txBody>
      </p:sp>
      <p:cxnSp>
        <p:nvCxnSpPr>
          <p:cNvPr id="9" name="Suora nuoliyhdysviiva 8"/>
          <p:cNvCxnSpPr/>
          <p:nvPr/>
        </p:nvCxnSpPr>
        <p:spPr>
          <a:xfrm flipH="1" flipV="1">
            <a:off x="4572000" y="5157192"/>
            <a:ext cx="576064" cy="43204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62328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23528" y="0"/>
            <a:ext cx="8280920" cy="1077218"/>
          </a:xfrm>
          <a:prstGeom prst="rect">
            <a:avLst/>
          </a:prstGeom>
          <a:noFill/>
        </p:spPr>
        <p:txBody>
          <a:bodyPr wrap="square" rtlCol="0">
            <a:spAutoFit/>
          </a:bodyPr>
          <a:lstStyle/>
          <a:p>
            <a:r>
              <a:rPr lang="fi-FI" sz="3200" b="1" dirty="0" smtClean="0">
                <a:solidFill>
                  <a:srgbClr val="00B0F0"/>
                </a:solidFill>
              </a:rPr>
              <a:t>Nettimaailma muuttuu jatkuvasti – sosiaalisen median sovelluksia syntyy ja kuolee</a:t>
            </a:r>
            <a:endParaRPr lang="fi-FI" sz="3200" b="1" dirty="0">
              <a:solidFill>
                <a:srgbClr val="00B0F0"/>
              </a:solidFill>
            </a:endParaRPr>
          </a:p>
        </p:txBody>
      </p:sp>
      <p:sp>
        <p:nvSpPr>
          <p:cNvPr id="4" name="Suorakulmio 3"/>
          <p:cNvSpPr/>
          <p:nvPr/>
        </p:nvSpPr>
        <p:spPr>
          <a:xfrm>
            <a:off x="0" y="6456995"/>
            <a:ext cx="8964488" cy="307777"/>
          </a:xfrm>
          <a:prstGeom prst="rect">
            <a:avLst/>
          </a:prstGeom>
        </p:spPr>
        <p:txBody>
          <a:bodyPr wrap="square">
            <a:spAutoFit/>
          </a:bodyPr>
          <a:lstStyle/>
          <a:p>
            <a:r>
              <a:rPr lang="fi-FI" sz="1400" dirty="0" smtClean="0"/>
              <a:t>Kuva: Fred </a:t>
            </a:r>
            <a:r>
              <a:rPr lang="fi-FI" sz="1400" dirty="0" err="1" smtClean="0"/>
              <a:t>Cavazza</a:t>
            </a:r>
            <a:r>
              <a:rPr lang="fi-FI" sz="1400" dirty="0" smtClean="0"/>
              <a:t>, </a:t>
            </a:r>
            <a:r>
              <a:rPr lang="fi-FI" sz="1400" dirty="0" smtClean="0">
                <a:hlinkClick r:id="rId2"/>
              </a:rPr>
              <a:t>http://www.fredcavazza.net/2015/06/03/social-media-landscape-2015/</a:t>
            </a:r>
            <a:r>
              <a:rPr lang="fi-FI" sz="1400" dirty="0" smtClean="0"/>
              <a:t> CC-BY-SA</a:t>
            </a:r>
            <a:endParaRPr lang="fi-FI" sz="1400" dirty="0"/>
          </a:p>
        </p:txBody>
      </p:sp>
      <p:sp>
        <p:nvSpPr>
          <p:cNvPr id="5" name="Tekstiruutu 4"/>
          <p:cNvSpPr txBox="1"/>
          <p:nvPr/>
        </p:nvSpPr>
        <p:spPr>
          <a:xfrm>
            <a:off x="6084168" y="1844824"/>
            <a:ext cx="2736304" cy="2308324"/>
          </a:xfrm>
          <a:prstGeom prst="rect">
            <a:avLst/>
          </a:prstGeom>
          <a:noFill/>
          <a:ln w="15875">
            <a:solidFill>
              <a:schemeClr val="accent1"/>
            </a:solidFill>
          </a:ln>
        </p:spPr>
        <p:txBody>
          <a:bodyPr wrap="square" rtlCol="0">
            <a:spAutoFit/>
          </a:bodyPr>
          <a:lstStyle/>
          <a:p>
            <a:r>
              <a:rPr lang="fi-FI" sz="2400" b="1" dirty="0" smtClean="0">
                <a:solidFill>
                  <a:srgbClr val="00B0F0"/>
                </a:solidFill>
              </a:rPr>
              <a:t>Verkkopalveluissa julkaistua tai säilytettyä tietoa ei voi ikinä pitää 100% varmasti yksityisenä!</a:t>
            </a:r>
            <a:endParaRPr lang="fi-FI" sz="2400" b="1" dirty="0">
              <a:solidFill>
                <a:srgbClr val="00B0F0"/>
              </a:solidFill>
            </a:endParaRPr>
          </a:p>
        </p:txBody>
      </p:sp>
      <p:pic>
        <p:nvPicPr>
          <p:cNvPr id="36866" name="Picture 2" descr="https://kathonewmedia.files.wordpress.com/2016/01/social-media-landscape-2015.png?w=1013"/>
          <p:cNvPicPr>
            <a:picLocks noChangeAspect="1" noChangeArrowheads="1"/>
          </p:cNvPicPr>
          <p:nvPr/>
        </p:nvPicPr>
        <p:blipFill>
          <a:blip r:embed="rId3" cstate="print"/>
          <a:srcRect/>
          <a:stretch>
            <a:fillRect/>
          </a:stretch>
        </p:blipFill>
        <p:spPr bwMode="auto">
          <a:xfrm>
            <a:off x="1115616" y="1052736"/>
            <a:ext cx="4562475" cy="4953001"/>
          </a:xfrm>
          <a:prstGeom prst="rect">
            <a:avLst/>
          </a:prstGeom>
          <a:noFill/>
        </p:spPr>
      </p:pic>
    </p:spTree>
    <p:extLst>
      <p:ext uri="{BB962C8B-B14F-4D97-AF65-F5344CB8AC3E}">
        <p14:creationId xmlns:p14="http://schemas.microsoft.com/office/powerpoint/2010/main" xmlns="" val="345670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539552" y="0"/>
            <a:ext cx="8208912" cy="646331"/>
          </a:xfrm>
          <a:prstGeom prst="rect">
            <a:avLst/>
          </a:prstGeom>
          <a:noFill/>
        </p:spPr>
        <p:txBody>
          <a:bodyPr wrap="square" rtlCol="0">
            <a:spAutoFit/>
          </a:bodyPr>
          <a:lstStyle/>
          <a:p>
            <a:r>
              <a:rPr lang="fi-FI" sz="3600" b="1" dirty="0" err="1" smtClean="0">
                <a:solidFill>
                  <a:srgbClr val="00B0F0"/>
                </a:solidFill>
              </a:rPr>
              <a:t>Periscope</a:t>
            </a:r>
            <a:r>
              <a:rPr lang="fi-FI" sz="3600" b="1" dirty="0" smtClean="0">
                <a:solidFill>
                  <a:srgbClr val="00B0F0"/>
                </a:solidFill>
              </a:rPr>
              <a:t> – ei ikärajaa</a:t>
            </a:r>
            <a:endParaRPr lang="fi-FI" sz="3600" b="1" dirty="0">
              <a:solidFill>
                <a:srgbClr val="00B0F0"/>
              </a:solidFill>
            </a:endParaRPr>
          </a:p>
        </p:txBody>
      </p:sp>
      <p:sp>
        <p:nvSpPr>
          <p:cNvPr id="4" name="Tekstiruutu 3"/>
          <p:cNvSpPr txBox="1"/>
          <p:nvPr/>
        </p:nvSpPr>
        <p:spPr>
          <a:xfrm>
            <a:off x="179512" y="5805264"/>
            <a:ext cx="8856984" cy="923330"/>
          </a:xfrm>
          <a:prstGeom prst="rect">
            <a:avLst/>
          </a:prstGeom>
          <a:noFill/>
        </p:spPr>
        <p:txBody>
          <a:bodyPr wrap="square" rtlCol="0">
            <a:spAutoFit/>
          </a:bodyPr>
          <a:lstStyle/>
          <a:p>
            <a:r>
              <a:rPr lang="fi-FI" dirty="0" smtClean="0"/>
              <a:t>Kuva: </a:t>
            </a:r>
            <a:r>
              <a:rPr lang="fi-FI" dirty="0" err="1" smtClean="0">
                <a:hlinkClick r:id="rId3"/>
              </a:rPr>
              <a:t>www.periscope.com</a:t>
            </a:r>
            <a:endParaRPr lang="fi-FI" dirty="0" smtClean="0"/>
          </a:p>
          <a:p>
            <a:r>
              <a:rPr lang="fi-FI" dirty="0" smtClean="0"/>
              <a:t>Vinkkejä ja alempi kuva: </a:t>
            </a:r>
            <a:r>
              <a:rPr lang="fi-FI" dirty="0" smtClean="0">
                <a:hlinkClick r:id="rId4"/>
              </a:rPr>
              <a:t>https://harto.wordpress.com/2015/12/05/periscope-luokkahuoneessa-opetuksen-julkisuus-vs-yksityisyys-ja-tekijanoikeudet/</a:t>
            </a:r>
            <a:endParaRPr lang="fi-FI" dirty="0"/>
          </a:p>
        </p:txBody>
      </p:sp>
      <p:sp>
        <p:nvSpPr>
          <p:cNvPr id="5" name="Tekstiruutu 4"/>
          <p:cNvSpPr txBox="1"/>
          <p:nvPr/>
        </p:nvSpPr>
        <p:spPr>
          <a:xfrm>
            <a:off x="3995936" y="692696"/>
            <a:ext cx="4968552" cy="1446550"/>
          </a:xfrm>
          <a:prstGeom prst="rect">
            <a:avLst/>
          </a:prstGeom>
          <a:noFill/>
          <a:ln w="15875">
            <a:solidFill>
              <a:schemeClr val="accent1"/>
            </a:solidFill>
          </a:ln>
        </p:spPr>
        <p:txBody>
          <a:bodyPr wrap="square" rtlCol="0">
            <a:spAutoFit/>
          </a:bodyPr>
          <a:lstStyle/>
          <a:p>
            <a:r>
              <a:rPr lang="fi-FI" sz="2200" b="1" dirty="0" err="1" smtClean="0">
                <a:solidFill>
                  <a:srgbClr val="00B0F0"/>
                </a:solidFill>
              </a:rPr>
              <a:t>Periscope</a:t>
            </a:r>
            <a:r>
              <a:rPr lang="fi-FI" sz="2200" b="1" dirty="0" smtClean="0">
                <a:solidFill>
                  <a:srgbClr val="00B0F0"/>
                </a:solidFill>
              </a:rPr>
              <a:t> on 2015 perustettu palvelu, jonka avulla voi lähettää suorana videoita verkkoon ja samalla kommentoida videota. </a:t>
            </a:r>
            <a:r>
              <a:rPr lang="fi-FI" sz="2200" b="1" dirty="0" err="1" smtClean="0">
                <a:solidFill>
                  <a:srgbClr val="00B0F0"/>
                </a:solidFill>
              </a:rPr>
              <a:t>Twitter</a:t>
            </a:r>
            <a:r>
              <a:rPr lang="fi-FI" sz="2200" b="1" dirty="0" smtClean="0">
                <a:solidFill>
                  <a:srgbClr val="00B0F0"/>
                </a:solidFill>
              </a:rPr>
              <a:t> omistaa.</a:t>
            </a:r>
            <a:endParaRPr lang="fi-FI" sz="2200" b="1" dirty="0">
              <a:solidFill>
                <a:srgbClr val="00B0F0"/>
              </a:solidFill>
            </a:endParaRPr>
          </a:p>
        </p:txBody>
      </p:sp>
      <p:sp>
        <p:nvSpPr>
          <p:cNvPr id="1029" name="AutoShape 5" descr="Snapchat"/>
          <p:cNvSpPr>
            <a:spLocks noChangeAspect="1" noChangeArrowheads="1"/>
          </p:cNvSpPr>
          <p:nvPr/>
        </p:nvSpPr>
        <p:spPr bwMode="auto">
          <a:xfrm>
            <a:off x="790575" y="-3184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11" name="Tekstiruutu 4"/>
          <p:cNvSpPr txBox="1"/>
          <p:nvPr/>
        </p:nvSpPr>
        <p:spPr>
          <a:xfrm>
            <a:off x="4067944" y="2132856"/>
            <a:ext cx="4752528" cy="769441"/>
          </a:xfrm>
          <a:prstGeom prst="rect">
            <a:avLst/>
          </a:prstGeom>
          <a:noFill/>
          <a:ln w="15875">
            <a:solidFill>
              <a:schemeClr val="accent1"/>
            </a:solidFill>
          </a:ln>
        </p:spPr>
        <p:txBody>
          <a:bodyPr wrap="square" rtlCol="0">
            <a:spAutoFit/>
          </a:bodyPr>
          <a:lstStyle/>
          <a:p>
            <a:r>
              <a:rPr lang="fi-FI" sz="2200" b="1" dirty="0" err="1" smtClean="0">
                <a:solidFill>
                  <a:srgbClr val="00B0F0"/>
                </a:solidFill>
              </a:rPr>
              <a:t>Periscope</a:t>
            </a:r>
            <a:r>
              <a:rPr lang="fi-FI" sz="2200" b="1" dirty="0" smtClean="0">
                <a:solidFill>
                  <a:srgbClr val="00B0F0"/>
                </a:solidFill>
              </a:rPr>
              <a:t> ladataan </a:t>
            </a:r>
            <a:r>
              <a:rPr lang="fi-FI" sz="2200" b="1" dirty="0" err="1" smtClean="0">
                <a:solidFill>
                  <a:srgbClr val="00B0F0"/>
                </a:solidFill>
              </a:rPr>
              <a:t>mobiililaitteeseen</a:t>
            </a:r>
            <a:r>
              <a:rPr lang="fi-FI" sz="2200" b="1" dirty="0" smtClean="0">
                <a:solidFill>
                  <a:srgbClr val="00B0F0"/>
                </a:solidFill>
              </a:rPr>
              <a:t> </a:t>
            </a:r>
            <a:r>
              <a:rPr lang="fi-FI" sz="2200" b="1" dirty="0" smtClean="0">
                <a:solidFill>
                  <a:srgbClr val="00B0F0"/>
                </a:solidFill>
                <a:sym typeface="Wingdings" pitchFamily="2" charset="2"/>
              </a:rPr>
              <a:t> luodaan oma käyttäjätunnus ja sivu</a:t>
            </a:r>
            <a:r>
              <a:rPr lang="fi-FI" sz="2200" b="1" dirty="0" smtClean="0">
                <a:solidFill>
                  <a:srgbClr val="00B0F0"/>
                </a:solidFill>
              </a:rPr>
              <a:t>. </a:t>
            </a:r>
            <a:endParaRPr lang="fi-FI" sz="2200" b="1" dirty="0">
              <a:solidFill>
                <a:srgbClr val="00B0F0"/>
              </a:solidFill>
            </a:endParaRPr>
          </a:p>
        </p:txBody>
      </p:sp>
      <p:pic>
        <p:nvPicPr>
          <p:cNvPr id="49154" name="Picture 2" descr="1*KgpUqKMJ89Ewnew7MZfbDQ"/>
          <p:cNvPicPr>
            <a:picLocks noChangeAspect="1" noChangeArrowheads="1"/>
          </p:cNvPicPr>
          <p:nvPr/>
        </p:nvPicPr>
        <p:blipFill>
          <a:blip r:embed="rId5" cstate="print"/>
          <a:srcRect/>
          <a:stretch>
            <a:fillRect/>
          </a:stretch>
        </p:blipFill>
        <p:spPr bwMode="auto">
          <a:xfrm>
            <a:off x="323528" y="836712"/>
            <a:ext cx="3528392" cy="1764196"/>
          </a:xfrm>
          <a:prstGeom prst="rect">
            <a:avLst/>
          </a:prstGeom>
          <a:noFill/>
        </p:spPr>
      </p:pic>
      <p:sp>
        <p:nvSpPr>
          <p:cNvPr id="8" name="Suorakulmio 7"/>
          <p:cNvSpPr/>
          <p:nvPr/>
        </p:nvSpPr>
        <p:spPr>
          <a:xfrm>
            <a:off x="251520" y="2852936"/>
            <a:ext cx="8424936" cy="1015663"/>
          </a:xfrm>
          <a:prstGeom prst="rect">
            <a:avLst/>
          </a:prstGeom>
        </p:spPr>
        <p:txBody>
          <a:bodyPr wrap="square">
            <a:spAutoFit/>
          </a:bodyPr>
          <a:lstStyle/>
          <a:p>
            <a:r>
              <a:rPr lang="fi-FI" sz="2000" b="1" dirty="0" smtClean="0"/>
              <a:t>Oppilaiden </a:t>
            </a:r>
            <a:r>
              <a:rPr lang="fi-FI" sz="2000" b="1" dirty="0" smtClean="0"/>
              <a:t>koulutunnilla </a:t>
            </a:r>
            <a:r>
              <a:rPr lang="fi-FI" sz="2000" b="1" dirty="0" smtClean="0"/>
              <a:t>kuvaamat </a:t>
            </a:r>
            <a:r>
              <a:rPr lang="fi-FI" sz="2000" b="1" dirty="0" err="1" smtClean="0"/>
              <a:t>Periscope-videot</a:t>
            </a:r>
            <a:r>
              <a:rPr lang="fi-FI" sz="2000" b="1" dirty="0" smtClean="0"/>
              <a:t> hyvin todennäköisesti rikkovat Suomen lakia, jos niiden kuvaamiseen ja levittämiseen netissä ei ole saatu etukäteen lupaa kaikilta videolähetyksissä esiintyviltä.</a:t>
            </a:r>
            <a:endParaRPr lang="fi-FI" sz="2000" b="1" dirty="0"/>
          </a:p>
        </p:txBody>
      </p:sp>
      <p:pic>
        <p:nvPicPr>
          <p:cNvPr id="16386" name="Picture 2" descr="periscope-snapchat-122015"/>
          <p:cNvPicPr>
            <a:picLocks noChangeAspect="1" noChangeArrowheads="1"/>
          </p:cNvPicPr>
          <p:nvPr/>
        </p:nvPicPr>
        <p:blipFill>
          <a:blip r:embed="rId6" cstate="print"/>
          <a:srcRect/>
          <a:stretch>
            <a:fillRect/>
          </a:stretch>
        </p:blipFill>
        <p:spPr bwMode="auto">
          <a:xfrm>
            <a:off x="179512" y="4005064"/>
            <a:ext cx="8805995" cy="1584176"/>
          </a:xfrm>
          <a:prstGeom prst="rect">
            <a:avLst/>
          </a:prstGeom>
          <a:noFill/>
        </p:spPr>
      </p:pic>
    </p:spTree>
    <p:extLst>
      <p:ext uri="{BB962C8B-B14F-4D97-AF65-F5344CB8AC3E}">
        <p14:creationId xmlns:p14="http://schemas.microsoft.com/office/powerpoint/2010/main" xmlns="" val="2762328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27584" y="16833"/>
            <a:ext cx="6552728" cy="461665"/>
          </a:xfrm>
          <a:prstGeom prst="rect">
            <a:avLst/>
          </a:prstGeom>
          <a:noFill/>
        </p:spPr>
        <p:txBody>
          <a:bodyPr wrap="square" rtlCol="0">
            <a:spAutoFit/>
          </a:bodyPr>
          <a:lstStyle/>
          <a:p>
            <a:r>
              <a:rPr lang="fi-FI" sz="2400" b="1" dirty="0" err="1" smtClean="0">
                <a:solidFill>
                  <a:srgbClr val="00B0F0"/>
                </a:solidFill>
              </a:rPr>
              <a:t>Netiketti</a:t>
            </a:r>
            <a:r>
              <a:rPr lang="fi-FI" sz="2400" b="1" dirty="0" smtClean="0">
                <a:solidFill>
                  <a:srgbClr val="00B0F0"/>
                </a:solidFill>
              </a:rPr>
              <a:t> (mm. </a:t>
            </a:r>
            <a:r>
              <a:rPr lang="fi-FI" sz="2400" b="1" dirty="0" smtClean="0">
                <a:solidFill>
                  <a:prstClr val="black"/>
                </a:solidFill>
                <a:hlinkClick r:id="rId2"/>
              </a:rPr>
              <a:t>www.internetopas.com/netiketti</a:t>
            </a:r>
            <a:r>
              <a:rPr lang="fi-FI" sz="2400" b="1" dirty="0" smtClean="0">
                <a:solidFill>
                  <a:prstClr val="black"/>
                </a:solidFill>
              </a:rPr>
              <a:t>)</a:t>
            </a:r>
            <a:endParaRPr lang="fi-FI" sz="2400" b="1" dirty="0">
              <a:solidFill>
                <a:prstClr val="black"/>
              </a:solidFill>
            </a:endParaRPr>
          </a:p>
        </p:txBody>
      </p:sp>
      <p:sp>
        <p:nvSpPr>
          <p:cNvPr id="5" name="Tekstiruutu 4"/>
          <p:cNvSpPr txBox="1"/>
          <p:nvPr/>
        </p:nvSpPr>
        <p:spPr>
          <a:xfrm>
            <a:off x="219776" y="482530"/>
            <a:ext cx="8312664" cy="4401205"/>
          </a:xfrm>
          <a:prstGeom prst="rect">
            <a:avLst/>
          </a:prstGeom>
          <a:noFill/>
        </p:spPr>
        <p:txBody>
          <a:bodyPr wrap="square" rtlCol="0">
            <a:spAutoFit/>
          </a:bodyPr>
          <a:lstStyle/>
          <a:p>
            <a:r>
              <a:rPr lang="fi-FI" sz="2000" b="1" dirty="0" smtClean="0">
                <a:solidFill>
                  <a:schemeClr val="accent3"/>
                </a:solidFill>
              </a:rPr>
              <a:t>Yleistä</a:t>
            </a:r>
          </a:p>
          <a:p>
            <a:pPr lvl="1">
              <a:buFontTx/>
              <a:buChar char="-"/>
            </a:pPr>
            <a:r>
              <a:rPr lang="fi-FI" sz="2000" dirty="0" smtClean="0">
                <a:solidFill>
                  <a:schemeClr val="accent2">
                    <a:lumMod val="50000"/>
                  </a:schemeClr>
                </a:solidFill>
              </a:rPr>
              <a:t> Kunnioita muita, ole kohtelias (anonyymit loukkaavat </a:t>
            </a:r>
            <a:r>
              <a:rPr lang="fi-FI" sz="2000" dirty="0" err="1" smtClean="0">
                <a:solidFill>
                  <a:schemeClr val="accent2">
                    <a:lumMod val="50000"/>
                  </a:schemeClr>
                </a:solidFill>
              </a:rPr>
              <a:t>kommentit=kiusa</a:t>
            </a:r>
            <a:r>
              <a:rPr lang="fi-FI" sz="2000" dirty="0" smtClean="0">
                <a:solidFill>
                  <a:schemeClr val="accent2">
                    <a:lumMod val="50000"/>
                  </a:schemeClr>
                </a:solidFill>
              </a:rPr>
              <a:t>)</a:t>
            </a:r>
            <a:br>
              <a:rPr lang="fi-FI" sz="2000" dirty="0" smtClean="0">
                <a:solidFill>
                  <a:schemeClr val="accent2">
                    <a:lumMod val="50000"/>
                  </a:schemeClr>
                </a:solidFill>
              </a:rPr>
            </a:br>
            <a:r>
              <a:rPr lang="fi-FI" sz="2000" dirty="0" smtClean="0">
                <a:solidFill>
                  <a:schemeClr val="accent2">
                    <a:lumMod val="50000"/>
                  </a:schemeClr>
                </a:solidFill>
              </a:rPr>
              <a:t>- Älä kiusaa, häiriköi tai huijaa toisia käyttäjiä</a:t>
            </a:r>
          </a:p>
          <a:p>
            <a:pPr lvl="1">
              <a:buFontTx/>
              <a:buChar char="-"/>
            </a:pPr>
            <a:r>
              <a:rPr lang="fi-FI" sz="2000" dirty="0" smtClean="0">
                <a:solidFill>
                  <a:schemeClr val="accent2">
                    <a:lumMod val="50000"/>
                  </a:schemeClr>
                </a:solidFill>
              </a:rPr>
              <a:t> Kunnioita tekijänoikeuksia, älä levitä </a:t>
            </a:r>
            <a:r>
              <a:rPr lang="fi-FI" sz="2000" dirty="0" err="1" smtClean="0">
                <a:solidFill>
                  <a:schemeClr val="accent2">
                    <a:lumMod val="50000"/>
                  </a:schemeClr>
                </a:solidFill>
              </a:rPr>
              <a:t>henk.koht</a:t>
            </a:r>
            <a:r>
              <a:rPr lang="fi-FI" sz="2000" dirty="0" smtClean="0">
                <a:solidFill>
                  <a:schemeClr val="accent2">
                    <a:lumMod val="50000"/>
                  </a:schemeClr>
                </a:solidFill>
              </a:rPr>
              <a:t>. tietoja tai juoruja!</a:t>
            </a:r>
          </a:p>
          <a:p>
            <a:r>
              <a:rPr lang="fi-FI" sz="2000" b="1" dirty="0" smtClean="0">
                <a:solidFill>
                  <a:schemeClr val="accent3"/>
                </a:solidFill>
              </a:rPr>
              <a:t>Yksityisyys</a:t>
            </a:r>
          </a:p>
          <a:p>
            <a:pPr marL="447675" lvl="1" indent="9525">
              <a:buFontTx/>
              <a:buChar char="-"/>
            </a:pPr>
            <a:r>
              <a:rPr lang="fi-FI" sz="2000" dirty="0" smtClean="0">
                <a:solidFill>
                  <a:schemeClr val="accent2">
                    <a:lumMod val="50000"/>
                  </a:schemeClr>
                </a:solidFill>
              </a:rPr>
              <a:t> Nimimerkki suojaa yksityisyyttä, erityisesti lapsilla</a:t>
            </a:r>
            <a:br>
              <a:rPr lang="fi-FI" sz="2000" dirty="0" smtClean="0">
                <a:solidFill>
                  <a:schemeClr val="accent2">
                    <a:lumMod val="50000"/>
                  </a:schemeClr>
                </a:solidFill>
              </a:rPr>
            </a:br>
            <a:r>
              <a:rPr lang="fi-FI" sz="2000" dirty="0" smtClean="0">
                <a:solidFill>
                  <a:schemeClr val="accent2">
                    <a:lumMod val="50000"/>
                  </a:schemeClr>
                </a:solidFill>
              </a:rPr>
              <a:t>- Salasanan tarkoitus on estää, että toinen ei voi esiintyä sinuna</a:t>
            </a:r>
            <a:br>
              <a:rPr lang="fi-FI" sz="2000" dirty="0" smtClean="0">
                <a:solidFill>
                  <a:schemeClr val="accent2">
                    <a:lumMod val="50000"/>
                  </a:schemeClr>
                </a:solidFill>
              </a:rPr>
            </a:br>
            <a:r>
              <a:rPr lang="fi-FI" sz="2000" dirty="0" smtClean="0">
                <a:solidFill>
                  <a:schemeClr val="accent2">
                    <a:lumMod val="50000"/>
                  </a:schemeClr>
                </a:solidFill>
              </a:rPr>
              <a:t>- Yhteys- ja muiden henkilötietojen luovuttamisessa kannattaa olla varovainen, jos mahdollista pidä profiilisi yksityisenä</a:t>
            </a:r>
            <a:br>
              <a:rPr lang="fi-FI" sz="2000" dirty="0" smtClean="0">
                <a:solidFill>
                  <a:schemeClr val="accent2">
                    <a:lumMod val="50000"/>
                  </a:schemeClr>
                </a:solidFill>
              </a:rPr>
            </a:br>
            <a:r>
              <a:rPr lang="fi-FI" sz="2000" dirty="0" smtClean="0">
                <a:solidFill>
                  <a:schemeClr val="accent2">
                    <a:lumMod val="50000"/>
                  </a:schemeClr>
                </a:solidFill>
              </a:rPr>
              <a:t>- Palveluihin ei useinkaan kannata antaa enempää kuin pakolliset tiedot!</a:t>
            </a:r>
          </a:p>
          <a:p>
            <a:pPr marL="447675" indent="-447675">
              <a:tabLst>
                <a:tab pos="1700213" algn="l"/>
              </a:tabLst>
            </a:pPr>
            <a:r>
              <a:rPr lang="fi-FI" sz="2000" b="1" dirty="0" smtClean="0">
                <a:solidFill>
                  <a:srgbClr val="D66C1C"/>
                </a:solidFill>
                <a:cs typeface="Arial" panose="020B0604020202020204" pitchFamily="34" charset="0"/>
              </a:rPr>
              <a:t>Netin viisi salaisuutta</a:t>
            </a:r>
            <a:r>
              <a:rPr lang="fi-FI" b="1" dirty="0" smtClean="0"/>
              <a:t/>
            </a:r>
            <a:br>
              <a:rPr lang="fi-FI" b="1" dirty="0" smtClean="0"/>
            </a:br>
            <a:r>
              <a:rPr lang="fi-FI" b="1" dirty="0" smtClean="0"/>
              <a:t>- </a:t>
            </a:r>
            <a:r>
              <a:rPr lang="fi-FI" sz="2000" b="1" dirty="0" smtClean="0"/>
              <a:t>Oikea nimi, ikä, osoite, puhelinnumero ja salasana</a:t>
            </a:r>
            <a:endParaRPr lang="fi-FI" b="1" dirty="0"/>
          </a:p>
          <a:p>
            <a:pPr marL="447675" indent="-447675">
              <a:tabLst>
                <a:tab pos="1700213" algn="l"/>
              </a:tabLst>
            </a:pPr>
            <a:r>
              <a:rPr lang="fi-FI" sz="2000" b="1" dirty="0" smtClean="0">
                <a:solidFill>
                  <a:srgbClr val="D66C1C"/>
                </a:solidFill>
                <a:cs typeface="Arial" panose="020B0604020202020204" pitchFamily="34" charset="0"/>
              </a:rPr>
              <a:t>Käytä vahvoja salasanoja – eri salasana eri palveluissa</a:t>
            </a:r>
          </a:p>
          <a:p>
            <a:pPr marL="904875" lvl="1" indent="-447675">
              <a:tabLst>
                <a:tab pos="1700213" algn="l"/>
              </a:tabLst>
            </a:pPr>
            <a:r>
              <a:rPr lang="fi-FI" sz="2000" b="1" dirty="0" smtClean="0"/>
              <a:t>- </a:t>
            </a:r>
            <a:r>
              <a:rPr lang="fi-FI" sz="2000" dirty="0" smtClean="0"/>
              <a:t>Isoja ja pieniä kirjaimia, numeroita, erikoismerkkejä</a:t>
            </a:r>
            <a:endParaRPr lang="fi-FI" sz="2000" dirty="0"/>
          </a:p>
        </p:txBody>
      </p:sp>
      <p:pic>
        <p:nvPicPr>
          <p:cNvPr id="3" name="Kuva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776" y="4879703"/>
            <a:ext cx="8455158" cy="1646734"/>
          </a:xfrm>
          <a:prstGeom prst="rect">
            <a:avLst/>
          </a:prstGeom>
        </p:spPr>
      </p:pic>
    </p:spTree>
    <p:extLst>
      <p:ext uri="{BB962C8B-B14F-4D97-AF65-F5344CB8AC3E}">
        <p14:creationId xmlns:p14="http://schemas.microsoft.com/office/powerpoint/2010/main" xmlns="" val="79181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699792" y="116631"/>
            <a:ext cx="3240360" cy="461665"/>
          </a:xfrm>
          <a:prstGeom prst="rect">
            <a:avLst/>
          </a:prstGeom>
          <a:noFill/>
        </p:spPr>
        <p:txBody>
          <a:bodyPr wrap="square" rtlCol="0">
            <a:spAutoFit/>
          </a:bodyPr>
          <a:lstStyle/>
          <a:p>
            <a:r>
              <a:rPr lang="fi-FI" sz="2400" b="1" dirty="0" smtClean="0">
                <a:solidFill>
                  <a:prstClr val="black"/>
                </a:solidFill>
              </a:rPr>
              <a:t>(</a:t>
            </a:r>
            <a:r>
              <a:rPr lang="fi-FI" sz="2400" b="1" dirty="0" err="1" smtClean="0">
                <a:solidFill>
                  <a:prstClr val="black"/>
                </a:solidFill>
              </a:rPr>
              <a:t>Kännykkä)kiusaaminen</a:t>
            </a:r>
            <a:endParaRPr lang="fi-FI" sz="2400" b="1" dirty="0">
              <a:solidFill>
                <a:prstClr val="black"/>
              </a:solidFill>
            </a:endParaRPr>
          </a:p>
        </p:txBody>
      </p:sp>
      <p:pic>
        <p:nvPicPr>
          <p:cNvPr id="3" name="Kuv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572413"/>
            <a:ext cx="8784976" cy="5278118"/>
          </a:xfrm>
          <a:prstGeom prst="rect">
            <a:avLst/>
          </a:prstGeom>
        </p:spPr>
      </p:pic>
      <p:sp>
        <p:nvSpPr>
          <p:cNvPr id="4" name="Tekstiruutu 3"/>
          <p:cNvSpPr txBox="1"/>
          <p:nvPr/>
        </p:nvSpPr>
        <p:spPr>
          <a:xfrm>
            <a:off x="395536" y="6093296"/>
            <a:ext cx="8280920" cy="646331"/>
          </a:xfrm>
          <a:prstGeom prst="rect">
            <a:avLst/>
          </a:prstGeom>
          <a:noFill/>
        </p:spPr>
        <p:txBody>
          <a:bodyPr wrap="square" rtlCol="0">
            <a:spAutoFit/>
          </a:bodyPr>
          <a:lstStyle/>
          <a:p>
            <a:r>
              <a:rPr lang="fi-FI" dirty="0" smtClean="0"/>
              <a:t>Lähde: </a:t>
            </a:r>
            <a:r>
              <a:rPr lang="fi-FI" dirty="0" smtClean="0">
                <a:hlinkClick r:id="rId3"/>
              </a:rPr>
              <a:t>http://yle.fi/aihe/artikkeli/2014/10/28/heratys-aikuiset-whatsapit-ja-somehommelit-ovat-lastemme-todellisuus</a:t>
            </a:r>
            <a:endParaRPr lang="fi-FI" dirty="0"/>
          </a:p>
        </p:txBody>
      </p:sp>
    </p:spTree>
    <p:extLst>
      <p:ext uri="{BB962C8B-B14F-4D97-AF65-F5344CB8AC3E}">
        <p14:creationId xmlns:p14="http://schemas.microsoft.com/office/powerpoint/2010/main" xmlns="" val="1273047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0" y="0"/>
            <a:ext cx="9144000" cy="523220"/>
          </a:xfrm>
          <a:prstGeom prst="rect">
            <a:avLst/>
          </a:prstGeom>
          <a:noFill/>
        </p:spPr>
        <p:txBody>
          <a:bodyPr wrap="square" rtlCol="0">
            <a:spAutoFit/>
          </a:bodyPr>
          <a:lstStyle/>
          <a:p>
            <a:pPr algn="ctr"/>
            <a:r>
              <a:rPr lang="fi-FI" sz="2800" b="1" dirty="0" smtClean="0">
                <a:solidFill>
                  <a:srgbClr val="00B0F0"/>
                </a:solidFill>
                <a:latin typeface="Arial" panose="020B0604020202020204" pitchFamily="34" charset="0"/>
                <a:cs typeface="Arial" panose="020B0604020202020204" pitchFamily="34" charset="0"/>
              </a:rPr>
              <a:t>Nettikiusaaminen –  usein kuvien kautta tapahtuvaa</a:t>
            </a:r>
            <a:endParaRPr lang="fi-FI" sz="2800" b="1" dirty="0">
              <a:solidFill>
                <a:srgbClr val="00B0F0"/>
              </a:solidFill>
              <a:latin typeface="Arial" panose="020B0604020202020204" pitchFamily="34" charset="0"/>
              <a:cs typeface="Arial" panose="020B0604020202020204" pitchFamily="34" charset="0"/>
            </a:endParaRPr>
          </a:p>
        </p:txBody>
      </p:sp>
      <p:sp>
        <p:nvSpPr>
          <p:cNvPr id="5" name="Tekstiruutu 4"/>
          <p:cNvSpPr txBox="1"/>
          <p:nvPr/>
        </p:nvSpPr>
        <p:spPr>
          <a:xfrm>
            <a:off x="251520" y="476266"/>
            <a:ext cx="8280920" cy="400110"/>
          </a:xfrm>
          <a:prstGeom prst="rect">
            <a:avLst/>
          </a:prstGeom>
          <a:noFill/>
        </p:spPr>
        <p:txBody>
          <a:bodyPr wrap="square" rtlCol="0">
            <a:spAutoFit/>
          </a:bodyPr>
          <a:lstStyle/>
          <a:p>
            <a:endParaRPr lang="fi-FI" sz="2000" dirty="0"/>
          </a:p>
        </p:txBody>
      </p:sp>
      <p:sp>
        <p:nvSpPr>
          <p:cNvPr id="6" name="Tekstikehys 5"/>
          <p:cNvSpPr txBox="1"/>
          <p:nvPr/>
        </p:nvSpPr>
        <p:spPr>
          <a:xfrm>
            <a:off x="827584" y="5877272"/>
            <a:ext cx="7632848" cy="646331"/>
          </a:xfrm>
          <a:prstGeom prst="rect">
            <a:avLst/>
          </a:prstGeom>
          <a:noFill/>
          <a:ln w="25400">
            <a:solidFill>
              <a:srgbClr val="00B0F0"/>
            </a:solidFill>
          </a:ln>
        </p:spPr>
        <p:txBody>
          <a:bodyPr wrap="square" rtlCol="0">
            <a:spAutoFit/>
          </a:bodyPr>
          <a:lstStyle/>
          <a:p>
            <a:r>
              <a:rPr lang="fi-FI" dirty="0" smtClean="0"/>
              <a:t>Lähde: Lastensuojelun keskusliitto 2016, kysely lapsille ja nuorille </a:t>
            </a:r>
            <a:r>
              <a:rPr lang="fi-FI" dirty="0" smtClean="0">
                <a:solidFill>
                  <a:srgbClr val="00B0F0"/>
                </a:solidFill>
                <a:hlinkClick r:id="rId3"/>
              </a:rPr>
              <a:t>https://indd.adobe.com/view/38d6cd24-f0e5-4496-8f15-8380c341fbca</a:t>
            </a:r>
            <a:r>
              <a:rPr lang="fi-FI" dirty="0" smtClean="0">
                <a:solidFill>
                  <a:srgbClr val="00B0F0"/>
                </a:solidFill>
              </a:rPr>
              <a:t> </a:t>
            </a:r>
            <a:endParaRPr lang="fi-FI" dirty="0">
              <a:solidFill>
                <a:srgbClr val="00B0F0"/>
              </a:solidFill>
            </a:endParaRPr>
          </a:p>
        </p:txBody>
      </p:sp>
      <p:pic>
        <p:nvPicPr>
          <p:cNvPr id="59394" name="Picture 2" descr="https://content.indd.adobe.com/view/publications/38d6cd24-f0e5-4496-8f15-8380c341fbca/t4nw/publication-web-resources/image/kuvavarkaus-sarjis-web.fw.png"/>
          <p:cNvPicPr>
            <a:picLocks noChangeAspect="1" noChangeArrowheads="1"/>
          </p:cNvPicPr>
          <p:nvPr/>
        </p:nvPicPr>
        <p:blipFill>
          <a:blip r:embed="rId4" cstate="print"/>
          <a:srcRect/>
          <a:stretch>
            <a:fillRect/>
          </a:stretch>
        </p:blipFill>
        <p:spPr bwMode="auto">
          <a:xfrm>
            <a:off x="539552" y="692696"/>
            <a:ext cx="8058150" cy="4181475"/>
          </a:xfrm>
          <a:prstGeom prst="rect">
            <a:avLst/>
          </a:prstGeom>
          <a:noFill/>
        </p:spPr>
      </p:pic>
    </p:spTree>
    <p:extLst>
      <p:ext uri="{BB962C8B-B14F-4D97-AF65-F5344CB8AC3E}">
        <p14:creationId xmlns:p14="http://schemas.microsoft.com/office/powerpoint/2010/main" xmlns="" val="989457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79512" y="17240"/>
            <a:ext cx="8640960" cy="461665"/>
          </a:xfrm>
          <a:prstGeom prst="rect">
            <a:avLst/>
          </a:prstGeom>
          <a:noFill/>
        </p:spPr>
        <p:txBody>
          <a:bodyPr wrap="square" rtlCol="0">
            <a:spAutoFit/>
          </a:bodyPr>
          <a:lstStyle/>
          <a:p>
            <a:r>
              <a:rPr lang="fi-FI" sz="2400" b="1" dirty="0" smtClean="0">
                <a:solidFill>
                  <a:srgbClr val="00B0F0"/>
                </a:solidFill>
                <a:latin typeface="Arial" panose="020B0604020202020204" pitchFamily="34" charset="0"/>
                <a:cs typeface="Arial" panose="020B0604020202020204" pitchFamily="34" charset="0"/>
              </a:rPr>
              <a:t>Nettikiusaaminen –  hae apua – ilmoita laittomuuksista</a:t>
            </a:r>
            <a:endParaRPr lang="fi-FI" sz="2400" b="1" dirty="0">
              <a:solidFill>
                <a:srgbClr val="00B0F0"/>
              </a:solidFill>
              <a:latin typeface="Arial" panose="020B0604020202020204" pitchFamily="34" charset="0"/>
              <a:cs typeface="Arial" panose="020B0604020202020204" pitchFamily="34" charset="0"/>
            </a:endParaRPr>
          </a:p>
        </p:txBody>
      </p:sp>
      <p:pic>
        <p:nvPicPr>
          <p:cNvPr id="3" name="Kuva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8803" y="4797152"/>
            <a:ext cx="2261669" cy="1283151"/>
          </a:xfrm>
          <a:prstGeom prst="rect">
            <a:avLst/>
          </a:prstGeom>
        </p:spPr>
      </p:pic>
      <p:sp>
        <p:nvSpPr>
          <p:cNvPr id="5" name="Tekstiruutu 4"/>
          <p:cNvSpPr txBox="1"/>
          <p:nvPr/>
        </p:nvSpPr>
        <p:spPr>
          <a:xfrm>
            <a:off x="251520" y="476266"/>
            <a:ext cx="8280920" cy="6524863"/>
          </a:xfrm>
          <a:prstGeom prst="rect">
            <a:avLst/>
          </a:prstGeom>
          <a:noFill/>
        </p:spPr>
        <p:txBody>
          <a:bodyPr wrap="square" rtlCol="0">
            <a:spAutoFit/>
          </a:bodyPr>
          <a:lstStyle/>
          <a:p>
            <a:r>
              <a:rPr lang="fi-FI" sz="2200" dirty="0" smtClean="0"/>
              <a:t>1. Älä vastaa kiusaamisviesteihin </a:t>
            </a:r>
          </a:p>
          <a:p>
            <a:r>
              <a:rPr lang="fi-FI" sz="2200" dirty="0" smtClean="0"/>
              <a:t>2. Mykistä kiusaaja</a:t>
            </a:r>
          </a:p>
          <a:p>
            <a:r>
              <a:rPr lang="fi-FI" sz="2200" dirty="0" smtClean="0"/>
              <a:t>3. Kerro asiasta kaverille, opettajalle, vanhemmille tai sivuston ylläpitäjälle. </a:t>
            </a:r>
            <a:r>
              <a:rPr lang="fi-FI" sz="2200" b="1" dirty="0" smtClean="0"/>
              <a:t>Kuopion nettipoliisi: </a:t>
            </a:r>
            <a:r>
              <a:rPr lang="fi-FI" sz="2200" b="1" dirty="0" err="1" smtClean="0"/>
              <a:t>minna.lindroos@poliisi.fi</a:t>
            </a:r>
            <a:endParaRPr lang="fi-FI" sz="2200" b="1" dirty="0"/>
          </a:p>
          <a:p>
            <a:endParaRPr lang="fi-FI" sz="2200" b="1" dirty="0" smtClean="0"/>
          </a:p>
          <a:p>
            <a:r>
              <a:rPr lang="fi-FI" sz="2200" b="1" dirty="0" smtClean="0"/>
              <a:t>4. Tallenna </a:t>
            </a:r>
            <a:r>
              <a:rPr lang="fi-FI" sz="2200" b="1" dirty="0"/>
              <a:t>ja printtaa viesti/kuva </a:t>
            </a:r>
            <a:r>
              <a:rPr lang="fi-FI" sz="2200" b="1" dirty="0" smtClean="0"/>
              <a:t>todistusaineistoksi </a:t>
            </a:r>
            <a:r>
              <a:rPr lang="fi-FI" sz="2200" dirty="0" smtClean="0"/>
              <a:t>(PC:llä </a:t>
            </a:r>
            <a:r>
              <a:rPr lang="fi-FI" sz="2200" dirty="0" err="1"/>
              <a:t>PrtScr</a:t>
            </a:r>
            <a:r>
              <a:rPr lang="fi-FI" sz="2200" dirty="0"/>
              <a:t> </a:t>
            </a:r>
            <a:r>
              <a:rPr lang="fi-FI" sz="2200" dirty="0" smtClean="0"/>
              <a:t>–&gt; </a:t>
            </a:r>
            <a:r>
              <a:rPr lang="fi-FI" sz="2200" dirty="0"/>
              <a:t>liitä kopio vaikka </a:t>
            </a:r>
            <a:r>
              <a:rPr lang="fi-FI" sz="2200" dirty="0" err="1" smtClean="0"/>
              <a:t>Wordiin/Paintiin</a:t>
            </a:r>
            <a:r>
              <a:rPr lang="fi-FI" sz="2200" dirty="0" smtClean="0"/>
              <a:t>, Samsung ja </a:t>
            </a:r>
            <a:r>
              <a:rPr lang="fi-FI" sz="2200" dirty="0" err="1" smtClean="0"/>
              <a:t>iPhone</a:t>
            </a:r>
            <a:r>
              <a:rPr lang="fi-FI" sz="2200" dirty="0" smtClean="0"/>
              <a:t>: valikkopainike + virtapainike, Lumia: virtapainike + äänenvoimakkuuden lisäyspainike)</a:t>
            </a:r>
            <a:endParaRPr lang="fi-FI" sz="2200" dirty="0"/>
          </a:p>
          <a:p>
            <a:endParaRPr lang="fi-FI" sz="2200" b="1" dirty="0" smtClean="0">
              <a:solidFill>
                <a:srgbClr val="FFC000"/>
              </a:solidFill>
            </a:endParaRPr>
          </a:p>
          <a:p>
            <a:r>
              <a:rPr lang="fi-FI" sz="2200" b="1" dirty="0" smtClean="0">
                <a:solidFill>
                  <a:srgbClr val="00B0F0"/>
                </a:solidFill>
              </a:rPr>
              <a:t>Omien kuvien jakaminen verkossa voi johtaa kiusaamiseen. Joku on voinut ehtiä tallentaa kuvasi, vaikka poistaisit sen myöhemmin itse. Jaa siis harkiten! </a:t>
            </a:r>
          </a:p>
          <a:p>
            <a:r>
              <a:rPr lang="fi-FI" sz="2200" b="1" dirty="0" smtClean="0"/>
              <a:t>Lapselle kannattaa opettaa, että toisen valokuvaa ei saa laittaa nettiin ilman lupaa!</a:t>
            </a:r>
          </a:p>
          <a:p>
            <a:endParaRPr lang="fi-FI" sz="2200" dirty="0" smtClean="0"/>
          </a:p>
          <a:p>
            <a:r>
              <a:rPr lang="fi-FI" sz="2200" dirty="0" smtClean="0"/>
              <a:t>Voit ilmoittaa laittomasta aineistosta Nettivihje-sivulla: </a:t>
            </a:r>
            <a:br>
              <a:rPr lang="fi-FI" sz="2200" dirty="0" smtClean="0"/>
            </a:br>
            <a:endParaRPr lang="fi-FI" sz="2200" dirty="0" smtClean="0"/>
          </a:p>
          <a:p>
            <a:r>
              <a:rPr lang="fi-FI" sz="2000" dirty="0" smtClean="0"/>
              <a:t>Nuorelle apua netistä: </a:t>
            </a:r>
            <a:r>
              <a:rPr lang="fi-FI" sz="2000" dirty="0" smtClean="0">
                <a:hlinkClick r:id="rId4"/>
              </a:rPr>
              <a:t>http://www.mll.fi/nuortennetti/</a:t>
            </a:r>
            <a:r>
              <a:rPr lang="fi-FI" sz="2000" dirty="0" smtClean="0"/>
              <a:t> ja</a:t>
            </a:r>
          </a:p>
          <a:p>
            <a:r>
              <a:rPr lang="fi-FI" sz="2000" dirty="0" smtClean="0">
                <a:hlinkClick r:id="rId5"/>
              </a:rPr>
              <a:t>http://www.mll.fi/nuortennetti/mina_ja_media/nettikiusaaminen/</a:t>
            </a:r>
            <a:endParaRPr lang="fi-FI" sz="2000" dirty="0"/>
          </a:p>
        </p:txBody>
      </p:sp>
      <p:sp>
        <p:nvSpPr>
          <p:cNvPr id="6" name="Tekstikehys 5"/>
          <p:cNvSpPr txBox="1"/>
          <p:nvPr/>
        </p:nvSpPr>
        <p:spPr>
          <a:xfrm>
            <a:off x="7380312" y="404664"/>
            <a:ext cx="1656184" cy="1754326"/>
          </a:xfrm>
          <a:prstGeom prst="rect">
            <a:avLst/>
          </a:prstGeom>
          <a:noFill/>
          <a:ln w="25400">
            <a:solidFill>
              <a:srgbClr val="00B0F0"/>
            </a:solidFill>
          </a:ln>
        </p:spPr>
        <p:txBody>
          <a:bodyPr wrap="square" rtlCol="0">
            <a:spAutoFit/>
          </a:bodyPr>
          <a:lstStyle/>
          <a:p>
            <a:r>
              <a:rPr lang="fi-FI" dirty="0" smtClean="0">
                <a:solidFill>
                  <a:srgbClr val="00B0F0"/>
                </a:solidFill>
              </a:rPr>
              <a:t>Lapsen yksityisyyttä on kunnioitettava </a:t>
            </a:r>
            <a:r>
              <a:rPr lang="fi-FI" dirty="0" err="1" smtClean="0">
                <a:solidFill>
                  <a:srgbClr val="00B0F0"/>
                </a:solidFill>
              </a:rPr>
              <a:t>kiusaamistilan-teissa</a:t>
            </a:r>
            <a:r>
              <a:rPr lang="fi-FI" dirty="0" smtClean="0">
                <a:solidFill>
                  <a:srgbClr val="00B0F0"/>
                </a:solidFill>
              </a:rPr>
              <a:t>. Ei tietoja julkisuuteen</a:t>
            </a:r>
            <a:endParaRPr lang="fi-FI" dirty="0">
              <a:solidFill>
                <a:srgbClr val="00B0F0"/>
              </a:solidFill>
            </a:endParaRPr>
          </a:p>
        </p:txBody>
      </p:sp>
    </p:spTree>
    <p:extLst>
      <p:ext uri="{BB962C8B-B14F-4D97-AF65-F5344CB8AC3E}">
        <p14:creationId xmlns:p14="http://schemas.microsoft.com/office/powerpoint/2010/main" xmlns="" val="989457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aw, Symbol, Right, Clause, Justice, Right Customer"/>
          <p:cNvPicPr>
            <a:picLocks noChangeAspect="1" noChangeArrowheads="1"/>
          </p:cNvPicPr>
          <p:nvPr/>
        </p:nvPicPr>
        <p:blipFill>
          <a:blip r:embed="rId2" cstate="print"/>
          <a:srcRect/>
          <a:stretch>
            <a:fillRect/>
          </a:stretch>
        </p:blipFill>
        <p:spPr bwMode="auto">
          <a:xfrm>
            <a:off x="7668344" y="1556792"/>
            <a:ext cx="1691680" cy="1127787"/>
          </a:xfrm>
          <a:prstGeom prst="rect">
            <a:avLst/>
          </a:prstGeom>
          <a:noFill/>
        </p:spPr>
      </p:pic>
      <p:sp>
        <p:nvSpPr>
          <p:cNvPr id="2" name="Tekstiruutu 1"/>
          <p:cNvSpPr txBox="1"/>
          <p:nvPr/>
        </p:nvSpPr>
        <p:spPr>
          <a:xfrm>
            <a:off x="465087" y="0"/>
            <a:ext cx="7992888" cy="461665"/>
          </a:xfrm>
          <a:prstGeom prst="rect">
            <a:avLst/>
          </a:prstGeom>
          <a:noFill/>
        </p:spPr>
        <p:txBody>
          <a:bodyPr wrap="square" rtlCol="0">
            <a:spAutoFit/>
          </a:bodyPr>
          <a:lstStyle/>
          <a:p>
            <a:r>
              <a:rPr lang="fi-FI" sz="2400" b="1" dirty="0" smtClean="0">
                <a:solidFill>
                  <a:schemeClr val="accent1"/>
                </a:solidFill>
                <a:latin typeface="Arial" panose="020B0604020202020204" pitchFamily="34" charset="0"/>
                <a:cs typeface="Arial" panose="020B0604020202020204" pitchFamily="34" charset="0"/>
              </a:rPr>
              <a:t>Nettikiusaamisen erilaisia seuraamuksia kiusaajalle</a:t>
            </a:r>
            <a:endParaRPr lang="fi-FI" sz="2400" b="1" dirty="0">
              <a:solidFill>
                <a:schemeClr val="accent1"/>
              </a:solidFill>
              <a:latin typeface="Arial" panose="020B0604020202020204" pitchFamily="34" charset="0"/>
              <a:cs typeface="Arial" panose="020B0604020202020204" pitchFamily="34" charset="0"/>
            </a:endParaRPr>
          </a:p>
        </p:txBody>
      </p:sp>
      <p:sp>
        <p:nvSpPr>
          <p:cNvPr id="5" name="Tekstiruutu 4"/>
          <p:cNvSpPr txBox="1"/>
          <p:nvPr/>
        </p:nvSpPr>
        <p:spPr>
          <a:xfrm>
            <a:off x="285498" y="464712"/>
            <a:ext cx="8390957" cy="5878532"/>
          </a:xfrm>
          <a:prstGeom prst="rect">
            <a:avLst/>
          </a:prstGeom>
          <a:noFill/>
        </p:spPr>
        <p:txBody>
          <a:bodyPr wrap="square" rtlCol="0">
            <a:spAutoFit/>
          </a:bodyPr>
          <a:lstStyle/>
          <a:p>
            <a:pPr marL="342900" indent="-342900">
              <a:buFont typeface="Arial" panose="020B0604020202020204" pitchFamily="34" charset="0"/>
              <a:buChar char="•"/>
            </a:pPr>
            <a:r>
              <a:rPr lang="fi-FI" sz="2400" dirty="0"/>
              <a:t>Jos asia ei ratkea </a:t>
            </a:r>
            <a:r>
              <a:rPr lang="fi-FI" sz="2400" dirty="0" smtClean="0"/>
              <a:t>koululla/huoltajien avulla </a:t>
            </a:r>
            <a:r>
              <a:rPr lang="fi-FI" sz="2400" dirty="0"/>
              <a:t>kaupunki tarjoaa </a:t>
            </a:r>
            <a:r>
              <a:rPr lang="fi-FI" sz="2400" dirty="0" smtClean="0"/>
              <a:t>Pohjois-Savon sovittelutoimiston apua (maksutonta). </a:t>
            </a:r>
            <a:r>
              <a:rPr lang="fi-FI" sz="2400" dirty="0"/>
              <a:t>Vasta viime kädessä kiusaaminen menee poliisiasiaksi</a:t>
            </a:r>
            <a:r>
              <a:rPr lang="fi-FI" sz="2400" dirty="0" smtClean="0"/>
              <a:t>.</a:t>
            </a:r>
          </a:p>
          <a:p>
            <a:pPr marL="342900" indent="-342900">
              <a:buFont typeface="Arial" panose="020B0604020202020204" pitchFamily="34" charset="0"/>
              <a:buChar char="•"/>
            </a:pPr>
            <a:r>
              <a:rPr lang="fi-FI" sz="2400" b="1" dirty="0" smtClean="0"/>
              <a:t>Seuraamuksena </a:t>
            </a:r>
            <a:r>
              <a:rPr lang="fi-FI" sz="2400" b="1" dirty="0"/>
              <a:t>voi olla kunnianloukkaus </a:t>
            </a:r>
            <a:r>
              <a:rPr lang="fi-FI" sz="2400" b="1" dirty="0" smtClean="0"/>
              <a:t>(jopa tuhansia euroja kuluja) tai </a:t>
            </a:r>
            <a:r>
              <a:rPr lang="fi-FI" sz="2400" b="1" dirty="0"/>
              <a:t>törkeä kunnianloukkaus: sakkoa tai vankeutta enintään </a:t>
            </a:r>
            <a:r>
              <a:rPr lang="fi-FI" sz="2400" b="1" dirty="0" smtClean="0"/>
              <a:t>6kk-2v. Plus oikeudenkäyntikulut!</a:t>
            </a:r>
            <a:endParaRPr lang="fi-FI" sz="2400" b="1" dirty="0"/>
          </a:p>
          <a:p>
            <a:pPr marL="342900" indent="-342900">
              <a:buFont typeface="Arial" panose="020B0604020202020204" pitchFamily="34" charset="0"/>
              <a:buChar char="•"/>
            </a:pPr>
            <a:r>
              <a:rPr lang="fi-FI" sz="2400" dirty="0" smtClean="0"/>
              <a:t>Vanhemmat voivat tehdä </a:t>
            </a:r>
            <a:r>
              <a:rPr lang="fi-FI" sz="2400" dirty="0"/>
              <a:t>kiusaajasta </a:t>
            </a:r>
            <a:r>
              <a:rPr lang="fi-FI" sz="2400" dirty="0" smtClean="0"/>
              <a:t>rikosilmoituksen, jolloin asiasta voi jäädä jälki sakko- tai rikosrekisteriin</a:t>
            </a:r>
            <a:r>
              <a:rPr lang="fi-FI" sz="2400" dirty="0"/>
              <a:t>. </a:t>
            </a:r>
            <a:r>
              <a:rPr lang="fi-FI" dirty="0"/>
              <a:t>HUOM!</a:t>
            </a:r>
            <a:r>
              <a:rPr lang="fi-FI" sz="2000" dirty="0"/>
              <a:t> Myös henkinen väkivalta voi määrästä, kestosta ja julkisuudesta </a:t>
            </a:r>
            <a:r>
              <a:rPr lang="fi-FI" sz="2000" dirty="0" smtClean="0"/>
              <a:t>riippuen </a:t>
            </a:r>
            <a:r>
              <a:rPr lang="fi-FI" sz="2000" dirty="0"/>
              <a:t>täyttää rikoksen tuntomerkit.</a:t>
            </a:r>
            <a:endParaRPr lang="fi-FI" sz="2000" dirty="0" smtClean="0"/>
          </a:p>
          <a:p>
            <a:pPr marL="342900" indent="-342900">
              <a:buFont typeface="Arial" panose="020B0604020202020204" pitchFamily="34" charset="0"/>
              <a:buChar char="•"/>
            </a:pPr>
            <a:r>
              <a:rPr lang="fi-FI" sz="2400" dirty="0" smtClean="0"/>
              <a:t>Kiusatun vanhemmat tekevät usein </a:t>
            </a:r>
            <a:r>
              <a:rPr lang="fi-FI" sz="2400" dirty="0"/>
              <a:t>myös </a:t>
            </a:r>
            <a:r>
              <a:rPr lang="fi-FI" sz="2400" dirty="0" smtClean="0"/>
              <a:t>kiusaajasta lastensuojeluilmoituksen</a:t>
            </a:r>
            <a:r>
              <a:rPr lang="fi-FI" sz="2400" dirty="0"/>
              <a:t>, jolloin </a:t>
            </a:r>
            <a:r>
              <a:rPr lang="fi-FI" sz="2400" dirty="0" smtClean="0"/>
              <a:t>sosiaalityöntekijä tutkii asian.</a:t>
            </a:r>
          </a:p>
          <a:p>
            <a:pPr marL="342900" indent="-342900">
              <a:buFont typeface="Arial" panose="020B0604020202020204" pitchFamily="34" charset="0"/>
              <a:buChar char="•"/>
            </a:pPr>
            <a:r>
              <a:rPr lang="fi-FI" sz="2400" b="1" dirty="0" smtClean="0"/>
              <a:t>Vahingonkorvausvastuu </a:t>
            </a:r>
            <a:r>
              <a:rPr lang="fi-FI" sz="2400" b="1" dirty="0"/>
              <a:t>koskee myös alaikäisiä</a:t>
            </a:r>
            <a:r>
              <a:rPr lang="fi-FI" sz="2400" dirty="0"/>
              <a:t>, jos </a:t>
            </a:r>
            <a:r>
              <a:rPr lang="fi-FI" sz="2400" dirty="0" smtClean="0"/>
              <a:t>esim. </a:t>
            </a:r>
            <a:r>
              <a:rPr lang="fi-FI" sz="2400" dirty="0"/>
              <a:t>uhri joutuu pitkäaikaiseen terapiaan voivat hoitokulut tulla kiusaajan maksettavaksi siinä vaiheessa kun nuori alkaa saada palkkatuloja</a:t>
            </a:r>
            <a:r>
              <a:rPr lang="fi-FI" sz="2400" dirty="0" smtClean="0"/>
              <a:t>.</a:t>
            </a:r>
            <a:endParaRPr lang="fi-FI" sz="2200" dirty="0">
              <a:solidFill>
                <a:prstClr val="black"/>
              </a:solidFill>
            </a:endParaRPr>
          </a:p>
        </p:txBody>
      </p:sp>
    </p:spTree>
    <p:extLst>
      <p:ext uri="{BB962C8B-B14F-4D97-AF65-F5344CB8AC3E}">
        <p14:creationId xmlns:p14="http://schemas.microsoft.com/office/powerpoint/2010/main" xmlns="" val="3089921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470382" y="245839"/>
            <a:ext cx="5904656" cy="461665"/>
          </a:xfrm>
          <a:prstGeom prst="rect">
            <a:avLst/>
          </a:prstGeom>
          <a:noFill/>
        </p:spPr>
        <p:txBody>
          <a:bodyPr wrap="square" rtlCol="0">
            <a:spAutoFit/>
          </a:bodyPr>
          <a:lstStyle/>
          <a:p>
            <a:r>
              <a:rPr lang="fi-FI" sz="2400" b="1" dirty="0" smtClean="0">
                <a:solidFill>
                  <a:prstClr val="black"/>
                </a:solidFill>
              </a:rPr>
              <a:t>Pelipakkausten merkinnät </a:t>
            </a:r>
            <a:endParaRPr lang="fi-FI" sz="2400" b="1" dirty="0">
              <a:solidFill>
                <a:prstClr val="black"/>
              </a:solidFill>
            </a:endParaRPr>
          </a:p>
        </p:txBody>
      </p:sp>
      <p:pic>
        <p:nvPicPr>
          <p:cNvPr id="3" name="Kuva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2028" y="945505"/>
            <a:ext cx="6696744" cy="3203277"/>
          </a:xfrm>
          <a:prstGeom prst="rect">
            <a:avLst/>
          </a:prstGeom>
        </p:spPr>
      </p:pic>
      <p:pic>
        <p:nvPicPr>
          <p:cNvPr id="4" name="Kuva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48064" y="764704"/>
            <a:ext cx="3672847" cy="3420864"/>
          </a:xfrm>
          <a:prstGeom prst="rect">
            <a:avLst/>
          </a:prstGeom>
        </p:spPr>
      </p:pic>
      <p:sp>
        <p:nvSpPr>
          <p:cNvPr id="5" name="Tekstiruutu 4"/>
          <p:cNvSpPr txBox="1"/>
          <p:nvPr/>
        </p:nvSpPr>
        <p:spPr>
          <a:xfrm>
            <a:off x="827584" y="6093296"/>
            <a:ext cx="6480720" cy="646331"/>
          </a:xfrm>
          <a:prstGeom prst="rect">
            <a:avLst/>
          </a:prstGeom>
          <a:noFill/>
        </p:spPr>
        <p:txBody>
          <a:bodyPr wrap="square" rtlCol="0">
            <a:spAutoFit/>
          </a:bodyPr>
          <a:lstStyle/>
          <a:p>
            <a:r>
              <a:rPr lang="fi-FI" dirty="0" smtClean="0">
                <a:hlinkClick r:id="rId5"/>
              </a:rPr>
              <a:t>http://www.pegi.info/fi/index/id/201/</a:t>
            </a:r>
            <a:endParaRPr lang="fi-FI" dirty="0" smtClean="0"/>
          </a:p>
          <a:p>
            <a:r>
              <a:rPr lang="fi-FI" dirty="0" smtClean="0">
                <a:hlinkClick r:id="rId6"/>
              </a:rPr>
              <a:t>http://www.pelikasvatus.fi</a:t>
            </a:r>
            <a:endParaRPr lang="fi-FI" dirty="0"/>
          </a:p>
        </p:txBody>
      </p:sp>
      <p:sp>
        <p:nvSpPr>
          <p:cNvPr id="6" name="Tekstiruutu 5"/>
          <p:cNvSpPr txBox="1"/>
          <p:nvPr/>
        </p:nvSpPr>
        <p:spPr>
          <a:xfrm>
            <a:off x="179512" y="4077072"/>
            <a:ext cx="5328592" cy="1938992"/>
          </a:xfrm>
          <a:prstGeom prst="rect">
            <a:avLst/>
          </a:prstGeom>
          <a:noFill/>
          <a:ln w="28575">
            <a:solidFill>
              <a:schemeClr val="accent1"/>
            </a:solidFill>
          </a:ln>
        </p:spPr>
        <p:txBody>
          <a:bodyPr wrap="square" rtlCol="0">
            <a:spAutoFit/>
          </a:bodyPr>
          <a:lstStyle/>
          <a:p>
            <a:r>
              <a:rPr lang="fi-FI" sz="2000" b="1" dirty="0" smtClean="0"/>
              <a:t>Pelien positiivisia vaikutuksia:</a:t>
            </a:r>
          </a:p>
          <a:p>
            <a:r>
              <a:rPr lang="fi-FI" sz="2000" dirty="0" smtClean="0"/>
              <a:t>Aivojen aktivointi, ongelmanratkaisutaidot, kielitaito, monikulttuurisuus, elämykset, onnistumiset, roolit/erilaisten identiteettien kokeilu, yhteisöllisyys, jaetut kokemukset, ystävyyssuhteet (heimot/killat, klaanit) </a:t>
            </a:r>
            <a:endParaRPr lang="fi-FI" sz="2000" dirty="0"/>
          </a:p>
        </p:txBody>
      </p:sp>
      <p:sp>
        <p:nvSpPr>
          <p:cNvPr id="7" name="Tekstiruutu 6"/>
          <p:cNvSpPr txBox="1"/>
          <p:nvPr/>
        </p:nvSpPr>
        <p:spPr>
          <a:xfrm>
            <a:off x="5580112" y="4149080"/>
            <a:ext cx="3456384" cy="2554545"/>
          </a:xfrm>
          <a:prstGeom prst="rect">
            <a:avLst/>
          </a:prstGeom>
          <a:noFill/>
          <a:ln w="28575">
            <a:solidFill>
              <a:schemeClr val="accent1"/>
            </a:solidFill>
          </a:ln>
        </p:spPr>
        <p:txBody>
          <a:bodyPr wrap="square" rtlCol="0">
            <a:spAutoFit/>
          </a:bodyPr>
          <a:lstStyle/>
          <a:p>
            <a:r>
              <a:rPr lang="fi-FI" sz="2000" b="1" dirty="0" smtClean="0"/>
              <a:t>Haitallista, jos:</a:t>
            </a:r>
          </a:p>
          <a:p>
            <a:r>
              <a:rPr lang="fi-FI" sz="2000" dirty="0" smtClean="0"/>
              <a:t>- yöunet jäävät liian lyhyiksi</a:t>
            </a:r>
          </a:p>
          <a:p>
            <a:r>
              <a:rPr lang="fi-FI" sz="2000" dirty="0" smtClean="0"/>
              <a:t>- arkirutiinit kärsivät</a:t>
            </a:r>
          </a:p>
          <a:p>
            <a:r>
              <a:rPr lang="fi-FI" sz="2000" dirty="0" smtClean="0"/>
              <a:t>- kavereita, harrastuksia tai koulunkäyntiä laiminlyödään</a:t>
            </a:r>
          </a:p>
          <a:p>
            <a:pPr>
              <a:buFontTx/>
              <a:buChar char="-"/>
            </a:pPr>
            <a:r>
              <a:rPr lang="fi-FI" sz="2000" dirty="0" smtClean="0"/>
              <a:t>pelaamista peitellään</a:t>
            </a:r>
          </a:p>
          <a:p>
            <a:pPr>
              <a:buFontTx/>
              <a:buChar char="-"/>
            </a:pPr>
            <a:r>
              <a:rPr lang="fi-FI" sz="2000" dirty="0" smtClean="0"/>
              <a:t>keskustelualueilla voi olla terrorismiin liittyvää asiaa</a:t>
            </a:r>
            <a:endParaRPr lang="fi-FI" dirty="0"/>
          </a:p>
        </p:txBody>
      </p:sp>
      <p:pic>
        <p:nvPicPr>
          <p:cNvPr id="4098" name="Picture 2" descr="Bench Press, Fight, Arm Wrestling, Winner, Loser"/>
          <p:cNvPicPr>
            <a:picLocks noChangeAspect="1" noChangeArrowheads="1"/>
          </p:cNvPicPr>
          <p:nvPr/>
        </p:nvPicPr>
        <p:blipFill>
          <a:blip r:embed="rId7" cstate="print"/>
          <a:srcRect/>
          <a:stretch>
            <a:fillRect/>
          </a:stretch>
        </p:blipFill>
        <p:spPr bwMode="auto">
          <a:xfrm>
            <a:off x="7452320" y="0"/>
            <a:ext cx="1512167" cy="1512168"/>
          </a:xfrm>
          <a:prstGeom prst="rect">
            <a:avLst/>
          </a:prstGeom>
          <a:noFill/>
        </p:spPr>
      </p:pic>
    </p:spTree>
    <p:extLst>
      <p:ext uri="{BB962C8B-B14F-4D97-AF65-F5344CB8AC3E}">
        <p14:creationId xmlns:p14="http://schemas.microsoft.com/office/powerpoint/2010/main" xmlns="" val="2762328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123728" y="116630"/>
            <a:ext cx="3600400" cy="461665"/>
          </a:xfrm>
          <a:prstGeom prst="rect">
            <a:avLst/>
          </a:prstGeom>
          <a:noFill/>
        </p:spPr>
        <p:txBody>
          <a:bodyPr wrap="square" rtlCol="0">
            <a:spAutoFit/>
          </a:bodyPr>
          <a:lstStyle/>
          <a:p>
            <a:r>
              <a:rPr lang="fi-FI" sz="2400" b="1" dirty="0" smtClean="0">
                <a:solidFill>
                  <a:prstClr val="black"/>
                </a:solidFill>
              </a:rPr>
              <a:t>TV- ja elokuvamerkinnät</a:t>
            </a:r>
            <a:endParaRPr lang="fi-FI" sz="2400" b="1" dirty="0">
              <a:solidFill>
                <a:prstClr val="black"/>
              </a:solidFill>
            </a:endParaRPr>
          </a:p>
        </p:txBody>
      </p:sp>
      <p:pic>
        <p:nvPicPr>
          <p:cNvPr id="3" name="Kuv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476672"/>
            <a:ext cx="6897795" cy="5887414"/>
          </a:xfrm>
          <a:prstGeom prst="rect">
            <a:avLst/>
          </a:prstGeom>
        </p:spPr>
      </p:pic>
      <p:sp>
        <p:nvSpPr>
          <p:cNvPr id="4" name="Suorakulmio 3"/>
          <p:cNvSpPr/>
          <p:nvPr/>
        </p:nvSpPr>
        <p:spPr>
          <a:xfrm>
            <a:off x="5580112" y="6179420"/>
            <a:ext cx="2997937" cy="369332"/>
          </a:xfrm>
          <a:prstGeom prst="rect">
            <a:avLst/>
          </a:prstGeom>
          <a:ln w="22225">
            <a:solidFill>
              <a:schemeClr val="accent1"/>
            </a:solidFill>
          </a:ln>
        </p:spPr>
        <p:txBody>
          <a:bodyPr wrap="none">
            <a:spAutoFit/>
          </a:bodyPr>
          <a:lstStyle/>
          <a:p>
            <a:r>
              <a:rPr lang="fi-FI" dirty="0" smtClean="0"/>
              <a:t>Lähde: </a:t>
            </a:r>
            <a:r>
              <a:rPr lang="fi-FI" dirty="0" smtClean="0">
                <a:hlinkClick r:id="rId3"/>
              </a:rPr>
              <a:t>http</a:t>
            </a:r>
            <a:r>
              <a:rPr lang="fi-FI" dirty="0">
                <a:hlinkClick r:id="rId3"/>
              </a:rPr>
              <a:t>://www.ikarajat.fi</a:t>
            </a:r>
            <a:r>
              <a:rPr lang="fi-FI" dirty="0" smtClean="0">
                <a:hlinkClick r:id="rId3"/>
              </a:rPr>
              <a:t>/</a:t>
            </a:r>
            <a:endParaRPr lang="fi-FI" dirty="0"/>
          </a:p>
        </p:txBody>
      </p:sp>
    </p:spTree>
    <p:extLst>
      <p:ext uri="{BB962C8B-B14F-4D97-AF65-F5344CB8AC3E}">
        <p14:creationId xmlns:p14="http://schemas.microsoft.com/office/powerpoint/2010/main" xmlns="" val="2762328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ll Center, Phone, Service, Help, Call, Corporate"/>
          <p:cNvPicPr>
            <a:picLocks noChangeAspect="1" noChangeArrowheads="1"/>
          </p:cNvPicPr>
          <p:nvPr/>
        </p:nvPicPr>
        <p:blipFill>
          <a:blip r:embed="rId2" cstate="print"/>
          <a:srcRect/>
          <a:stretch>
            <a:fillRect/>
          </a:stretch>
        </p:blipFill>
        <p:spPr bwMode="auto">
          <a:xfrm>
            <a:off x="4283968" y="2924944"/>
            <a:ext cx="4169389" cy="3335512"/>
          </a:xfrm>
          <a:prstGeom prst="rect">
            <a:avLst/>
          </a:prstGeom>
          <a:noFill/>
        </p:spPr>
      </p:pic>
      <p:pic>
        <p:nvPicPr>
          <p:cNvPr id="5124" name="Picture 4" descr="Meeting, Talk, Entertainment, Together, Cooperation"/>
          <p:cNvPicPr>
            <a:picLocks noChangeAspect="1" noChangeArrowheads="1"/>
          </p:cNvPicPr>
          <p:nvPr/>
        </p:nvPicPr>
        <p:blipFill>
          <a:blip r:embed="rId3" cstate="print"/>
          <a:srcRect/>
          <a:stretch>
            <a:fillRect/>
          </a:stretch>
        </p:blipFill>
        <p:spPr bwMode="auto">
          <a:xfrm>
            <a:off x="467544" y="3140968"/>
            <a:ext cx="3041576" cy="3041576"/>
          </a:xfrm>
          <a:prstGeom prst="rect">
            <a:avLst/>
          </a:prstGeom>
          <a:noFill/>
        </p:spPr>
      </p:pic>
      <p:sp>
        <p:nvSpPr>
          <p:cNvPr id="2" name="Tekstiruutu 1"/>
          <p:cNvSpPr txBox="1"/>
          <p:nvPr/>
        </p:nvSpPr>
        <p:spPr>
          <a:xfrm>
            <a:off x="971600" y="332656"/>
            <a:ext cx="6696744" cy="3416320"/>
          </a:xfrm>
          <a:prstGeom prst="rect">
            <a:avLst/>
          </a:prstGeom>
          <a:noFill/>
        </p:spPr>
        <p:txBody>
          <a:bodyPr wrap="square" rtlCol="0">
            <a:spAutoFit/>
          </a:bodyPr>
          <a:lstStyle/>
          <a:p>
            <a:r>
              <a:rPr lang="fi-FI" sz="3600" b="1" dirty="0" smtClean="0">
                <a:solidFill>
                  <a:srgbClr val="00B0F0"/>
                </a:solidFill>
              </a:rPr>
              <a:t>Maltti, maalaisjärki ja toisen huomioonottaminen on valttia netin käytössä. Seuraa ja keskustele lapsesi kanssa netin käytöstä! Tue lasta jos lapsi on kokenut jotain ikävää netissä.</a:t>
            </a:r>
            <a:endParaRPr lang="fi-FI" sz="3600" b="1" dirty="0">
              <a:solidFill>
                <a:srgbClr val="00B0F0"/>
              </a:solidFill>
            </a:endParaRPr>
          </a:p>
        </p:txBody>
      </p:sp>
      <p:sp>
        <p:nvSpPr>
          <p:cNvPr id="5" name="Suorakulmio 4"/>
          <p:cNvSpPr/>
          <p:nvPr/>
        </p:nvSpPr>
        <p:spPr>
          <a:xfrm>
            <a:off x="107504" y="6309320"/>
            <a:ext cx="7704856" cy="646331"/>
          </a:xfrm>
          <a:prstGeom prst="rect">
            <a:avLst/>
          </a:prstGeom>
        </p:spPr>
        <p:txBody>
          <a:bodyPr wrap="square">
            <a:spAutoFit/>
          </a:bodyPr>
          <a:lstStyle/>
          <a:p>
            <a:r>
              <a:rPr lang="fi-FI" dirty="0" smtClean="0">
                <a:hlinkClick r:id="rId4"/>
              </a:rPr>
              <a:t>http://www.mediakasvatus.fi/materiaali/lielahden-koulun-ipad-ohjelmalista/</a:t>
            </a:r>
            <a:endParaRPr lang="fi-FI" dirty="0" smtClean="0"/>
          </a:p>
          <a:p>
            <a:endParaRPr lang="fi-FI" dirty="0"/>
          </a:p>
        </p:txBody>
      </p:sp>
    </p:spTree>
    <p:extLst>
      <p:ext uri="{BB962C8B-B14F-4D97-AF65-F5344CB8AC3E}">
        <p14:creationId xmlns:p14="http://schemas.microsoft.com/office/powerpoint/2010/main" xmlns="" val="1723786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187624" y="6453336"/>
            <a:ext cx="7776864" cy="523220"/>
          </a:xfrm>
          <a:prstGeom prst="rect">
            <a:avLst/>
          </a:prstGeom>
        </p:spPr>
        <p:txBody>
          <a:bodyPr wrap="square">
            <a:spAutoFit/>
          </a:bodyPr>
          <a:lstStyle/>
          <a:p>
            <a:r>
              <a:rPr lang="fi-FI" sz="1400" dirty="0" smtClean="0"/>
              <a:t>Kuva: </a:t>
            </a:r>
            <a:r>
              <a:rPr lang="fi-FI" sz="1400" dirty="0" smtClean="0">
                <a:hlinkClick r:id="rId2"/>
              </a:rPr>
              <a:t>https://indd.adobe.com/view/982bc123-595c-4ab9-a456-f21802059cef</a:t>
            </a:r>
            <a:endParaRPr lang="fi-FI" sz="1400" dirty="0" smtClean="0"/>
          </a:p>
          <a:p>
            <a:endParaRPr lang="fi-FI" sz="1400" dirty="0"/>
          </a:p>
        </p:txBody>
      </p:sp>
      <p:pic>
        <p:nvPicPr>
          <p:cNvPr id="53250" name="Picture 2" descr="https://content.indd.adobe.com/view/publications/982bc123-595c-4ab9-a456-f21802059cef/wzij/publication-web-resources/image/aiti-some-web.png"/>
          <p:cNvPicPr>
            <a:picLocks noChangeAspect="1" noChangeArrowheads="1"/>
          </p:cNvPicPr>
          <p:nvPr/>
        </p:nvPicPr>
        <p:blipFill>
          <a:blip r:embed="rId3" cstate="print"/>
          <a:srcRect/>
          <a:stretch>
            <a:fillRect/>
          </a:stretch>
        </p:blipFill>
        <p:spPr bwMode="auto">
          <a:xfrm>
            <a:off x="323528" y="1124744"/>
            <a:ext cx="8058150" cy="4200526"/>
          </a:xfrm>
          <a:prstGeom prst="rect">
            <a:avLst/>
          </a:prstGeom>
          <a:noFill/>
        </p:spPr>
      </p:pic>
      <p:sp>
        <p:nvSpPr>
          <p:cNvPr id="7" name="Tekstikehys 6"/>
          <p:cNvSpPr txBox="1"/>
          <p:nvPr/>
        </p:nvSpPr>
        <p:spPr>
          <a:xfrm>
            <a:off x="179512" y="0"/>
            <a:ext cx="8712968" cy="1200329"/>
          </a:xfrm>
          <a:prstGeom prst="rect">
            <a:avLst/>
          </a:prstGeom>
          <a:noFill/>
        </p:spPr>
        <p:txBody>
          <a:bodyPr wrap="square" rtlCol="0">
            <a:spAutoFit/>
          </a:bodyPr>
          <a:lstStyle/>
          <a:p>
            <a:r>
              <a:rPr lang="fi-FI" sz="2400" b="1" dirty="0" smtClean="0">
                <a:solidFill>
                  <a:srgbClr val="00B0F0"/>
                </a:solidFill>
              </a:rPr>
              <a:t>Lapsen yksityisyyden suoja digitaalisessa mediassa – Yhteenveto lapsille ja nuorille suunnatun kyselyn tutkimuksista (Lastensuojelun keskusliitto, 2016)</a:t>
            </a:r>
            <a:endParaRPr lang="fi-FI" sz="2400" b="1" dirty="0">
              <a:solidFill>
                <a:srgbClr val="00B0F0"/>
              </a:solidFill>
            </a:endParaRPr>
          </a:p>
        </p:txBody>
      </p:sp>
      <p:sp>
        <p:nvSpPr>
          <p:cNvPr id="8" name="Tekstikehys 7"/>
          <p:cNvSpPr txBox="1"/>
          <p:nvPr/>
        </p:nvSpPr>
        <p:spPr>
          <a:xfrm>
            <a:off x="251520" y="5301208"/>
            <a:ext cx="8424936" cy="1015663"/>
          </a:xfrm>
          <a:prstGeom prst="rect">
            <a:avLst/>
          </a:prstGeom>
          <a:noFill/>
        </p:spPr>
        <p:txBody>
          <a:bodyPr wrap="square" rtlCol="0">
            <a:spAutoFit/>
          </a:bodyPr>
          <a:lstStyle/>
          <a:p>
            <a:r>
              <a:rPr lang="fi-FI" sz="2000" dirty="0" smtClean="0"/>
              <a:t>Euroopan ihmisoikeussopimus: Jokaisella on oikeus nauttia yksityis- ja perhe-elämäänsä, kotiinsa ja kirjeenvaihtoonsa kohdistuvaa kunnioitusta.  ….lapsen kunniaa tai  mainetta ei saa laittomasti halventaa.</a:t>
            </a:r>
            <a:endParaRPr lang="fi-FI" sz="2000" dirty="0"/>
          </a:p>
        </p:txBody>
      </p:sp>
    </p:spTree>
    <p:extLst>
      <p:ext uri="{BB962C8B-B14F-4D97-AF65-F5344CB8AC3E}">
        <p14:creationId xmlns:p14="http://schemas.microsoft.com/office/powerpoint/2010/main" xmlns="" val="345670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187624" y="6453336"/>
            <a:ext cx="7776864" cy="523220"/>
          </a:xfrm>
          <a:prstGeom prst="rect">
            <a:avLst/>
          </a:prstGeom>
        </p:spPr>
        <p:txBody>
          <a:bodyPr wrap="square">
            <a:spAutoFit/>
          </a:bodyPr>
          <a:lstStyle/>
          <a:p>
            <a:r>
              <a:rPr lang="fi-FI" sz="1400" dirty="0" smtClean="0"/>
              <a:t>Lähde tekstiin ja kuvaan: </a:t>
            </a:r>
            <a:r>
              <a:rPr lang="fi-FI" sz="1400" dirty="0" smtClean="0">
                <a:hlinkClick r:id="rId2"/>
              </a:rPr>
              <a:t>https://indd.adobe.com/view/38d6cd24-f0e5-4496-8f15-8380c341fbca</a:t>
            </a:r>
            <a:endParaRPr lang="fi-FI" sz="1400" dirty="0" smtClean="0"/>
          </a:p>
          <a:p>
            <a:endParaRPr lang="fi-FI" sz="1400" dirty="0"/>
          </a:p>
        </p:txBody>
      </p:sp>
      <p:sp>
        <p:nvSpPr>
          <p:cNvPr id="7" name="Tekstikehys 6"/>
          <p:cNvSpPr txBox="1"/>
          <p:nvPr/>
        </p:nvSpPr>
        <p:spPr>
          <a:xfrm>
            <a:off x="179512" y="0"/>
            <a:ext cx="8712968" cy="1384995"/>
          </a:xfrm>
          <a:prstGeom prst="rect">
            <a:avLst/>
          </a:prstGeom>
          <a:noFill/>
        </p:spPr>
        <p:txBody>
          <a:bodyPr wrap="square" rtlCol="0">
            <a:spAutoFit/>
          </a:bodyPr>
          <a:lstStyle/>
          <a:p>
            <a:r>
              <a:rPr lang="fi-FI" sz="2800" b="1" dirty="0" smtClean="0">
                <a:solidFill>
                  <a:srgbClr val="00B0F0"/>
                </a:solidFill>
              </a:rPr>
              <a:t>Lasten ja nuorten (13-17v, n=870) omia näkemyksiä yksityisyyden suojasta sosiaalisessa mediassa (Lastensuojelun keskusliitto, 2016)</a:t>
            </a:r>
            <a:endParaRPr lang="fi-FI" sz="2800" b="1" dirty="0">
              <a:solidFill>
                <a:srgbClr val="00B0F0"/>
              </a:solidFill>
            </a:endParaRPr>
          </a:p>
        </p:txBody>
      </p:sp>
      <p:sp>
        <p:nvSpPr>
          <p:cNvPr id="8" name="Tekstikehys 7"/>
          <p:cNvSpPr txBox="1"/>
          <p:nvPr/>
        </p:nvSpPr>
        <p:spPr>
          <a:xfrm>
            <a:off x="1619672" y="5157192"/>
            <a:ext cx="4824536" cy="523220"/>
          </a:xfrm>
          <a:prstGeom prst="rect">
            <a:avLst/>
          </a:prstGeom>
          <a:noFill/>
        </p:spPr>
        <p:txBody>
          <a:bodyPr wrap="square" rtlCol="0">
            <a:spAutoFit/>
          </a:bodyPr>
          <a:lstStyle/>
          <a:p>
            <a:r>
              <a:rPr lang="fi-FI" sz="2800" b="1" dirty="0" smtClean="0">
                <a:solidFill>
                  <a:srgbClr val="00B0F0"/>
                </a:solidFill>
              </a:rPr>
              <a:t>Miten teillä kotona toimitaan?</a:t>
            </a:r>
            <a:endParaRPr lang="fi-FI" sz="2800" b="1" dirty="0">
              <a:solidFill>
                <a:srgbClr val="00B0F0"/>
              </a:solidFill>
            </a:endParaRPr>
          </a:p>
        </p:txBody>
      </p:sp>
      <p:sp>
        <p:nvSpPr>
          <p:cNvPr id="6" name="Tekstikehys 5"/>
          <p:cNvSpPr txBox="1"/>
          <p:nvPr/>
        </p:nvSpPr>
        <p:spPr>
          <a:xfrm>
            <a:off x="179512" y="1628800"/>
            <a:ext cx="7200800" cy="3416320"/>
          </a:xfrm>
          <a:prstGeom prst="rect">
            <a:avLst/>
          </a:prstGeom>
          <a:noFill/>
        </p:spPr>
        <p:txBody>
          <a:bodyPr wrap="square" rtlCol="0">
            <a:spAutoFit/>
          </a:bodyPr>
          <a:lstStyle/>
          <a:p>
            <a:pPr>
              <a:buFont typeface="Arial" pitchFamily="34" charset="0"/>
              <a:buChar char="•"/>
            </a:pPr>
            <a:r>
              <a:rPr lang="fi-FI" sz="2400" dirty="0" smtClean="0"/>
              <a:t>Noin 40 prosentista keskusliiton kyselyyn vastanneista nuorista oli laitettu verkkoon kuvia tai tietoja, joita he eivät sinne halunneet </a:t>
            </a:r>
          </a:p>
          <a:p>
            <a:pPr>
              <a:buFont typeface="Arial" pitchFamily="34" charset="0"/>
              <a:buChar char="•"/>
            </a:pPr>
            <a:endParaRPr lang="fi-FI" sz="2400" dirty="0" smtClean="0"/>
          </a:p>
          <a:p>
            <a:pPr>
              <a:buFont typeface="Arial" pitchFamily="34" charset="0"/>
              <a:buChar char="•"/>
            </a:pPr>
            <a:r>
              <a:rPr lang="fi-FI" sz="2400" dirty="0" smtClean="0"/>
              <a:t>Lähes puolet vastaajista arvioi, että aikuiset eivät aina tiedä, miten toimia sosiaalisessa mediassa ja noin 60 % ajatteli, että vanhemmat saattavat ymmärtämättömyyttään julkaista kuvia tai tietoja, joita lapset eivät halua julkaistavan.</a:t>
            </a:r>
            <a:endParaRPr lang="fi-FI" sz="2400" dirty="0"/>
          </a:p>
        </p:txBody>
      </p:sp>
      <p:pic>
        <p:nvPicPr>
          <p:cNvPr id="54274" name="Picture 2" descr="https://content.indd.adobe.com/view/publications/38d6cd24-f0e5-4496-8f15-8380c341fbca/t4nw/publication-web-resources/image/hahmo2-kuplalla-rgb-web.png"/>
          <p:cNvPicPr>
            <a:picLocks noChangeAspect="1" noChangeArrowheads="1"/>
          </p:cNvPicPr>
          <p:nvPr/>
        </p:nvPicPr>
        <p:blipFill>
          <a:blip r:embed="rId3" cstate="print"/>
          <a:srcRect/>
          <a:stretch>
            <a:fillRect/>
          </a:stretch>
        </p:blipFill>
        <p:spPr bwMode="auto">
          <a:xfrm>
            <a:off x="7046283" y="476672"/>
            <a:ext cx="2097717" cy="2114600"/>
          </a:xfrm>
          <a:prstGeom prst="rect">
            <a:avLst/>
          </a:prstGeom>
          <a:noFill/>
        </p:spPr>
      </p:pic>
    </p:spTree>
    <p:extLst>
      <p:ext uri="{BB962C8B-B14F-4D97-AF65-F5344CB8AC3E}">
        <p14:creationId xmlns:p14="http://schemas.microsoft.com/office/powerpoint/2010/main" xmlns="" val="345670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51520" y="78780"/>
            <a:ext cx="8496944" cy="646331"/>
          </a:xfrm>
          <a:prstGeom prst="rect">
            <a:avLst/>
          </a:prstGeom>
          <a:noFill/>
        </p:spPr>
        <p:txBody>
          <a:bodyPr wrap="square" rtlCol="0">
            <a:spAutoFit/>
          </a:bodyPr>
          <a:lstStyle/>
          <a:p>
            <a:r>
              <a:rPr lang="fi-FI" sz="3600" b="1" dirty="0" smtClean="0">
                <a:solidFill>
                  <a:prstClr val="black"/>
                </a:solidFill>
              </a:rPr>
              <a:t>Lasten ja nuorten käyttämiä sovelluksia</a:t>
            </a:r>
            <a:endParaRPr lang="fi-FI" sz="3600" b="1" dirty="0">
              <a:solidFill>
                <a:prstClr val="black"/>
              </a:solidFill>
            </a:endParaRPr>
          </a:p>
        </p:txBody>
      </p:sp>
      <p:sp>
        <p:nvSpPr>
          <p:cNvPr id="3" name="Tekstiruutu 2"/>
          <p:cNvSpPr txBox="1"/>
          <p:nvPr/>
        </p:nvSpPr>
        <p:spPr>
          <a:xfrm>
            <a:off x="323528" y="548680"/>
            <a:ext cx="3600400" cy="5386090"/>
          </a:xfrm>
          <a:prstGeom prst="rect">
            <a:avLst/>
          </a:prstGeom>
          <a:noFill/>
        </p:spPr>
        <p:txBody>
          <a:bodyPr wrap="square" rtlCol="0">
            <a:spAutoFit/>
          </a:bodyPr>
          <a:lstStyle/>
          <a:p>
            <a:r>
              <a:rPr lang="fi-FI" sz="3200" dirty="0" smtClean="0">
                <a:solidFill>
                  <a:schemeClr val="tx2"/>
                </a:solidFill>
              </a:rPr>
              <a:t>Lego-sivuston pelit</a:t>
            </a:r>
          </a:p>
          <a:p>
            <a:r>
              <a:rPr lang="fi-FI" sz="3200" dirty="0" smtClean="0">
                <a:solidFill>
                  <a:schemeClr val="tx2"/>
                </a:solidFill>
              </a:rPr>
              <a:t>Pikkukakkosen pelit</a:t>
            </a:r>
          </a:p>
          <a:p>
            <a:r>
              <a:rPr lang="fi-FI" sz="3200" dirty="0" err="1" smtClean="0">
                <a:solidFill>
                  <a:schemeClr val="tx2"/>
                </a:solidFill>
              </a:rPr>
              <a:t>Habbo</a:t>
            </a:r>
            <a:endParaRPr lang="fi-FI" sz="3200" dirty="0" smtClean="0">
              <a:solidFill>
                <a:schemeClr val="tx2"/>
              </a:solidFill>
            </a:endParaRPr>
          </a:p>
          <a:p>
            <a:r>
              <a:rPr lang="fi-FI" sz="3200" dirty="0" err="1" smtClean="0">
                <a:solidFill>
                  <a:schemeClr val="tx2"/>
                </a:solidFill>
              </a:rPr>
              <a:t>goSupermodel</a:t>
            </a:r>
            <a:endParaRPr lang="fi-FI" sz="3200" dirty="0" smtClean="0">
              <a:solidFill>
                <a:schemeClr val="tx2"/>
              </a:solidFill>
            </a:endParaRPr>
          </a:p>
          <a:p>
            <a:r>
              <a:rPr lang="fi-FI" sz="3200" dirty="0" err="1" smtClean="0">
                <a:solidFill>
                  <a:schemeClr val="tx2"/>
                </a:solidFill>
              </a:rPr>
              <a:t>Momio</a:t>
            </a:r>
            <a:endParaRPr lang="fi-FI" sz="3200" dirty="0" smtClean="0">
              <a:solidFill>
                <a:schemeClr val="tx2"/>
              </a:solidFill>
            </a:endParaRPr>
          </a:p>
          <a:p>
            <a:r>
              <a:rPr lang="fi-FI" sz="3200" dirty="0" err="1" smtClean="0">
                <a:solidFill>
                  <a:schemeClr val="tx2"/>
                </a:solidFill>
              </a:rPr>
              <a:t>IRC-galleria</a:t>
            </a:r>
            <a:endParaRPr lang="fi-FI" sz="3200" dirty="0" smtClean="0">
              <a:solidFill>
                <a:schemeClr val="tx2"/>
              </a:solidFill>
            </a:endParaRPr>
          </a:p>
          <a:p>
            <a:r>
              <a:rPr lang="fi-FI" sz="3200" dirty="0" err="1" smtClean="0">
                <a:solidFill>
                  <a:schemeClr val="tx2"/>
                </a:solidFill>
              </a:rPr>
              <a:t>YouTube</a:t>
            </a:r>
            <a:endParaRPr lang="fi-FI" sz="3200" dirty="0" smtClean="0">
              <a:solidFill>
                <a:schemeClr val="tx2"/>
              </a:solidFill>
            </a:endParaRPr>
          </a:p>
          <a:p>
            <a:r>
              <a:rPr lang="fi-FI" sz="3200" dirty="0" err="1" smtClean="0">
                <a:solidFill>
                  <a:schemeClr val="tx2"/>
                </a:solidFill>
              </a:rPr>
              <a:t>Bambuser/Twitch</a:t>
            </a:r>
            <a:endParaRPr lang="fi-FI" sz="3200" dirty="0" smtClean="0">
              <a:solidFill>
                <a:schemeClr val="tx2"/>
              </a:solidFill>
            </a:endParaRPr>
          </a:p>
          <a:p>
            <a:r>
              <a:rPr lang="fi-FI" sz="3200" dirty="0" err="1" smtClean="0">
                <a:solidFill>
                  <a:schemeClr val="tx2"/>
                </a:solidFill>
              </a:rPr>
              <a:t>Facebook</a:t>
            </a:r>
            <a:endParaRPr lang="fi-FI" sz="3200" dirty="0" smtClean="0">
              <a:solidFill>
                <a:schemeClr val="tx2"/>
              </a:solidFill>
            </a:endParaRPr>
          </a:p>
          <a:p>
            <a:r>
              <a:rPr lang="fi-FI" sz="3200" dirty="0" err="1" smtClean="0">
                <a:solidFill>
                  <a:schemeClr val="tx2"/>
                </a:solidFill>
              </a:rPr>
              <a:t>T</a:t>
            </a:r>
            <a:r>
              <a:rPr lang="fi-FI" sz="3200" dirty="0" err="1" smtClean="0">
                <a:solidFill>
                  <a:schemeClr val="tx2"/>
                </a:solidFill>
              </a:rPr>
              <a:t>rivia</a:t>
            </a:r>
            <a:r>
              <a:rPr lang="fi-FI" sz="3200" dirty="0" smtClean="0">
                <a:solidFill>
                  <a:schemeClr val="tx2"/>
                </a:solidFill>
              </a:rPr>
              <a:t> crack</a:t>
            </a:r>
            <a:endParaRPr lang="fi-FI" sz="3200" dirty="0" smtClean="0">
              <a:solidFill>
                <a:schemeClr val="tx2"/>
              </a:solidFill>
            </a:endParaRPr>
          </a:p>
          <a:p>
            <a:endParaRPr lang="fi-FI" sz="2400" dirty="0">
              <a:solidFill>
                <a:schemeClr val="tx2"/>
              </a:solidFill>
            </a:endParaRPr>
          </a:p>
        </p:txBody>
      </p:sp>
      <p:sp>
        <p:nvSpPr>
          <p:cNvPr id="4" name="Tekstiruutu 3"/>
          <p:cNvSpPr txBox="1"/>
          <p:nvPr/>
        </p:nvSpPr>
        <p:spPr>
          <a:xfrm>
            <a:off x="4278539" y="725111"/>
            <a:ext cx="4536504" cy="4893647"/>
          </a:xfrm>
          <a:prstGeom prst="rect">
            <a:avLst/>
          </a:prstGeom>
          <a:noFill/>
        </p:spPr>
        <p:txBody>
          <a:bodyPr wrap="square" rtlCol="0">
            <a:spAutoFit/>
          </a:bodyPr>
          <a:lstStyle/>
          <a:p>
            <a:r>
              <a:rPr lang="fi-FI" sz="3200" dirty="0" err="1" smtClean="0">
                <a:solidFill>
                  <a:schemeClr val="tx2"/>
                </a:solidFill>
              </a:rPr>
              <a:t>Ask.fm</a:t>
            </a:r>
            <a:r>
              <a:rPr lang="fi-FI" sz="3200" dirty="0" smtClean="0">
                <a:solidFill>
                  <a:schemeClr val="tx2"/>
                </a:solidFill>
              </a:rPr>
              <a:t> </a:t>
            </a:r>
            <a:r>
              <a:rPr lang="fi-FI" sz="2000" dirty="0" smtClean="0">
                <a:solidFill>
                  <a:schemeClr val="tx2"/>
                </a:solidFill>
              </a:rPr>
              <a:t>(anonyymit kysymykset)</a:t>
            </a:r>
          </a:p>
          <a:p>
            <a:r>
              <a:rPr lang="fi-FI" sz="3200" dirty="0" err="1" smtClean="0">
                <a:solidFill>
                  <a:schemeClr val="tx2"/>
                </a:solidFill>
              </a:rPr>
              <a:t>Instagram</a:t>
            </a:r>
            <a:r>
              <a:rPr lang="fi-FI" sz="3200" dirty="0" smtClean="0">
                <a:solidFill>
                  <a:schemeClr val="tx2"/>
                </a:solidFill>
              </a:rPr>
              <a:t> eli IG</a:t>
            </a:r>
          </a:p>
          <a:p>
            <a:r>
              <a:rPr lang="fi-FI" sz="3200" dirty="0" err="1" smtClean="0">
                <a:solidFill>
                  <a:schemeClr val="tx2"/>
                </a:solidFill>
              </a:rPr>
              <a:t>WhatsApp</a:t>
            </a:r>
            <a:endParaRPr lang="fi-FI" sz="3200" dirty="0" smtClean="0">
              <a:solidFill>
                <a:schemeClr val="tx2"/>
              </a:solidFill>
            </a:endParaRPr>
          </a:p>
          <a:p>
            <a:r>
              <a:rPr lang="fi-FI" sz="3200" dirty="0" err="1" smtClean="0">
                <a:solidFill>
                  <a:schemeClr val="tx2"/>
                </a:solidFill>
              </a:rPr>
              <a:t>Snapchat</a:t>
            </a:r>
            <a:endParaRPr lang="fi-FI" sz="3200" dirty="0" smtClean="0">
              <a:solidFill>
                <a:schemeClr val="tx2"/>
              </a:solidFill>
            </a:endParaRPr>
          </a:p>
          <a:p>
            <a:r>
              <a:rPr lang="fi-FI" sz="3200" dirty="0" err="1" smtClean="0">
                <a:solidFill>
                  <a:schemeClr val="tx2"/>
                </a:solidFill>
              </a:rPr>
              <a:t>Blogit</a:t>
            </a:r>
            <a:endParaRPr lang="fi-FI" sz="3200" dirty="0" smtClean="0">
              <a:solidFill>
                <a:schemeClr val="tx2"/>
              </a:solidFill>
            </a:endParaRPr>
          </a:p>
          <a:p>
            <a:r>
              <a:rPr lang="fi-FI" sz="3200" dirty="0" err="1" smtClean="0">
                <a:solidFill>
                  <a:schemeClr val="tx2"/>
                </a:solidFill>
              </a:rPr>
              <a:t>Bloggaus</a:t>
            </a:r>
            <a:r>
              <a:rPr lang="fi-FI" sz="3200" dirty="0" smtClean="0">
                <a:solidFill>
                  <a:schemeClr val="tx2"/>
                </a:solidFill>
              </a:rPr>
              <a:t> v:llä </a:t>
            </a:r>
            <a:r>
              <a:rPr lang="fi-FI" sz="2400" dirty="0" smtClean="0">
                <a:solidFill>
                  <a:schemeClr val="tx2"/>
                </a:solidFill>
              </a:rPr>
              <a:t>(</a:t>
            </a:r>
            <a:r>
              <a:rPr lang="fi-FI" sz="2400" dirty="0" err="1" smtClean="0">
                <a:solidFill>
                  <a:schemeClr val="tx2"/>
                </a:solidFill>
              </a:rPr>
              <a:t>tubettaminen</a:t>
            </a:r>
            <a:r>
              <a:rPr lang="fi-FI" sz="2400" dirty="0" smtClean="0">
                <a:solidFill>
                  <a:schemeClr val="tx2"/>
                </a:solidFill>
              </a:rPr>
              <a:t>)</a:t>
            </a:r>
            <a:endParaRPr lang="fi-FI" sz="2400" dirty="0">
              <a:solidFill>
                <a:schemeClr val="tx2"/>
              </a:solidFill>
            </a:endParaRPr>
          </a:p>
          <a:p>
            <a:r>
              <a:rPr lang="fi-FI" sz="3200" dirty="0" err="1" smtClean="0">
                <a:solidFill>
                  <a:schemeClr val="tx2"/>
                </a:solidFill>
              </a:rPr>
              <a:t>Twitter</a:t>
            </a:r>
            <a:endParaRPr lang="fi-FI" sz="3200" dirty="0" smtClean="0">
              <a:solidFill>
                <a:schemeClr val="tx2"/>
              </a:solidFill>
            </a:endParaRPr>
          </a:p>
          <a:p>
            <a:r>
              <a:rPr lang="fi-FI" sz="3200" dirty="0" err="1" smtClean="0">
                <a:solidFill>
                  <a:schemeClr val="tx2"/>
                </a:solidFill>
              </a:rPr>
              <a:t>Periscope</a:t>
            </a:r>
            <a:endParaRPr lang="fi-FI" sz="3200" dirty="0" smtClean="0">
              <a:solidFill>
                <a:schemeClr val="tx2"/>
              </a:solidFill>
            </a:endParaRPr>
          </a:p>
          <a:p>
            <a:r>
              <a:rPr lang="fi-FI" sz="3200" dirty="0" smtClean="0">
                <a:solidFill>
                  <a:schemeClr val="tx2"/>
                </a:solidFill>
              </a:rPr>
              <a:t>Pilvipalvelut </a:t>
            </a:r>
            <a:r>
              <a:rPr lang="fi-FI" sz="1200" dirty="0" smtClean="0">
                <a:solidFill>
                  <a:schemeClr val="tx2"/>
                </a:solidFill>
              </a:rPr>
              <a:t>(</a:t>
            </a:r>
            <a:r>
              <a:rPr lang="fi-FI" sz="1200" dirty="0" err="1" smtClean="0">
                <a:solidFill>
                  <a:schemeClr val="tx2"/>
                </a:solidFill>
              </a:rPr>
              <a:t>Dropbox</a:t>
            </a:r>
            <a:r>
              <a:rPr lang="fi-FI" sz="1200" dirty="0" smtClean="0">
                <a:solidFill>
                  <a:schemeClr val="tx2"/>
                </a:solidFill>
              </a:rPr>
              <a:t>, Google Drive, </a:t>
            </a:r>
            <a:r>
              <a:rPr lang="fi-FI" sz="1200" dirty="0" err="1" smtClean="0">
                <a:solidFill>
                  <a:schemeClr val="tx2"/>
                </a:solidFill>
              </a:rPr>
              <a:t>OneDrive</a:t>
            </a:r>
            <a:r>
              <a:rPr lang="fi-FI" sz="1200" dirty="0" smtClean="0">
                <a:solidFill>
                  <a:schemeClr val="tx2"/>
                </a:solidFill>
              </a:rPr>
              <a:t>)</a:t>
            </a:r>
          </a:p>
          <a:p>
            <a:endParaRPr lang="fi-FI" sz="2400" dirty="0"/>
          </a:p>
        </p:txBody>
      </p:sp>
      <p:sp>
        <p:nvSpPr>
          <p:cNvPr id="5" name="Tekstiruutu 4"/>
          <p:cNvSpPr txBox="1"/>
          <p:nvPr/>
        </p:nvSpPr>
        <p:spPr>
          <a:xfrm>
            <a:off x="539552" y="5445224"/>
            <a:ext cx="7920880" cy="1200329"/>
          </a:xfrm>
          <a:prstGeom prst="rect">
            <a:avLst/>
          </a:prstGeom>
          <a:noFill/>
          <a:ln w="25400">
            <a:solidFill>
              <a:schemeClr val="accent1"/>
            </a:solidFill>
          </a:ln>
        </p:spPr>
        <p:txBody>
          <a:bodyPr wrap="square" rtlCol="0">
            <a:spAutoFit/>
          </a:bodyPr>
          <a:lstStyle/>
          <a:p>
            <a:r>
              <a:rPr lang="fi-FI" dirty="0" smtClean="0"/>
              <a:t>Esimerkkejä </a:t>
            </a:r>
            <a:r>
              <a:rPr lang="fi-FI" dirty="0" err="1" smtClean="0"/>
              <a:t>vloggaajista</a:t>
            </a:r>
            <a:r>
              <a:rPr lang="fi-FI" dirty="0" smtClean="0"/>
              <a:t> (Eetu): </a:t>
            </a:r>
            <a:r>
              <a:rPr lang="fi-FI" dirty="0" smtClean="0">
                <a:hlinkClick r:id="rId2"/>
              </a:rPr>
              <a:t>https://www.youtube.com/user/eeddspeaks</a:t>
            </a:r>
            <a:endParaRPr lang="fi-FI" dirty="0" smtClean="0"/>
          </a:p>
          <a:p>
            <a:r>
              <a:rPr lang="fi-FI" dirty="0" err="1" smtClean="0"/>
              <a:t>Mmiisas</a:t>
            </a:r>
            <a:r>
              <a:rPr lang="fi-FI" dirty="0" smtClean="0"/>
              <a:t> (Miisa): </a:t>
            </a:r>
            <a:r>
              <a:rPr lang="fi-FI" dirty="0">
                <a:hlinkClick r:id="rId3"/>
              </a:rPr>
              <a:t>https://</a:t>
            </a:r>
            <a:r>
              <a:rPr lang="fi-FI" dirty="0" smtClean="0">
                <a:hlinkClick r:id="rId3"/>
              </a:rPr>
              <a:t>www.youtube.com/user/mmiisas</a:t>
            </a:r>
            <a:endParaRPr lang="fi-FI" dirty="0" smtClean="0"/>
          </a:p>
          <a:p>
            <a:r>
              <a:rPr lang="fi-FI" dirty="0" err="1" smtClean="0"/>
              <a:t>Soikkuu</a:t>
            </a:r>
            <a:r>
              <a:rPr lang="fi-FI" dirty="0" smtClean="0"/>
              <a:t> (</a:t>
            </a:r>
            <a:r>
              <a:rPr lang="fi-FI" dirty="0" smtClean="0"/>
              <a:t>Sonja): </a:t>
            </a:r>
            <a:r>
              <a:rPr lang="fi-FI" dirty="0">
                <a:hlinkClick r:id="rId4"/>
              </a:rPr>
              <a:t>https://</a:t>
            </a:r>
            <a:r>
              <a:rPr lang="fi-FI" dirty="0" smtClean="0">
                <a:hlinkClick r:id="rId4"/>
              </a:rPr>
              <a:t>www.youtube.com/user/Soikkuu</a:t>
            </a:r>
            <a:endParaRPr lang="fi-FI" dirty="0" smtClean="0"/>
          </a:p>
          <a:p>
            <a:r>
              <a:rPr lang="fi-FI" dirty="0" err="1" smtClean="0"/>
              <a:t>Tume</a:t>
            </a:r>
            <a:r>
              <a:rPr lang="fi-FI" dirty="0" smtClean="0"/>
              <a:t> </a:t>
            </a:r>
            <a:r>
              <a:rPr lang="fi-FI" dirty="0" smtClean="0"/>
              <a:t>(</a:t>
            </a:r>
            <a:r>
              <a:rPr lang="fi-FI" dirty="0" err="1" smtClean="0"/>
              <a:t>Tume</a:t>
            </a:r>
            <a:r>
              <a:rPr lang="fi-FI" dirty="0" smtClean="0"/>
              <a:t>): </a:t>
            </a:r>
            <a:r>
              <a:rPr lang="fi-FI" dirty="0">
                <a:hlinkClick r:id="rId5"/>
              </a:rPr>
              <a:t>https://</a:t>
            </a:r>
            <a:r>
              <a:rPr lang="fi-FI" dirty="0" smtClean="0">
                <a:hlinkClick r:id="rId5"/>
              </a:rPr>
              <a:t>www.youtube.com/user/MrTume1</a:t>
            </a:r>
            <a:endParaRPr lang="fi-FI" dirty="0"/>
          </a:p>
        </p:txBody>
      </p:sp>
    </p:spTree>
    <p:extLst>
      <p:ext uri="{BB962C8B-B14F-4D97-AF65-F5344CB8AC3E}">
        <p14:creationId xmlns:p14="http://schemas.microsoft.com/office/powerpoint/2010/main" xmlns="" val="1941144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0" y="0"/>
            <a:ext cx="8820472" cy="646331"/>
          </a:xfrm>
          <a:prstGeom prst="rect">
            <a:avLst/>
          </a:prstGeom>
          <a:noFill/>
        </p:spPr>
        <p:txBody>
          <a:bodyPr wrap="square" rtlCol="0">
            <a:spAutoFit/>
          </a:bodyPr>
          <a:lstStyle/>
          <a:p>
            <a:pPr algn="ctr"/>
            <a:r>
              <a:rPr lang="fi-FI" sz="3600" b="1" dirty="0" smtClean="0">
                <a:solidFill>
                  <a:prstClr val="black"/>
                </a:solidFill>
              </a:rPr>
              <a:t>Lasten ja nuorten käyttämiä sovelluksia, </a:t>
            </a:r>
            <a:r>
              <a:rPr lang="fi-FI" sz="2000" b="1" dirty="0" smtClean="0">
                <a:solidFill>
                  <a:prstClr val="black"/>
                </a:solidFill>
              </a:rPr>
              <a:t>ikärajat</a:t>
            </a:r>
            <a:endParaRPr lang="fi-FI" sz="2000" b="1" dirty="0">
              <a:solidFill>
                <a:prstClr val="black"/>
              </a:solidFill>
            </a:endParaRPr>
          </a:p>
        </p:txBody>
      </p:sp>
      <p:sp>
        <p:nvSpPr>
          <p:cNvPr id="3" name="Tekstiruutu 2"/>
          <p:cNvSpPr txBox="1"/>
          <p:nvPr/>
        </p:nvSpPr>
        <p:spPr>
          <a:xfrm>
            <a:off x="179512" y="476672"/>
            <a:ext cx="3960440" cy="5386090"/>
          </a:xfrm>
          <a:prstGeom prst="rect">
            <a:avLst/>
          </a:prstGeom>
          <a:noFill/>
        </p:spPr>
        <p:txBody>
          <a:bodyPr wrap="square" rtlCol="0">
            <a:spAutoFit/>
          </a:bodyPr>
          <a:lstStyle/>
          <a:p>
            <a:r>
              <a:rPr lang="fi-FI" sz="3200" dirty="0" smtClean="0">
                <a:solidFill>
                  <a:schemeClr val="tx2"/>
                </a:solidFill>
              </a:rPr>
              <a:t>Lego-sivuston pelit </a:t>
            </a:r>
          </a:p>
          <a:p>
            <a:r>
              <a:rPr lang="fi-FI" sz="3200" dirty="0" smtClean="0">
                <a:solidFill>
                  <a:schemeClr val="tx2"/>
                </a:solidFill>
              </a:rPr>
              <a:t>Pikkukakkosen pelit</a:t>
            </a:r>
          </a:p>
          <a:p>
            <a:r>
              <a:rPr lang="fi-FI" sz="3200" dirty="0" err="1" smtClean="0">
                <a:solidFill>
                  <a:schemeClr val="tx2"/>
                </a:solidFill>
              </a:rPr>
              <a:t>Habbo</a:t>
            </a:r>
            <a:r>
              <a:rPr lang="fi-FI" sz="3200" dirty="0" smtClean="0">
                <a:solidFill>
                  <a:schemeClr val="tx2"/>
                </a:solidFill>
              </a:rPr>
              <a:t>, </a:t>
            </a:r>
            <a:r>
              <a:rPr lang="fi-FI" sz="3200" b="1" dirty="0" smtClean="0">
                <a:solidFill>
                  <a:schemeClr val="tx2"/>
                </a:solidFill>
              </a:rPr>
              <a:t>10v-</a:t>
            </a:r>
          </a:p>
          <a:p>
            <a:r>
              <a:rPr lang="fi-FI" sz="3200" dirty="0" err="1" smtClean="0">
                <a:solidFill>
                  <a:schemeClr val="tx2"/>
                </a:solidFill>
              </a:rPr>
              <a:t>Momio</a:t>
            </a:r>
            <a:r>
              <a:rPr lang="fi-FI" sz="3200" dirty="0" smtClean="0">
                <a:solidFill>
                  <a:schemeClr val="tx2"/>
                </a:solidFill>
              </a:rPr>
              <a:t>, </a:t>
            </a:r>
            <a:r>
              <a:rPr lang="fi-FI" sz="3200" b="1" dirty="0" smtClean="0">
                <a:solidFill>
                  <a:schemeClr val="tx2"/>
                </a:solidFill>
              </a:rPr>
              <a:t>alle 18v</a:t>
            </a:r>
          </a:p>
          <a:p>
            <a:r>
              <a:rPr lang="fi-FI" sz="3200" dirty="0" err="1" smtClean="0">
                <a:solidFill>
                  <a:schemeClr val="tx2"/>
                </a:solidFill>
              </a:rPr>
              <a:t>goSupermodel</a:t>
            </a:r>
            <a:r>
              <a:rPr lang="fi-FI" sz="3200" dirty="0" smtClean="0">
                <a:solidFill>
                  <a:schemeClr val="tx2"/>
                </a:solidFill>
              </a:rPr>
              <a:t>, </a:t>
            </a:r>
            <a:r>
              <a:rPr lang="fi-FI" sz="3200" b="1" dirty="0" smtClean="0">
                <a:solidFill>
                  <a:schemeClr val="tx2"/>
                </a:solidFill>
              </a:rPr>
              <a:t>alle 18v huoltajan luvalla</a:t>
            </a:r>
          </a:p>
          <a:p>
            <a:r>
              <a:rPr lang="fi-FI" sz="3200" dirty="0" err="1" smtClean="0">
                <a:solidFill>
                  <a:schemeClr val="tx2"/>
                </a:solidFill>
              </a:rPr>
              <a:t>IRC-galleria</a:t>
            </a:r>
            <a:r>
              <a:rPr lang="fi-FI" sz="3200" dirty="0" smtClean="0">
                <a:solidFill>
                  <a:schemeClr val="tx2"/>
                </a:solidFill>
              </a:rPr>
              <a:t>, </a:t>
            </a:r>
            <a:r>
              <a:rPr lang="fi-FI" sz="3200" b="1" dirty="0" smtClean="0">
                <a:solidFill>
                  <a:schemeClr val="tx2"/>
                </a:solidFill>
              </a:rPr>
              <a:t>12v-</a:t>
            </a:r>
          </a:p>
          <a:p>
            <a:r>
              <a:rPr lang="fi-FI" sz="3200" dirty="0" err="1" smtClean="0">
                <a:solidFill>
                  <a:schemeClr val="tx2"/>
                </a:solidFill>
              </a:rPr>
              <a:t>YouTube</a:t>
            </a:r>
            <a:r>
              <a:rPr lang="fi-FI" sz="3200" dirty="0" smtClean="0">
                <a:solidFill>
                  <a:schemeClr val="tx2"/>
                </a:solidFill>
              </a:rPr>
              <a:t>, </a:t>
            </a:r>
            <a:r>
              <a:rPr lang="fi-FI" sz="3200" b="1" dirty="0" smtClean="0">
                <a:solidFill>
                  <a:schemeClr val="tx2"/>
                </a:solidFill>
              </a:rPr>
              <a:t>13v- (18v)</a:t>
            </a:r>
          </a:p>
          <a:p>
            <a:r>
              <a:rPr lang="fi-FI" sz="3200" dirty="0" err="1" smtClean="0">
                <a:solidFill>
                  <a:schemeClr val="tx2"/>
                </a:solidFill>
              </a:rPr>
              <a:t>Bambuser</a:t>
            </a:r>
            <a:r>
              <a:rPr lang="fi-FI" sz="3200" dirty="0" smtClean="0">
                <a:solidFill>
                  <a:schemeClr val="tx2"/>
                </a:solidFill>
              </a:rPr>
              <a:t>, </a:t>
            </a:r>
            <a:r>
              <a:rPr lang="fi-FI" sz="3200" dirty="0" err="1" smtClean="0">
                <a:solidFill>
                  <a:schemeClr val="tx2"/>
                </a:solidFill>
              </a:rPr>
              <a:t>Twitch</a:t>
            </a:r>
            <a:r>
              <a:rPr lang="fi-FI" sz="3200" dirty="0" smtClean="0">
                <a:solidFill>
                  <a:schemeClr val="tx2"/>
                </a:solidFill>
              </a:rPr>
              <a:t> </a:t>
            </a:r>
            <a:r>
              <a:rPr lang="fi-FI" sz="3200" b="1" dirty="0" smtClean="0">
                <a:solidFill>
                  <a:schemeClr val="tx2"/>
                </a:solidFill>
              </a:rPr>
              <a:t>13v-</a:t>
            </a:r>
          </a:p>
          <a:p>
            <a:r>
              <a:rPr lang="fi-FI" sz="3200" dirty="0" err="1" smtClean="0">
                <a:solidFill>
                  <a:schemeClr val="tx2"/>
                </a:solidFill>
              </a:rPr>
              <a:t>Facebook</a:t>
            </a:r>
            <a:r>
              <a:rPr lang="fi-FI" sz="3200" dirty="0" smtClean="0">
                <a:solidFill>
                  <a:schemeClr val="tx2"/>
                </a:solidFill>
              </a:rPr>
              <a:t>, </a:t>
            </a:r>
            <a:r>
              <a:rPr lang="fi-FI" sz="3200" b="1" dirty="0" smtClean="0">
                <a:solidFill>
                  <a:schemeClr val="tx2"/>
                </a:solidFill>
              </a:rPr>
              <a:t>13v-</a:t>
            </a:r>
          </a:p>
          <a:p>
            <a:endParaRPr lang="fi-FI" sz="2400" dirty="0"/>
          </a:p>
        </p:txBody>
      </p:sp>
      <p:sp>
        <p:nvSpPr>
          <p:cNvPr id="4" name="Tekstiruutu 3"/>
          <p:cNvSpPr txBox="1"/>
          <p:nvPr/>
        </p:nvSpPr>
        <p:spPr>
          <a:xfrm>
            <a:off x="3995936" y="508084"/>
            <a:ext cx="5148064" cy="5632311"/>
          </a:xfrm>
          <a:prstGeom prst="rect">
            <a:avLst/>
          </a:prstGeom>
          <a:noFill/>
        </p:spPr>
        <p:txBody>
          <a:bodyPr wrap="square" rtlCol="0">
            <a:spAutoFit/>
          </a:bodyPr>
          <a:lstStyle/>
          <a:p>
            <a:r>
              <a:rPr lang="fi-FI" sz="3200" dirty="0" err="1" smtClean="0">
                <a:solidFill>
                  <a:schemeClr val="tx2"/>
                </a:solidFill>
              </a:rPr>
              <a:t>Ask.fm</a:t>
            </a:r>
            <a:r>
              <a:rPr lang="fi-FI" sz="3200" dirty="0" smtClean="0">
                <a:solidFill>
                  <a:schemeClr val="tx2"/>
                </a:solidFill>
              </a:rPr>
              <a:t>, </a:t>
            </a:r>
            <a:r>
              <a:rPr lang="fi-FI" sz="3200" b="1" dirty="0" smtClean="0">
                <a:solidFill>
                  <a:schemeClr val="tx2"/>
                </a:solidFill>
              </a:rPr>
              <a:t>13v-</a:t>
            </a:r>
          </a:p>
          <a:p>
            <a:r>
              <a:rPr lang="fi-FI" sz="3200" dirty="0" err="1" smtClean="0">
                <a:solidFill>
                  <a:schemeClr val="tx2"/>
                </a:solidFill>
              </a:rPr>
              <a:t>Instagram</a:t>
            </a:r>
            <a:r>
              <a:rPr lang="fi-FI" sz="3200" dirty="0" smtClean="0">
                <a:solidFill>
                  <a:schemeClr val="tx2"/>
                </a:solidFill>
              </a:rPr>
              <a:t>, </a:t>
            </a:r>
            <a:r>
              <a:rPr lang="fi-FI" sz="3200" b="1" dirty="0" smtClean="0">
                <a:solidFill>
                  <a:schemeClr val="tx2"/>
                </a:solidFill>
              </a:rPr>
              <a:t>13v-</a:t>
            </a:r>
          </a:p>
          <a:p>
            <a:r>
              <a:rPr lang="fi-FI" sz="3200" dirty="0" err="1" smtClean="0">
                <a:solidFill>
                  <a:schemeClr val="tx2"/>
                </a:solidFill>
              </a:rPr>
              <a:t>WhatsApp</a:t>
            </a:r>
            <a:r>
              <a:rPr lang="fi-FI" sz="3200" dirty="0" smtClean="0">
                <a:solidFill>
                  <a:schemeClr val="tx2"/>
                </a:solidFill>
              </a:rPr>
              <a:t>, </a:t>
            </a:r>
            <a:r>
              <a:rPr lang="fi-FI" sz="3200" b="1" dirty="0" smtClean="0">
                <a:solidFill>
                  <a:schemeClr val="tx2"/>
                </a:solidFill>
              </a:rPr>
              <a:t>16v-</a:t>
            </a:r>
            <a:br>
              <a:rPr lang="fi-FI" sz="3200" b="1" dirty="0" smtClean="0">
                <a:solidFill>
                  <a:schemeClr val="tx2"/>
                </a:solidFill>
              </a:rPr>
            </a:br>
            <a:r>
              <a:rPr lang="fi-FI" sz="3200" dirty="0" err="1" smtClean="0">
                <a:solidFill>
                  <a:schemeClr val="tx2"/>
                </a:solidFill>
              </a:rPr>
              <a:t>Snapchat</a:t>
            </a:r>
            <a:r>
              <a:rPr lang="fi-FI" sz="3200" dirty="0" smtClean="0">
                <a:solidFill>
                  <a:schemeClr val="tx2"/>
                </a:solidFill>
              </a:rPr>
              <a:t>, </a:t>
            </a:r>
            <a:r>
              <a:rPr lang="fi-FI" sz="3200" b="1" dirty="0" smtClean="0">
                <a:solidFill>
                  <a:schemeClr val="tx2"/>
                </a:solidFill>
              </a:rPr>
              <a:t>13v-</a:t>
            </a:r>
          </a:p>
          <a:p>
            <a:r>
              <a:rPr lang="fi-FI" sz="3200" dirty="0" err="1" smtClean="0">
                <a:solidFill>
                  <a:schemeClr val="tx2"/>
                </a:solidFill>
              </a:rPr>
              <a:t>Blogit</a:t>
            </a:r>
            <a:r>
              <a:rPr lang="fi-FI" sz="3200" dirty="0" smtClean="0">
                <a:solidFill>
                  <a:schemeClr val="tx2"/>
                </a:solidFill>
              </a:rPr>
              <a:t>, ikäraja vaihtelee</a:t>
            </a:r>
          </a:p>
          <a:p>
            <a:r>
              <a:rPr lang="fi-FI" sz="3200" dirty="0" smtClean="0">
                <a:solidFill>
                  <a:schemeClr val="tx2"/>
                </a:solidFill>
                <a:hlinkClick r:id="rId3"/>
              </a:rPr>
              <a:t>Twitter</a:t>
            </a:r>
            <a:r>
              <a:rPr lang="fi-FI" sz="3200" dirty="0" smtClean="0">
                <a:solidFill>
                  <a:schemeClr val="tx2"/>
                </a:solidFill>
              </a:rPr>
              <a:t>, tarkoitettu yli 13v</a:t>
            </a:r>
          </a:p>
          <a:p>
            <a:r>
              <a:rPr lang="fi-FI" sz="3200" dirty="0" err="1" smtClean="0">
                <a:solidFill>
                  <a:schemeClr val="tx2"/>
                </a:solidFill>
              </a:rPr>
              <a:t>Bloggaus</a:t>
            </a:r>
            <a:r>
              <a:rPr lang="fi-FI" sz="3200" dirty="0" smtClean="0">
                <a:solidFill>
                  <a:schemeClr val="tx2"/>
                </a:solidFill>
              </a:rPr>
              <a:t> videolla, vaihtelee</a:t>
            </a:r>
            <a:endParaRPr lang="fi-FI" sz="3200" dirty="0" smtClean="0">
              <a:solidFill>
                <a:schemeClr val="tx2"/>
              </a:solidFill>
            </a:endParaRPr>
          </a:p>
          <a:p>
            <a:r>
              <a:rPr lang="fi-FI" sz="3200" dirty="0" err="1" smtClean="0">
                <a:solidFill>
                  <a:schemeClr val="tx2"/>
                </a:solidFill>
              </a:rPr>
              <a:t>Periscope</a:t>
            </a:r>
            <a:r>
              <a:rPr lang="fi-FI" sz="3200" dirty="0" smtClean="0">
                <a:solidFill>
                  <a:schemeClr val="tx2"/>
                </a:solidFill>
              </a:rPr>
              <a:t>, </a:t>
            </a:r>
            <a:r>
              <a:rPr lang="fi-FI" sz="3200" b="1" dirty="0" smtClean="0">
                <a:solidFill>
                  <a:schemeClr val="tx2"/>
                </a:solidFill>
              </a:rPr>
              <a:t>ei ikärajaa</a:t>
            </a:r>
            <a:r>
              <a:rPr lang="fi-FI" sz="3200" b="1" dirty="0" smtClean="0">
                <a:solidFill>
                  <a:schemeClr val="tx2"/>
                </a:solidFill>
              </a:rPr>
              <a:t>!, </a:t>
            </a:r>
            <a:r>
              <a:rPr lang="fi-FI" sz="1600" b="1" dirty="0" smtClean="0">
                <a:solidFill>
                  <a:schemeClr val="tx2"/>
                </a:solidFill>
              </a:rPr>
              <a:t>suositus 13v</a:t>
            </a:r>
            <a:endParaRPr lang="fi-FI" sz="1600" b="1" dirty="0" smtClean="0">
              <a:solidFill>
                <a:schemeClr val="tx2"/>
              </a:solidFill>
            </a:endParaRPr>
          </a:p>
          <a:p>
            <a:r>
              <a:rPr lang="fi-FI" sz="3200" dirty="0" smtClean="0">
                <a:solidFill>
                  <a:schemeClr val="tx2"/>
                </a:solidFill>
              </a:rPr>
              <a:t>Pilvipalvelut </a:t>
            </a:r>
            <a:r>
              <a:rPr lang="fi-FI" sz="1200" dirty="0" smtClean="0">
                <a:solidFill>
                  <a:schemeClr val="tx2"/>
                </a:solidFill>
              </a:rPr>
              <a:t>(</a:t>
            </a:r>
            <a:r>
              <a:rPr lang="fi-FI" sz="1200" dirty="0" err="1" smtClean="0">
                <a:solidFill>
                  <a:schemeClr val="tx2"/>
                </a:solidFill>
              </a:rPr>
              <a:t>Dropbox</a:t>
            </a:r>
            <a:r>
              <a:rPr lang="fi-FI" sz="1200" dirty="0" smtClean="0">
                <a:solidFill>
                  <a:schemeClr val="tx2"/>
                </a:solidFill>
              </a:rPr>
              <a:t> ,13v-, Google Drive ,13v-, </a:t>
            </a:r>
            <a:r>
              <a:rPr lang="fi-FI" sz="1600" b="1" dirty="0" err="1" smtClean="0">
                <a:solidFill>
                  <a:srgbClr val="FF0000"/>
                </a:solidFill>
              </a:rPr>
              <a:t>OneDrive</a:t>
            </a:r>
            <a:r>
              <a:rPr lang="fi-FI" sz="1600" b="1" dirty="0" smtClean="0">
                <a:solidFill>
                  <a:srgbClr val="FF0000"/>
                </a:solidFill>
              </a:rPr>
              <a:t> </a:t>
            </a:r>
            <a:r>
              <a:rPr lang="fi-FI" sz="1600" b="1" dirty="0" smtClean="0">
                <a:solidFill>
                  <a:srgbClr val="FF0000"/>
                </a:solidFill>
              </a:rPr>
              <a:t>+ </a:t>
            </a:r>
            <a:r>
              <a:rPr lang="fi-FI" sz="1600" b="1" dirty="0" err="1" smtClean="0">
                <a:solidFill>
                  <a:srgbClr val="FF0000"/>
                </a:solidFill>
              </a:rPr>
              <a:t>Peda.net</a:t>
            </a:r>
            <a:r>
              <a:rPr lang="fi-FI" sz="1600" b="1" dirty="0" smtClean="0">
                <a:solidFill>
                  <a:srgbClr val="FF0000"/>
                </a:solidFill>
              </a:rPr>
              <a:t>, huoltajan </a:t>
            </a:r>
            <a:r>
              <a:rPr lang="fi-FI" sz="1600" b="1" dirty="0" smtClean="0">
                <a:solidFill>
                  <a:srgbClr val="FF0000"/>
                </a:solidFill>
              </a:rPr>
              <a:t>suostumus/koulusopimus</a:t>
            </a:r>
            <a:r>
              <a:rPr lang="fi-FI" sz="1600" dirty="0" smtClean="0">
                <a:solidFill>
                  <a:srgbClr val="FF0000"/>
                </a:solidFill>
              </a:rPr>
              <a:t>)</a:t>
            </a:r>
          </a:p>
          <a:p>
            <a:endParaRPr lang="fi-FI" sz="3200" dirty="0" smtClean="0">
              <a:solidFill>
                <a:schemeClr val="tx2"/>
              </a:solidFill>
            </a:endParaRPr>
          </a:p>
          <a:p>
            <a:endParaRPr lang="fi-FI" sz="2400" dirty="0"/>
          </a:p>
        </p:txBody>
      </p:sp>
      <p:sp>
        <p:nvSpPr>
          <p:cNvPr id="5" name="Tekstiruutu 4"/>
          <p:cNvSpPr txBox="1"/>
          <p:nvPr/>
        </p:nvSpPr>
        <p:spPr>
          <a:xfrm>
            <a:off x="679198" y="5478675"/>
            <a:ext cx="8032801" cy="1200329"/>
          </a:xfrm>
          <a:prstGeom prst="rect">
            <a:avLst/>
          </a:prstGeom>
          <a:noFill/>
          <a:ln w="28575">
            <a:solidFill>
              <a:schemeClr val="accent1">
                <a:shade val="50000"/>
              </a:schemeClr>
            </a:solidFill>
          </a:ln>
        </p:spPr>
        <p:txBody>
          <a:bodyPr wrap="square" rtlCol="0">
            <a:spAutoFit/>
          </a:bodyPr>
          <a:lstStyle/>
          <a:p>
            <a:r>
              <a:rPr lang="fi-FI" sz="2400" b="1" dirty="0" smtClean="0"/>
              <a:t>Nettisanoja: </a:t>
            </a:r>
            <a:r>
              <a:rPr lang="en-US" sz="2400" b="1" dirty="0" smtClean="0">
                <a:hlinkClick r:id="rId4"/>
              </a:rPr>
              <a:t>http://urbaanisanakirja.com/</a:t>
            </a:r>
            <a:endParaRPr lang="en-US" sz="2400" b="1" dirty="0" smtClean="0"/>
          </a:p>
          <a:p>
            <a:r>
              <a:rPr lang="en-US" sz="2400" dirty="0" err="1" smtClean="0"/>
              <a:t>Facettaa</a:t>
            </a:r>
            <a:r>
              <a:rPr lang="en-US" sz="2400" dirty="0"/>
              <a:t>, </a:t>
            </a:r>
            <a:r>
              <a:rPr lang="en-US" sz="2400" dirty="0" err="1" smtClean="0"/>
              <a:t>follata</a:t>
            </a:r>
            <a:r>
              <a:rPr lang="en-US" sz="2400" dirty="0" smtClean="0"/>
              <a:t>, </a:t>
            </a:r>
            <a:r>
              <a:rPr lang="en-US" sz="2400" dirty="0" err="1" smtClean="0"/>
              <a:t>heruttaa</a:t>
            </a:r>
            <a:r>
              <a:rPr lang="en-US" sz="2400" dirty="0" smtClean="0"/>
              <a:t>, </a:t>
            </a:r>
            <a:r>
              <a:rPr lang="en-US" sz="2400" dirty="0" err="1" smtClean="0"/>
              <a:t>insta</a:t>
            </a:r>
            <a:r>
              <a:rPr lang="en-US" sz="2400" dirty="0" smtClean="0"/>
              <a:t>, </a:t>
            </a:r>
            <a:r>
              <a:rPr lang="en-US" sz="2400" dirty="0" err="1" smtClean="0"/>
              <a:t>nuubi</a:t>
            </a:r>
            <a:r>
              <a:rPr lang="en-US" sz="2400" dirty="0" smtClean="0"/>
              <a:t>, </a:t>
            </a:r>
            <a:r>
              <a:rPr lang="en-US" sz="2400" dirty="0" err="1" smtClean="0"/>
              <a:t>ragettaa</a:t>
            </a:r>
            <a:r>
              <a:rPr lang="en-US" sz="2400" dirty="0" smtClean="0"/>
              <a:t>, </a:t>
            </a:r>
            <a:r>
              <a:rPr lang="en-US" sz="2400" dirty="0" err="1" smtClean="0"/>
              <a:t>selfie</a:t>
            </a:r>
            <a:r>
              <a:rPr lang="en-US" sz="2400" dirty="0" smtClean="0"/>
              <a:t>/</a:t>
            </a:r>
            <a:r>
              <a:rPr lang="en-US" sz="2400" dirty="0" err="1" smtClean="0"/>
              <a:t>belfie</a:t>
            </a:r>
            <a:r>
              <a:rPr lang="en-US" sz="2400" dirty="0" smtClean="0"/>
              <a:t>/</a:t>
            </a:r>
            <a:r>
              <a:rPr lang="en-US" sz="2400" dirty="0" err="1" smtClean="0"/>
              <a:t>helfie</a:t>
            </a:r>
            <a:r>
              <a:rPr lang="en-US" sz="2400" dirty="0" smtClean="0"/>
              <a:t>/</a:t>
            </a:r>
            <a:r>
              <a:rPr lang="en-US" sz="2400" dirty="0" err="1" smtClean="0"/>
              <a:t>duckface</a:t>
            </a:r>
            <a:r>
              <a:rPr lang="en-US" sz="2400" dirty="0" smtClean="0"/>
              <a:t>, </a:t>
            </a:r>
            <a:r>
              <a:rPr lang="en-US" sz="2400" dirty="0" err="1" smtClean="0"/>
              <a:t>trolli</a:t>
            </a:r>
            <a:r>
              <a:rPr lang="en-US" sz="2400" dirty="0" smtClean="0"/>
              <a:t>, </a:t>
            </a:r>
            <a:r>
              <a:rPr lang="en-US" sz="2400" dirty="0" err="1" smtClean="0"/>
              <a:t>wappi</a:t>
            </a:r>
            <a:r>
              <a:rPr lang="en-US" sz="2400" dirty="0" smtClean="0"/>
              <a:t>, </a:t>
            </a:r>
            <a:r>
              <a:rPr lang="en-US" sz="2400" dirty="0" err="1" smtClean="0"/>
              <a:t>yolo</a:t>
            </a:r>
            <a:r>
              <a:rPr lang="en-US" sz="2400" dirty="0" smtClean="0"/>
              <a:t> </a:t>
            </a:r>
            <a:r>
              <a:rPr lang="en-US" sz="2400" dirty="0" smtClean="0"/>
              <a:t>…</a:t>
            </a:r>
            <a:endParaRPr lang="fi-FI" sz="2400" dirty="0"/>
          </a:p>
        </p:txBody>
      </p:sp>
    </p:spTree>
    <p:extLst>
      <p:ext uri="{BB962C8B-B14F-4D97-AF65-F5344CB8AC3E}">
        <p14:creationId xmlns:p14="http://schemas.microsoft.com/office/powerpoint/2010/main" xmlns="" val="3498179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kehys 2"/>
          <p:cNvSpPr txBox="1"/>
          <p:nvPr/>
        </p:nvSpPr>
        <p:spPr>
          <a:xfrm>
            <a:off x="251520" y="6211669"/>
            <a:ext cx="8532440" cy="646331"/>
          </a:xfrm>
          <a:prstGeom prst="rect">
            <a:avLst/>
          </a:prstGeom>
          <a:noFill/>
        </p:spPr>
        <p:txBody>
          <a:bodyPr wrap="square" rtlCol="0">
            <a:spAutoFit/>
          </a:bodyPr>
          <a:lstStyle/>
          <a:p>
            <a:r>
              <a:rPr lang="fi-FI" dirty="0" smtClean="0"/>
              <a:t>Lähde ja lisätietoa: </a:t>
            </a:r>
            <a:r>
              <a:rPr lang="fi-FI" dirty="0" smtClean="0">
                <a:hlinkClick r:id="rId2"/>
              </a:rPr>
              <a:t>https://harto.wordpress.com/2015/10/22/sosiaalisen-median-kaytto-suomessa-ruotsissa-norjassa-ja-tanskassa-whatsapp-ja-snapchat-kilpasilla/</a:t>
            </a:r>
            <a:endParaRPr lang="fi-FI" dirty="0" smtClean="0"/>
          </a:p>
        </p:txBody>
      </p:sp>
      <p:pic>
        <p:nvPicPr>
          <p:cNvPr id="60420" name="Picture 4" descr="https://harto.files.wordpress.com/2015/10/some-teosto-2015-suomi-nuoret.png"/>
          <p:cNvPicPr>
            <a:picLocks noChangeAspect="1" noChangeArrowheads="1"/>
          </p:cNvPicPr>
          <p:nvPr/>
        </p:nvPicPr>
        <p:blipFill>
          <a:blip r:embed="rId3" cstate="print"/>
          <a:srcRect/>
          <a:stretch>
            <a:fillRect/>
          </a:stretch>
        </p:blipFill>
        <p:spPr bwMode="auto">
          <a:xfrm>
            <a:off x="0" y="188640"/>
            <a:ext cx="8996764" cy="5832648"/>
          </a:xfrm>
          <a:prstGeom prst="rect">
            <a:avLst/>
          </a:prstGeom>
          <a:noFill/>
        </p:spPr>
      </p:pic>
      <p:sp>
        <p:nvSpPr>
          <p:cNvPr id="4" name="Tekstikehys 3"/>
          <p:cNvSpPr txBox="1"/>
          <p:nvPr/>
        </p:nvSpPr>
        <p:spPr>
          <a:xfrm>
            <a:off x="6012160" y="1124744"/>
            <a:ext cx="2952328" cy="1754326"/>
          </a:xfrm>
          <a:prstGeom prst="rect">
            <a:avLst/>
          </a:prstGeom>
          <a:solidFill>
            <a:schemeClr val="bg1"/>
          </a:solidFill>
          <a:ln w="25400">
            <a:solidFill>
              <a:schemeClr val="accent1"/>
            </a:solidFill>
          </a:ln>
        </p:spPr>
        <p:txBody>
          <a:bodyPr wrap="square" rtlCol="0">
            <a:spAutoFit/>
          </a:bodyPr>
          <a:lstStyle/>
          <a:p>
            <a:r>
              <a:rPr lang="fi-FI" dirty="0" smtClean="0"/>
              <a:t>- Yli 90% 0-8 vuotiaista käyttää nettiä</a:t>
            </a:r>
          </a:p>
          <a:p>
            <a:r>
              <a:rPr lang="fi-FI" dirty="0" smtClean="0"/>
              <a:t>- Digitaalinen pelaaminen aloitetaan usein 3-4 </a:t>
            </a:r>
            <a:r>
              <a:rPr lang="fi-FI" dirty="0" err="1" smtClean="0"/>
              <a:t>vuotiaana</a:t>
            </a:r>
            <a:endParaRPr lang="fi-FI" dirty="0" smtClean="0"/>
          </a:p>
          <a:p>
            <a:r>
              <a:rPr lang="fi-FI" b="1" dirty="0" smtClean="0"/>
              <a:t>Lasten mediabarometri 2013</a:t>
            </a:r>
            <a:endParaRPr lang="fi-FI"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kehys 2"/>
          <p:cNvSpPr txBox="1"/>
          <p:nvPr/>
        </p:nvSpPr>
        <p:spPr>
          <a:xfrm>
            <a:off x="251520" y="6211669"/>
            <a:ext cx="8892480" cy="923330"/>
          </a:xfrm>
          <a:prstGeom prst="rect">
            <a:avLst/>
          </a:prstGeom>
          <a:noFill/>
        </p:spPr>
        <p:txBody>
          <a:bodyPr wrap="square" rtlCol="0">
            <a:spAutoFit/>
          </a:bodyPr>
          <a:lstStyle/>
          <a:p>
            <a:r>
              <a:rPr lang="fi-FI" dirty="0" smtClean="0"/>
              <a:t>Lähde ja lisätietoa: </a:t>
            </a:r>
            <a:r>
              <a:rPr lang="fi-FI" dirty="0" smtClean="0">
                <a:hlinkClick r:id="rId2"/>
              </a:rPr>
              <a:t>http://www.ebrand.fi/somejanuoret2015/</a:t>
            </a:r>
            <a:r>
              <a:rPr lang="fi-FI" dirty="0" smtClean="0"/>
              <a:t> (kyselytutkimus 13-29v suomalaisille, n=2618, toteutettu 3-4/2015)</a:t>
            </a:r>
          </a:p>
          <a:p>
            <a:endParaRPr lang="fi-FI" dirty="0" smtClean="0"/>
          </a:p>
        </p:txBody>
      </p:sp>
      <p:pic>
        <p:nvPicPr>
          <p:cNvPr id="61442" name="Picture 2" descr="mita_sosiaalisen_median_palveluissa_tehdaan"/>
          <p:cNvPicPr>
            <a:picLocks noChangeAspect="1" noChangeArrowheads="1"/>
          </p:cNvPicPr>
          <p:nvPr/>
        </p:nvPicPr>
        <p:blipFill>
          <a:blip r:embed="rId3" cstate="print"/>
          <a:srcRect/>
          <a:stretch>
            <a:fillRect/>
          </a:stretch>
        </p:blipFill>
        <p:spPr bwMode="auto">
          <a:xfrm>
            <a:off x="377062" y="-1"/>
            <a:ext cx="8443410" cy="623444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855" t="15974" r="55568" b="11596"/>
          <a:stretch>
            <a:fillRect/>
          </a:stretch>
        </p:blipFill>
        <p:spPr bwMode="auto">
          <a:xfrm>
            <a:off x="46976" y="51972"/>
            <a:ext cx="8989520" cy="6329356"/>
          </a:xfrm>
          <a:prstGeom prst="rect">
            <a:avLst/>
          </a:prstGeom>
          <a:noFill/>
          <a:ln w="9525">
            <a:noFill/>
            <a:miter lim="800000"/>
            <a:headEnd/>
            <a:tailEnd/>
          </a:ln>
        </p:spPr>
      </p:pic>
      <p:sp>
        <p:nvSpPr>
          <p:cNvPr id="3" name="Tekstikehys 2"/>
          <p:cNvSpPr txBox="1"/>
          <p:nvPr/>
        </p:nvSpPr>
        <p:spPr>
          <a:xfrm>
            <a:off x="179512" y="6211669"/>
            <a:ext cx="8784976" cy="646331"/>
          </a:xfrm>
          <a:prstGeom prst="rect">
            <a:avLst/>
          </a:prstGeom>
          <a:noFill/>
        </p:spPr>
        <p:txBody>
          <a:bodyPr wrap="square" rtlCol="0">
            <a:spAutoFit/>
          </a:bodyPr>
          <a:lstStyle/>
          <a:p>
            <a:r>
              <a:rPr lang="fi-FI" dirty="0" smtClean="0">
                <a:solidFill>
                  <a:srgbClr val="00B0F0"/>
                </a:solidFill>
              </a:rPr>
              <a:t>Vinkkejä: peliaikavihko/pelitön perjantai/luvan kysyminen, </a:t>
            </a:r>
            <a:r>
              <a:rPr lang="fi-FI" dirty="0" err="1" smtClean="0">
                <a:solidFill>
                  <a:srgbClr val="00B0F0"/>
                </a:solidFill>
              </a:rPr>
              <a:t>someton</a:t>
            </a:r>
            <a:r>
              <a:rPr lang="fi-FI" dirty="0" smtClean="0">
                <a:solidFill>
                  <a:srgbClr val="00B0F0"/>
                </a:solidFill>
              </a:rPr>
              <a:t> sunnuntai, kännykkäparkki, sovitut sivustot , rangaistus/palkitseminen, tekniset estot</a:t>
            </a:r>
            <a:endParaRPr lang="fi-FI" dirty="0">
              <a:solidFill>
                <a:srgbClr val="00B0F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2756</TotalTime>
  <Words>1410</Words>
  <Application>Microsoft Office PowerPoint</Application>
  <PresentationFormat>Näytössä katseltava diaesitys (4:3)</PresentationFormat>
  <Paragraphs>190</Paragraphs>
  <Slides>28</Slides>
  <Notes>12</Notes>
  <HiddenSlides>0</HiddenSlides>
  <MMClips>0</MMClips>
  <ScaleCrop>false</ScaleCrop>
  <HeadingPairs>
    <vt:vector size="4" baseType="variant">
      <vt:variant>
        <vt:lpstr>Teema</vt:lpstr>
      </vt:variant>
      <vt:variant>
        <vt:i4>1</vt:i4>
      </vt:variant>
      <vt:variant>
        <vt:lpstr>Dian otsikot</vt:lpstr>
      </vt:variant>
      <vt:variant>
        <vt:i4>28</vt:i4>
      </vt:variant>
    </vt:vector>
  </HeadingPairs>
  <TitlesOfParts>
    <vt:vector size="29" baseType="lpstr">
      <vt:lpstr>Office-teema</vt:lpstr>
      <vt:lpstr>Lasten netin käyttö kasvattajan näkökulmasta – houkutukset ja vaarat</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Yhteisöalusta Facebook – kaverikanava (13 v-)  Lex Hymy (1974) – Yksityiselämää koskevan (loukkaavan) tiedon levittäminen kiellettyä – Hienotunteisuus ja tyylitaju valttia www.facebook.com</vt:lpstr>
      <vt:lpstr>Dia 17</vt:lpstr>
      <vt:lpstr>Dia 18</vt:lpstr>
      <vt:lpstr>Dia 19</vt:lpstr>
      <vt:lpstr>Dia 20</vt:lpstr>
      <vt:lpstr>Dia 21</vt:lpstr>
      <vt:lpstr>Dia 22</vt:lpstr>
      <vt:lpstr>Dia 23</vt:lpstr>
      <vt:lpstr>Dia 24</vt:lpstr>
      <vt:lpstr>Dia 25</vt:lpstr>
      <vt:lpstr>Dia 26</vt:lpstr>
      <vt:lpstr>Dia 27</vt:lpstr>
      <vt:lpstr>Dia 28</vt:lpstr>
    </vt:vector>
  </TitlesOfParts>
  <Company>Kuopion kaupunki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Lasten ja nuorten nettikäyttäytyminen</dc:title>
  <dc:creator>Anu Wulff</dc:creator>
  <cp:lastModifiedBy>Anu Wulff</cp:lastModifiedBy>
  <cp:revision>191</cp:revision>
  <cp:lastPrinted>2014-10-31T11:24:05Z</cp:lastPrinted>
  <dcterms:created xsi:type="dcterms:W3CDTF">2014-10-30T07:49:27Z</dcterms:created>
  <dcterms:modified xsi:type="dcterms:W3CDTF">2016-04-04T08:26:17Z</dcterms:modified>
</cp:coreProperties>
</file>