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8" r:id="rId4"/>
    <p:sldId id="269" r:id="rId5"/>
    <p:sldId id="270" r:id="rId6"/>
    <p:sldId id="272" r:id="rId7"/>
    <p:sldId id="27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52"/>
    <p:restoredTop sz="94660"/>
  </p:normalViewPr>
  <p:slideViewPr>
    <p:cSldViewPr>
      <p:cViewPr varScale="1">
        <p:scale>
          <a:sx n="68" d="100"/>
          <a:sy n="68" d="100"/>
        </p:scale>
        <p:origin x="156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17.9.2019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8194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17.9.2019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7645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17.9.2019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34259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17.9.2019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28960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17.9.2019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698318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17.9.2019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27327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17.9.2019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68679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17.9.2019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3197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17.9.2019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4278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17.9.2019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9726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17.9.2019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4194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17.9.2019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6864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17.9.2019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2512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17.9.2019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5300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17.9.2019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1655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17.9.2019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596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17.9.2019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772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Terve 1: Terveyden perusteet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b="1" dirty="0"/>
              <a:t>Luku 18: Mielenterveyden häiriöt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297159"/>
            <a:ext cx="6589199" cy="644650"/>
          </a:xfrm>
        </p:spPr>
        <p:txBody>
          <a:bodyPr/>
          <a:lstStyle/>
          <a:p>
            <a:r>
              <a:rPr lang="fi-FI" b="1" dirty="0"/>
              <a:t>Mielenterveyden häiriöt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3649" y="1124744"/>
            <a:ext cx="7130752" cy="4786478"/>
          </a:xfrm>
        </p:spPr>
        <p:txBody>
          <a:bodyPr>
            <a:noAutofit/>
          </a:bodyPr>
          <a:lstStyle/>
          <a:p>
            <a:pPr marL="457560" indent="-457200">
              <a:buClr>
                <a:srgbClr val="000000"/>
              </a:buClr>
            </a:pPr>
            <a:r>
              <a:rPr lang="fi-FI" sz="2400" b="1" dirty="0"/>
              <a:t>stigma</a:t>
            </a:r>
            <a:r>
              <a:rPr lang="fi-FI" sz="2400" dirty="0"/>
              <a:t>, negatiivinen leima tai tabu vähentynyt ja asennoituminen hiljalleen muuttunut</a:t>
            </a:r>
          </a:p>
          <a:p>
            <a:pPr marL="457560" indent="-457200">
              <a:buClr>
                <a:srgbClr val="000000"/>
              </a:buClr>
            </a:pPr>
            <a:r>
              <a:rPr lang="fi-FI" sz="2400" dirty="0"/>
              <a:t>laaja joukko erilaista mielen eli psyyken oireilua ja vakavuudeltaan eriasteisia psyykkisiä häiriöitä</a:t>
            </a:r>
          </a:p>
          <a:p>
            <a:pPr marL="857610" lvl="1" indent="-457200">
              <a:buClr>
                <a:srgbClr val="000000"/>
              </a:buClr>
            </a:pPr>
            <a:r>
              <a:rPr lang="fi-FI" sz="2000" dirty="0"/>
              <a:t>osa lievistä häiriöistä tai ongelmista voi liittyä ihmisen elämässä olevaan vaikeaan tilanteeseen ja lievittyvät, kun elämäntilanne muuttuu</a:t>
            </a:r>
          </a:p>
          <a:p>
            <a:pPr marL="457560" indent="-457200">
              <a:buClr>
                <a:srgbClr val="000000"/>
              </a:buClr>
            </a:pPr>
            <a:r>
              <a:rPr lang="fi-FI" sz="2400" dirty="0"/>
              <a:t>lääketieteessä tarkoitetaan </a:t>
            </a:r>
            <a:r>
              <a:rPr lang="fi-FI" sz="2400" b="1" dirty="0"/>
              <a:t>oireyhtymää</a:t>
            </a:r>
            <a:endParaRPr lang="fi-FI" sz="2400" dirty="0"/>
          </a:p>
          <a:p>
            <a:pPr marL="857610" lvl="1" indent="-457200">
              <a:buClr>
                <a:srgbClr val="000000"/>
              </a:buClr>
            </a:pPr>
            <a:r>
              <a:rPr lang="fi-FI" sz="2000" dirty="0"/>
              <a:t>oireita, jotka haittaavat selkeästi arkea tai työntekoa, tai toimintakyvyn heikentymistä</a:t>
            </a:r>
          </a:p>
          <a:p>
            <a:pPr marL="857610" lvl="1" indent="-457200">
              <a:buClr>
                <a:srgbClr val="000000"/>
              </a:buClr>
            </a:pPr>
            <a:r>
              <a:rPr lang="fi-FI" sz="2000" dirty="0"/>
              <a:t>merkitsevästi lisääntynyt kuolemanvaara tai kärsimystä</a:t>
            </a:r>
          </a:p>
        </p:txBody>
      </p:sp>
    </p:spTree>
    <p:extLst>
      <p:ext uri="{BB962C8B-B14F-4D97-AF65-F5344CB8AC3E}">
        <p14:creationId xmlns:p14="http://schemas.microsoft.com/office/powerpoint/2010/main" val="2750984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644650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Aikuisten mielenterveyshäiriöt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1268760"/>
            <a:ext cx="6591985" cy="5328592"/>
          </a:xfrm>
        </p:spPr>
        <p:txBody>
          <a:bodyPr>
            <a:normAutofit lnSpcReduction="10000"/>
          </a:bodyPr>
          <a:lstStyle/>
          <a:p>
            <a:r>
              <a:rPr lang="fi-FI" dirty="0"/>
              <a:t>kehittymisen syitä</a:t>
            </a:r>
          </a:p>
          <a:p>
            <a:pPr lvl="1"/>
            <a:r>
              <a:rPr lang="fi-FI" dirty="0"/>
              <a:t>perimä</a:t>
            </a:r>
          </a:p>
          <a:p>
            <a:pPr lvl="1"/>
            <a:r>
              <a:rPr lang="fi-FI" dirty="0"/>
              <a:t>psykososiaaliset ihmiseen itseensä liittyvät tekijät </a:t>
            </a:r>
            <a:br>
              <a:rPr lang="fi-FI" dirty="0"/>
            </a:br>
            <a:r>
              <a:rPr lang="fi-FI" dirty="0"/>
              <a:t>(esim. persoonallisuuden piirteet, ympäristö, erilaiset kuormittavat elämäntapahtumat)</a:t>
            </a:r>
          </a:p>
          <a:p>
            <a:pPr lvl="1"/>
            <a:r>
              <a:rPr lang="fi-FI" dirty="0"/>
              <a:t>muutokset aivojen välittäjäaineissa</a:t>
            </a:r>
          </a:p>
          <a:p>
            <a:endParaRPr lang="fi-FI" dirty="0"/>
          </a:p>
          <a:p>
            <a:r>
              <a:rPr lang="fi-FI" dirty="0"/>
              <a:t>jaottelu</a:t>
            </a:r>
          </a:p>
          <a:p>
            <a:pPr lvl="1"/>
            <a:r>
              <a:rPr lang="fi-FI" u="sng" dirty="0"/>
              <a:t>lievät – vakavat</a:t>
            </a:r>
          </a:p>
          <a:p>
            <a:pPr lvl="1"/>
            <a:r>
              <a:rPr lang="fi-FI" u="sng" dirty="0"/>
              <a:t>lyhyt- tai pitkäaikaiset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/>
              <a:t>masennustilat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/>
              <a:t>ahdistuneisuushäiriöt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/>
              <a:t>päihdehäiriöt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/>
              <a:t>persoonallisuushäiriöt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/>
              <a:t>psykoosit</a:t>
            </a:r>
          </a:p>
        </p:txBody>
      </p:sp>
    </p:spTree>
    <p:extLst>
      <p:ext uri="{BB962C8B-B14F-4D97-AF65-F5344CB8AC3E}">
        <p14:creationId xmlns:p14="http://schemas.microsoft.com/office/powerpoint/2010/main" val="2894687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302128"/>
            <a:ext cx="6589199" cy="644650"/>
          </a:xfrm>
        </p:spPr>
        <p:txBody>
          <a:bodyPr/>
          <a:lstStyle/>
          <a:p>
            <a:r>
              <a:rPr lang="fi-FI" b="1" dirty="0"/>
              <a:t>MT-häiriöt ja kansantalous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673" y="1196752"/>
            <a:ext cx="6914728" cy="5359120"/>
          </a:xfrm>
        </p:spPr>
        <p:txBody>
          <a:bodyPr>
            <a:normAutofit lnSpcReduction="10000"/>
          </a:bodyPr>
          <a:lstStyle/>
          <a:p>
            <a:r>
              <a:rPr lang="fi-FI" dirty="0"/>
              <a:t>kokonaiskustannukset noin 5 miljardia euroa</a:t>
            </a:r>
          </a:p>
          <a:p>
            <a:endParaRPr lang="fi-FI" dirty="0"/>
          </a:p>
          <a:p>
            <a:r>
              <a:rPr lang="fi-FI" dirty="0"/>
              <a:t>keskeinen syy työelämästä syrjäytymiseen</a:t>
            </a:r>
          </a:p>
          <a:p>
            <a:pPr lvl="1"/>
            <a:r>
              <a:rPr lang="fi-FI" dirty="0"/>
              <a:t>lähes puolet työkyvyttömyyseläkkeistä </a:t>
            </a:r>
            <a:br>
              <a:rPr lang="fi-FI" dirty="0"/>
            </a:br>
            <a:r>
              <a:rPr lang="fi-FI" dirty="0"/>
              <a:t>(todennäköisimmin ne, joilla yhtä aikaa useita mielenterveyshäiriöitä, fyysinen sairaus tai ylikuormitusta työssä)</a:t>
            </a:r>
          </a:p>
          <a:p>
            <a:pPr lvl="1"/>
            <a:r>
              <a:rPr lang="fi-FI" dirty="0"/>
              <a:t>työpaikoilla menetetään neljä miljoonaa työpäivää mielenterveysongelmien aiheuttamina sairauslomina</a:t>
            </a:r>
          </a:p>
          <a:p>
            <a:pPr lvl="1"/>
            <a:r>
              <a:rPr lang="fi-FI" dirty="0"/>
              <a:t>vuosittain 70 000 suomalaisen työkyvyttömyyden pääasiallinen syy</a:t>
            </a:r>
          </a:p>
          <a:p>
            <a:endParaRPr lang="fi-FI" dirty="0"/>
          </a:p>
          <a:p>
            <a:r>
              <a:rPr lang="fi-FI" dirty="0"/>
              <a:t>kasvua selittävät monet yhteiskunnalliset ja kulttuuriset tekijät</a:t>
            </a:r>
          </a:p>
          <a:p>
            <a:pPr lvl="1"/>
            <a:r>
              <a:rPr lang="fi-FI" dirty="0"/>
              <a:t>työn vaatima </a:t>
            </a:r>
            <a:r>
              <a:rPr lang="fi-FI" u="sng" dirty="0"/>
              <a:t>psykososiaalinen kestävyys</a:t>
            </a:r>
          </a:p>
          <a:p>
            <a:pPr lvl="1"/>
            <a:r>
              <a:rPr lang="fi-FI" b="1" dirty="0"/>
              <a:t>sosioekonomisen</a:t>
            </a:r>
            <a:r>
              <a:rPr lang="fi-FI" dirty="0"/>
              <a:t> aseman vaikutus</a:t>
            </a:r>
          </a:p>
          <a:p>
            <a:pPr lvl="1"/>
            <a:r>
              <a:rPr lang="fi-FI" dirty="0"/>
              <a:t>Ikääntyneiden määrän kasvu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31043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3688" y="303838"/>
            <a:ext cx="6589199" cy="644650"/>
          </a:xfrm>
        </p:spPr>
        <p:txBody>
          <a:bodyPr/>
          <a:lstStyle/>
          <a:p>
            <a:r>
              <a:rPr lang="fi-FI" b="1" dirty="0"/>
              <a:t>Nuorten mielenterveyshäiriöt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3689" y="1124744"/>
            <a:ext cx="6770712" cy="5544616"/>
          </a:xfrm>
        </p:spPr>
        <p:txBody>
          <a:bodyPr>
            <a:normAutofit/>
          </a:bodyPr>
          <a:lstStyle/>
          <a:p>
            <a:r>
              <a:rPr lang="fi-FI" dirty="0"/>
              <a:t>nuoruus mielenterveyden kannalta herkimpiä elämänkulun vaiheita: kehon ja mielen muutokset voimakkaasti yhteydessä toisiinsa</a:t>
            </a:r>
          </a:p>
          <a:p>
            <a:pPr lvl="1"/>
            <a:r>
              <a:rPr lang="fi-FI" dirty="0"/>
              <a:t>lyhytaikaisia ikäkauteen kuuluvia oireita (esim. äkilliset mielialan muutokset tai lisääntynyt hermostuneisuuden tai ahdistuneisuuden tunne)</a:t>
            </a:r>
          </a:p>
          <a:p>
            <a:r>
              <a:rPr lang="fi-FI" dirty="0"/>
              <a:t>koululaisten ja nuorten aikuisten yleisimpiä terveysongelmia</a:t>
            </a:r>
          </a:p>
          <a:p>
            <a:pPr lvl="1"/>
            <a:r>
              <a:rPr lang="fi-FI" dirty="0"/>
              <a:t>joka neljännellä 10–24-vuotiaalla </a:t>
            </a:r>
            <a:r>
              <a:rPr lang="fi-FI" dirty="0" err="1"/>
              <a:t>mt-häiriö</a:t>
            </a:r>
            <a:r>
              <a:rPr lang="fi-FI" dirty="0"/>
              <a:t> jossain vaiheessa nuoruuttaan</a:t>
            </a:r>
          </a:p>
          <a:p>
            <a:pPr lvl="1"/>
            <a:r>
              <a:rPr lang="fi-FI" dirty="0"/>
              <a:t>lieviä – vakavia </a:t>
            </a:r>
          </a:p>
          <a:p>
            <a:r>
              <a:rPr lang="fi-FI" dirty="0"/>
              <a:t>monet mielenterveyden häiriöt ilmaantuvat ensimmäistä kertaa</a:t>
            </a:r>
          </a:p>
          <a:p>
            <a:r>
              <a:rPr lang="fi-FI" dirty="0"/>
              <a:t>ilman apua jääneiden nuorten syrjäytyminen merkittävä uhka työelämälle ja kansantalouden kestävyydelle sekä tietenkin nuorelle itselleen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9725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C6F731-3B67-420C-8978-22263592E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716658"/>
          </a:xfrm>
        </p:spPr>
        <p:txBody>
          <a:bodyPr/>
          <a:lstStyle/>
          <a:p>
            <a:r>
              <a:rPr lang="fi-FI" dirty="0"/>
              <a:t>Jaottelu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FF71B02-BD32-49E3-9987-C1D0455AFF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2415" y="1772816"/>
            <a:ext cx="6591985" cy="4138406"/>
          </a:xfrm>
        </p:spPr>
        <p:txBody>
          <a:bodyPr>
            <a:noAutofit/>
          </a:bodyPr>
          <a:lstStyle/>
          <a:p>
            <a:r>
              <a:rPr lang="fi-FI" sz="2800" dirty="0"/>
              <a:t>jaottelu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sz="2800" dirty="0"/>
              <a:t>masennushäiriöt 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sz="2800" dirty="0"/>
              <a:t>ahdistuneisuushäiriöt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sz="2800" dirty="0"/>
              <a:t>syömishäiriöt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sz="2800" dirty="0"/>
              <a:t>ADHD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sz="2800" dirty="0"/>
              <a:t>käytöshäiriöt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sz="2800" dirty="0"/>
              <a:t>päihdehäiriöt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sz="2800" dirty="0"/>
              <a:t>psykoosit</a:t>
            </a:r>
          </a:p>
        </p:txBody>
      </p:sp>
    </p:spTree>
    <p:extLst>
      <p:ext uri="{BB962C8B-B14F-4D97-AF65-F5344CB8AC3E}">
        <p14:creationId xmlns:p14="http://schemas.microsoft.com/office/powerpoint/2010/main" val="12592169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476672"/>
            <a:ext cx="6589199" cy="644650"/>
          </a:xfrm>
        </p:spPr>
        <p:txBody>
          <a:bodyPr/>
          <a:lstStyle/>
          <a:p>
            <a:r>
              <a:rPr lang="fi-FI" b="1" dirty="0"/>
              <a:t>Mielenterveyspalvelut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1681" y="1340768"/>
            <a:ext cx="6842720" cy="5184576"/>
          </a:xfrm>
        </p:spPr>
        <p:txBody>
          <a:bodyPr>
            <a:normAutofit lnSpcReduction="10000"/>
          </a:bodyPr>
          <a:lstStyle/>
          <a:p>
            <a:r>
              <a:rPr lang="fi-FI" dirty="0"/>
              <a:t>mielenterveyden häiriöiden ehkäisyä, lievittämistä ja hoitamista</a:t>
            </a:r>
          </a:p>
          <a:p>
            <a:r>
              <a:rPr lang="fi-FI" dirty="0"/>
              <a:t>ohjausta, neuvontaa ja psykososiaalista tukea sekä tutkimusta, hoitoa ja kuntoutusta</a:t>
            </a:r>
          </a:p>
          <a:p>
            <a:r>
              <a:rPr lang="fi-FI" dirty="0"/>
              <a:t>terveyskeskukset ja erikoissairaanhoito (valtaosa potilaista avohoidossa ja vain hyvin pieni osa sairaalahoidossa) </a:t>
            </a:r>
          </a:p>
          <a:p>
            <a:r>
              <a:rPr lang="fi-FI" dirty="0"/>
              <a:t>myös kunnan tai kaupungin sosiaalipalvelu, erilaiset järjestöt (esim. Suomen Mielenterveysseura) ja seurakunnat</a:t>
            </a:r>
          </a:p>
          <a:p>
            <a:r>
              <a:rPr lang="fi-FI" u="sng" dirty="0" err="1"/>
              <a:t>moniammatillisuus</a:t>
            </a:r>
            <a:endParaRPr lang="fi-FI" u="sng" dirty="0"/>
          </a:p>
          <a:p>
            <a:r>
              <a:rPr lang="fi-FI" dirty="0"/>
              <a:t>hoito</a:t>
            </a:r>
          </a:p>
          <a:p>
            <a:pPr lvl="1"/>
            <a:r>
              <a:rPr lang="fi-FI" dirty="0"/>
              <a:t>keskusteluapua, lyhytterapiaa tai pitkäkestoista vuosia jatkuvaa tukea</a:t>
            </a:r>
          </a:p>
          <a:p>
            <a:pPr lvl="1"/>
            <a:r>
              <a:rPr lang="fi-FI" dirty="0"/>
              <a:t>pohjautuu erilaisiin terapioihin (esim. perheterapia tai psykoterapia)</a:t>
            </a:r>
          </a:p>
          <a:p>
            <a:pPr lvl="1"/>
            <a:r>
              <a:rPr lang="fi-FI" dirty="0"/>
              <a:t>lääkitys myös usein tarpeellista vakavien häiriöiden hoidossa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8132117"/>
      </p:ext>
    </p:extLst>
  </p:cSld>
  <p:clrMapOvr>
    <a:masterClrMapping/>
  </p:clrMapOvr>
</p:sld>
</file>

<file path=ppt/theme/theme1.xml><?xml version="1.0" encoding="utf-8"?>
<a:theme xmlns:a="http://schemas.openxmlformats.org/drawingml/2006/main" name="Kuiskaus">
  <a:themeElements>
    <a:clrScheme name="Kuiskaus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uiskau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uiskau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933</TotalTime>
  <Words>254</Words>
  <Application>Microsoft Office PowerPoint</Application>
  <PresentationFormat>Näytössä katseltava diaesitys (4:3)</PresentationFormat>
  <Paragraphs>62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Kuiskaus</vt:lpstr>
      <vt:lpstr>Terve 1: Terveyden perusteet</vt:lpstr>
      <vt:lpstr>Mielenterveyden häiriöt</vt:lpstr>
      <vt:lpstr>Aikuisten mielenterveyshäiriöt</vt:lpstr>
      <vt:lpstr>MT-häiriöt ja kansantalous</vt:lpstr>
      <vt:lpstr>Nuorten mielenterveyshäiriöt</vt:lpstr>
      <vt:lpstr>Jaottelu</vt:lpstr>
      <vt:lpstr>Mielenterveyspalvelut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Vuopio Anu</cp:lastModifiedBy>
  <cp:revision>510</cp:revision>
  <dcterms:created xsi:type="dcterms:W3CDTF">2017-06-09T06:02:13Z</dcterms:created>
  <dcterms:modified xsi:type="dcterms:W3CDTF">2019-09-17T05:07:27Z</dcterms:modified>
</cp:coreProperties>
</file>