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3" r:id="rId1"/>
  </p:sldMasterIdLst>
  <p:sldIdLst>
    <p:sldId id="256" r:id="rId2"/>
    <p:sldId id="263" r:id="rId3"/>
    <p:sldId id="264" r:id="rId4"/>
    <p:sldId id="266" r:id="rId5"/>
    <p:sldId id="259" r:id="rId6"/>
    <p:sldId id="260" r:id="rId7"/>
    <p:sldId id="261" r:id="rId8"/>
    <p:sldId id="265" r:id="rId9"/>
    <p:sldId id="267" r:id="rId1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294" autoAdjust="0"/>
    <p:restoredTop sz="94434" autoAdjust="0"/>
  </p:normalViewPr>
  <p:slideViewPr>
    <p:cSldViewPr snapToGrid="0">
      <p:cViewPr varScale="1">
        <p:scale>
          <a:sx n="70" d="100"/>
          <a:sy n="70" d="100"/>
        </p:scale>
        <p:origin x="52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i-FI" smtClean="0"/>
              <a:t>Muokkaa perustyyl. napsautt.</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674607D8-A881-4AFA-A78E-A1A1993729DF}" type="datetimeFigureOut">
              <a:rPr lang="fi-FI" smtClean="0"/>
              <a:t>20.11.2018</a:t>
            </a:fld>
            <a:endParaRPr lang="fi-FI"/>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fi-FI"/>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EF653FF6-DBF3-4ABE-B0EF-F92E5046998B}" type="slidenum">
              <a:rPr lang="fi-FI" smtClean="0"/>
              <a:t>‹#›</a:t>
            </a:fld>
            <a:endParaRPr lang="fi-FI"/>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56345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674607D8-A881-4AFA-A78E-A1A1993729DF}" type="datetimeFigureOut">
              <a:rPr lang="fi-FI" smtClean="0"/>
              <a:t>20.11.2018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F653FF6-DBF3-4ABE-B0EF-F92E5046998B}" type="slidenum">
              <a:rPr lang="fi-FI" smtClean="0"/>
              <a:t>‹#›</a:t>
            </a:fld>
            <a:endParaRPr lang="fi-FI"/>
          </a:p>
        </p:txBody>
      </p:sp>
    </p:spTree>
    <p:extLst>
      <p:ext uri="{BB962C8B-B14F-4D97-AF65-F5344CB8AC3E}">
        <p14:creationId xmlns:p14="http://schemas.microsoft.com/office/powerpoint/2010/main" val="1996626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674607D8-A881-4AFA-A78E-A1A1993729DF}" type="datetimeFigureOut">
              <a:rPr lang="fi-FI" smtClean="0"/>
              <a:t>20.11.2018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F653FF6-DBF3-4ABE-B0EF-F92E5046998B}" type="slidenum">
              <a:rPr lang="fi-FI" smtClean="0"/>
              <a:t>‹#›</a:t>
            </a:fld>
            <a:endParaRPr lang="fi-FI"/>
          </a:p>
        </p:txBody>
      </p:sp>
    </p:spTree>
    <p:extLst>
      <p:ext uri="{BB962C8B-B14F-4D97-AF65-F5344CB8AC3E}">
        <p14:creationId xmlns:p14="http://schemas.microsoft.com/office/powerpoint/2010/main" val="1618791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674607D8-A881-4AFA-A78E-A1A1993729DF}" type="datetimeFigureOut">
              <a:rPr lang="fi-FI" smtClean="0"/>
              <a:t>20.11.2018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F653FF6-DBF3-4ABE-B0EF-F92E5046998B}" type="slidenum">
              <a:rPr lang="fi-FI" smtClean="0"/>
              <a:t>‹#›</a:t>
            </a:fld>
            <a:endParaRPr lang="fi-FI"/>
          </a:p>
        </p:txBody>
      </p:sp>
    </p:spTree>
    <p:extLst>
      <p:ext uri="{BB962C8B-B14F-4D97-AF65-F5344CB8AC3E}">
        <p14:creationId xmlns:p14="http://schemas.microsoft.com/office/powerpoint/2010/main" val="3307762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674607D8-A881-4AFA-A78E-A1A1993729DF}" type="datetimeFigureOut">
              <a:rPr lang="fi-FI" smtClean="0"/>
              <a:t>20.11.2018</a:t>
            </a:fld>
            <a:endParaRPr lang="fi-FI"/>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fi-FI"/>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EF653FF6-DBF3-4ABE-B0EF-F92E5046998B}" type="slidenum">
              <a:rPr lang="fi-FI" smtClean="0"/>
              <a:t>‹#›</a:t>
            </a:fld>
            <a:endParaRPr lang="fi-FI"/>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410303456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674607D8-A881-4AFA-A78E-A1A1993729DF}" type="datetimeFigureOut">
              <a:rPr lang="fi-FI" smtClean="0"/>
              <a:t>20.11.2018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EF653FF6-DBF3-4ABE-B0EF-F92E5046998B}" type="slidenum">
              <a:rPr lang="fi-FI" smtClean="0"/>
              <a:t>‹#›</a:t>
            </a:fld>
            <a:endParaRPr lang="fi-FI"/>
          </a:p>
        </p:txBody>
      </p:sp>
    </p:spTree>
    <p:extLst>
      <p:ext uri="{BB962C8B-B14F-4D97-AF65-F5344CB8AC3E}">
        <p14:creationId xmlns:p14="http://schemas.microsoft.com/office/powerpoint/2010/main" val="423436748"/>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i-FI" smtClean="0"/>
              <a:t>Muokkaa perustyyl. napsautt.</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1257300" y="2909102"/>
            <a:ext cx="4800600" cy="299639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633864" y="2909102"/>
            <a:ext cx="4800600" cy="299639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674607D8-A881-4AFA-A78E-A1A1993729DF}" type="datetimeFigureOut">
              <a:rPr lang="fi-FI" smtClean="0"/>
              <a:t>20.11.2018</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EF653FF6-DBF3-4ABE-B0EF-F92E5046998B}" type="slidenum">
              <a:rPr lang="fi-FI" smtClean="0"/>
              <a:t>‹#›</a:t>
            </a:fld>
            <a:endParaRPr lang="fi-FI"/>
          </a:p>
        </p:txBody>
      </p:sp>
    </p:spTree>
    <p:extLst>
      <p:ext uri="{BB962C8B-B14F-4D97-AF65-F5344CB8AC3E}">
        <p14:creationId xmlns:p14="http://schemas.microsoft.com/office/powerpoint/2010/main" val="2173210720"/>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674607D8-A881-4AFA-A78E-A1A1993729DF}" type="datetimeFigureOut">
              <a:rPr lang="fi-FI" smtClean="0"/>
              <a:t>20.11.2018</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EF653FF6-DBF3-4ABE-B0EF-F92E5046998B}" type="slidenum">
              <a:rPr lang="fi-FI" smtClean="0"/>
              <a:t>‹#›</a:t>
            </a:fld>
            <a:endParaRPr lang="fi-FI"/>
          </a:p>
        </p:txBody>
      </p:sp>
    </p:spTree>
    <p:extLst>
      <p:ext uri="{BB962C8B-B14F-4D97-AF65-F5344CB8AC3E}">
        <p14:creationId xmlns:p14="http://schemas.microsoft.com/office/powerpoint/2010/main" val="4053781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4607D8-A881-4AFA-A78E-A1A1993729DF}" type="datetimeFigureOut">
              <a:rPr lang="fi-FI" smtClean="0"/>
              <a:t>20.11.2018</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EF653FF6-DBF3-4ABE-B0EF-F92E5046998B}" type="slidenum">
              <a:rPr lang="fi-FI" smtClean="0"/>
              <a:t>‹#›</a:t>
            </a:fld>
            <a:endParaRPr lang="fi-FI"/>
          </a:p>
        </p:txBody>
      </p:sp>
    </p:spTree>
    <p:extLst>
      <p:ext uri="{BB962C8B-B14F-4D97-AF65-F5344CB8AC3E}">
        <p14:creationId xmlns:p14="http://schemas.microsoft.com/office/powerpoint/2010/main" val="3557249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i-FI" smtClean="0"/>
              <a:t>Muokkaa perustyyl. napsautt.</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a:xfrm>
            <a:off x="765051" y="6375679"/>
            <a:ext cx="1233355" cy="348462"/>
          </a:xfrm>
        </p:spPr>
        <p:txBody>
          <a:bodyPr/>
          <a:lstStyle/>
          <a:p>
            <a:fld id="{674607D8-A881-4AFA-A78E-A1A1993729DF}" type="datetimeFigureOut">
              <a:rPr lang="fi-FI" smtClean="0"/>
              <a:t>20.11.2018</a:t>
            </a:fld>
            <a:endParaRPr lang="fi-FI"/>
          </a:p>
        </p:txBody>
      </p:sp>
      <p:sp>
        <p:nvSpPr>
          <p:cNvPr id="6" name="Footer Placeholder 5"/>
          <p:cNvSpPr>
            <a:spLocks noGrp="1"/>
          </p:cNvSpPr>
          <p:nvPr>
            <p:ph type="ftr" sz="quarter" idx="11"/>
          </p:nvPr>
        </p:nvSpPr>
        <p:spPr>
          <a:xfrm>
            <a:off x="2103620" y="6375679"/>
            <a:ext cx="3482179" cy="345796"/>
          </a:xfrm>
        </p:spPr>
        <p:txBody>
          <a:bodyPr/>
          <a:lstStyle/>
          <a:p>
            <a:endParaRPr lang="fi-FI"/>
          </a:p>
        </p:txBody>
      </p:sp>
      <p:sp>
        <p:nvSpPr>
          <p:cNvPr id="7" name="Slide Number Placeholder 6"/>
          <p:cNvSpPr>
            <a:spLocks noGrp="1"/>
          </p:cNvSpPr>
          <p:nvPr>
            <p:ph type="sldNum" sz="quarter" idx="12"/>
          </p:nvPr>
        </p:nvSpPr>
        <p:spPr>
          <a:xfrm>
            <a:off x="5691014" y="6375679"/>
            <a:ext cx="1232456" cy="345796"/>
          </a:xfrm>
        </p:spPr>
        <p:txBody>
          <a:bodyPr/>
          <a:lstStyle/>
          <a:p>
            <a:fld id="{EF653FF6-DBF3-4ABE-B0EF-F92E5046998B}" type="slidenum">
              <a:rPr lang="fi-FI" smtClean="0"/>
              <a:t>‹#›</a:t>
            </a:fld>
            <a:endParaRPr lang="fi-FI"/>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28327426"/>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i-FI" smtClean="0"/>
              <a:t>Muokkaa perustyyl. napsautt.</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a:xfrm>
            <a:off x="765950" y="6375679"/>
            <a:ext cx="1232456" cy="348462"/>
          </a:xfrm>
        </p:spPr>
        <p:txBody>
          <a:bodyPr/>
          <a:lstStyle/>
          <a:p>
            <a:fld id="{674607D8-A881-4AFA-A78E-A1A1993729DF}" type="datetimeFigureOut">
              <a:rPr lang="fi-FI" smtClean="0"/>
              <a:t>20.11.2018</a:t>
            </a:fld>
            <a:endParaRPr lang="fi-FI"/>
          </a:p>
        </p:txBody>
      </p:sp>
      <p:sp>
        <p:nvSpPr>
          <p:cNvPr id="6" name="Footer Placeholder 5"/>
          <p:cNvSpPr>
            <a:spLocks noGrp="1"/>
          </p:cNvSpPr>
          <p:nvPr>
            <p:ph type="ftr" sz="quarter" idx="11"/>
          </p:nvPr>
        </p:nvSpPr>
        <p:spPr>
          <a:xfrm>
            <a:off x="2103621" y="6375679"/>
            <a:ext cx="3482178" cy="345796"/>
          </a:xfrm>
        </p:spPr>
        <p:txBody>
          <a:bodyPr/>
          <a:lstStyle/>
          <a:p>
            <a:endParaRPr lang="fi-FI"/>
          </a:p>
        </p:txBody>
      </p:sp>
      <p:sp>
        <p:nvSpPr>
          <p:cNvPr id="7" name="Slide Number Placeholder 6"/>
          <p:cNvSpPr>
            <a:spLocks noGrp="1"/>
          </p:cNvSpPr>
          <p:nvPr>
            <p:ph type="sldNum" sz="quarter" idx="12"/>
          </p:nvPr>
        </p:nvSpPr>
        <p:spPr>
          <a:xfrm>
            <a:off x="5687568" y="6375679"/>
            <a:ext cx="1234440" cy="345796"/>
          </a:xfrm>
        </p:spPr>
        <p:txBody>
          <a:bodyPr/>
          <a:lstStyle/>
          <a:p>
            <a:fld id="{EF653FF6-DBF3-4ABE-B0EF-F92E5046998B}" type="slidenum">
              <a:rPr lang="fi-FI" smtClean="0"/>
              <a:t>‹#›</a:t>
            </a:fld>
            <a:endParaRPr lang="fi-FI"/>
          </a:p>
        </p:txBody>
      </p:sp>
    </p:spTree>
    <p:extLst>
      <p:ext uri="{BB962C8B-B14F-4D97-AF65-F5344CB8AC3E}">
        <p14:creationId xmlns:p14="http://schemas.microsoft.com/office/powerpoint/2010/main" val="359445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674607D8-A881-4AFA-A78E-A1A1993729DF}" type="datetimeFigureOut">
              <a:rPr lang="fi-FI" smtClean="0"/>
              <a:t>20.11.2018</a:t>
            </a:fld>
            <a:endParaRPr lang="fi-FI"/>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fi-FI"/>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EF653FF6-DBF3-4ABE-B0EF-F92E5046998B}" type="slidenum">
              <a:rPr lang="fi-FI" smtClean="0"/>
              <a:t>‹#›</a:t>
            </a:fld>
            <a:endParaRPr lang="fi-FI"/>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21516450"/>
      </p:ext>
    </p:extLst>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Kikatus 18/19</a:t>
            </a:r>
            <a:endParaRPr lang="fi-FI" dirty="0"/>
          </a:p>
        </p:txBody>
      </p:sp>
      <p:sp>
        <p:nvSpPr>
          <p:cNvPr id="3" name="Alaotsikko 2"/>
          <p:cNvSpPr>
            <a:spLocks noGrp="1"/>
          </p:cNvSpPr>
          <p:nvPr>
            <p:ph type="subTitle" idx="1"/>
          </p:nvPr>
        </p:nvSpPr>
        <p:spPr/>
        <p:txBody>
          <a:bodyPr>
            <a:normAutofit/>
          </a:bodyPr>
          <a:lstStyle/>
          <a:p>
            <a:r>
              <a:rPr lang="fi-FI" dirty="0" smtClean="0"/>
              <a:t>Kieli- ja kulttuurikasvatusta </a:t>
            </a:r>
            <a:r>
              <a:rPr lang="fi-FI" dirty="0" err="1" smtClean="0"/>
              <a:t>lempäälässä</a:t>
            </a:r>
            <a:r>
              <a:rPr lang="fi-FI" dirty="0" smtClean="0"/>
              <a:t> lukuvuonna 2018-2019</a:t>
            </a:r>
            <a:endParaRPr lang="fi-FI" dirty="0"/>
          </a:p>
        </p:txBody>
      </p:sp>
    </p:spTree>
    <p:extLst>
      <p:ext uri="{BB962C8B-B14F-4D97-AF65-F5344CB8AC3E}">
        <p14:creationId xmlns:p14="http://schemas.microsoft.com/office/powerpoint/2010/main" val="13754196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5"/>
            <a:ext cx="10178322" cy="660804"/>
          </a:xfrm>
        </p:spPr>
        <p:txBody>
          <a:bodyPr>
            <a:normAutofit fontScale="90000"/>
          </a:bodyPr>
          <a:lstStyle/>
          <a:p>
            <a:r>
              <a:rPr lang="fi-FI" sz="3100" b="1" dirty="0">
                <a:solidFill>
                  <a:srgbClr val="009139"/>
                </a:solidFill>
                <a:latin typeface="Calibri" panose="020F0502020204030204" pitchFamily="34" charset="0"/>
              </a:rPr>
              <a:t>Kieli- ja kulttuurikasvatus </a:t>
            </a:r>
            <a:r>
              <a:rPr lang="fi-FI" sz="3100" b="1" dirty="0" err="1">
                <a:solidFill>
                  <a:srgbClr val="009139"/>
                </a:solidFill>
                <a:latin typeface="Calibri" panose="020F0502020204030204" pitchFamily="34" charset="0"/>
              </a:rPr>
              <a:t>esi</a:t>
            </a:r>
            <a:r>
              <a:rPr lang="fi-FI" sz="3100" b="1" dirty="0">
                <a:solidFill>
                  <a:srgbClr val="009139"/>
                </a:solidFill>
                <a:latin typeface="Calibri" panose="020F0502020204030204" pitchFamily="34" charset="0"/>
              </a:rPr>
              <a:t>- ja alkuopetuksessa </a:t>
            </a:r>
            <a:r>
              <a:rPr lang="fi-FI" sz="5400" dirty="0"/>
              <a:t/>
            </a:r>
            <a:br>
              <a:rPr lang="fi-FI" sz="5400" dirty="0"/>
            </a:br>
            <a:endParaRPr lang="fi-FI" dirty="0"/>
          </a:p>
        </p:txBody>
      </p:sp>
      <p:pic>
        <p:nvPicPr>
          <p:cNvPr id="4" name="Sisällön paikkamerkki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16688" y="1043189"/>
            <a:ext cx="5228822" cy="1413408"/>
          </a:xfrm>
        </p:spPr>
      </p:pic>
      <p:sp>
        <p:nvSpPr>
          <p:cNvPr id="5" name="Suorakulmio 4"/>
          <p:cNvSpPr/>
          <p:nvPr/>
        </p:nvSpPr>
        <p:spPr>
          <a:xfrm>
            <a:off x="1146413" y="2456597"/>
            <a:ext cx="10754436" cy="5201424"/>
          </a:xfrm>
          <a:prstGeom prst="rect">
            <a:avLst/>
          </a:prstGeom>
        </p:spPr>
        <p:txBody>
          <a:bodyPr wrap="square">
            <a:spAutoFit/>
          </a:bodyPr>
          <a:lstStyle/>
          <a:p>
            <a:r>
              <a:rPr lang="fi-FI" sz="2400" b="0" i="0" dirty="0" smtClean="0">
                <a:solidFill>
                  <a:srgbClr val="009139"/>
                </a:solidFill>
                <a:effectLst/>
                <a:latin typeface="Calibri" panose="020F0502020204030204" pitchFamily="34" charset="0"/>
              </a:rPr>
              <a:t>			</a:t>
            </a:r>
            <a:r>
              <a:rPr lang="fi-FI" sz="2800" b="0" i="0" dirty="0" smtClean="0">
                <a:solidFill>
                  <a:srgbClr val="009139"/>
                </a:solidFill>
                <a:effectLst/>
                <a:latin typeface="Calibri" panose="020F0502020204030204" pitchFamily="34" charset="0"/>
              </a:rPr>
              <a:t>Kikatuksen tavoitteet</a:t>
            </a:r>
          </a:p>
          <a:p>
            <a:pPr marL="457200" indent="-457200" fontAlgn="base">
              <a:buFont typeface="Arial" panose="020B0604020202020204" pitchFamily="34" charset="0"/>
              <a:buChar char="•"/>
            </a:pPr>
            <a:r>
              <a:rPr lang="fi-FI" sz="2800" dirty="0" smtClean="0"/>
              <a:t>Oppilaan </a:t>
            </a:r>
            <a:r>
              <a:rPr lang="fi-FI" sz="2800" dirty="0"/>
              <a:t>kiinnostus kouluyhteisön ja ympäröivän maailman kielelliseen ja kulttuuriseen moninaisuuteen </a:t>
            </a:r>
            <a:r>
              <a:rPr lang="fi-FI" sz="2800" dirty="0" smtClean="0"/>
              <a:t>herää.  Kasvetaan kulttuuriseen moninaisuuteen ja kielitietoisuuteen (OPS 2016, S1).</a:t>
            </a:r>
            <a:r>
              <a:rPr lang="fi-FI" sz="2800" dirty="0"/>
              <a:t> </a:t>
            </a:r>
          </a:p>
          <a:p>
            <a:pPr marL="457200" indent="-457200" fontAlgn="base">
              <a:buFont typeface="Arial" panose="020B0604020202020204" pitchFamily="34" charset="0"/>
              <a:buChar char="•"/>
            </a:pPr>
            <a:r>
              <a:rPr lang="fi-FI" sz="2800" dirty="0"/>
              <a:t>Oppilas tutustuu eri kieliin ja kulttuureihin ja suhtautuu niihin myönteisesti.  </a:t>
            </a:r>
          </a:p>
          <a:p>
            <a:pPr marL="457200" indent="-457200" fontAlgn="base">
              <a:buFont typeface="Arial" panose="020B0604020202020204" pitchFamily="34" charset="0"/>
              <a:buChar char="•"/>
            </a:pPr>
            <a:r>
              <a:rPr lang="fi-FI" sz="2800" dirty="0"/>
              <a:t>Oppilaan kiinnostus ja myönteinen asenne kielenoppimiseen herää. </a:t>
            </a:r>
          </a:p>
          <a:p>
            <a:pPr marL="457200" indent="-457200" fontAlgn="base">
              <a:buFont typeface="Arial" panose="020B0604020202020204" pitchFamily="34" charset="0"/>
              <a:buChar char="•"/>
            </a:pPr>
            <a:r>
              <a:rPr lang="fi-FI" sz="2800" dirty="0" smtClean="0"/>
              <a:t>Oppilas altistuu vieraille kielille toiminnan, laulun, leikin myötä kielenoppimisen herkkyyskaudella.</a:t>
            </a:r>
            <a:r>
              <a:rPr lang="fi-FI" sz="2800" dirty="0"/>
              <a:t> </a:t>
            </a:r>
            <a:endParaRPr lang="fi-FI" sz="2800" dirty="0" smtClean="0"/>
          </a:p>
          <a:p>
            <a:pPr marL="457200" indent="-457200" fontAlgn="base">
              <a:buFont typeface="Arial" panose="020B0604020202020204" pitchFamily="34" charset="0"/>
              <a:buChar char="•"/>
            </a:pPr>
            <a:r>
              <a:rPr lang="fi-FI" sz="2800" dirty="0" smtClean="0"/>
              <a:t>Tuetaan </a:t>
            </a:r>
            <a:r>
              <a:rPr lang="fi-FI" sz="2800" dirty="0"/>
              <a:t>oppilaan kasvua maailmankansalaiseksi.</a:t>
            </a:r>
            <a:endParaRPr lang="fi-FI" sz="2800" dirty="0" smtClean="0"/>
          </a:p>
          <a:p>
            <a:pPr fontAlgn="base"/>
            <a:r>
              <a:rPr lang="fi-FI" sz="2800" dirty="0" smtClean="0"/>
              <a:t> </a:t>
            </a:r>
            <a:endParaRPr lang="fi-FI" sz="2800" dirty="0"/>
          </a:p>
          <a:p>
            <a:endParaRPr lang="fi-FI" sz="2400" dirty="0"/>
          </a:p>
        </p:txBody>
      </p:sp>
    </p:spTree>
    <p:extLst>
      <p:ext uri="{BB962C8B-B14F-4D97-AF65-F5344CB8AC3E}">
        <p14:creationId xmlns:p14="http://schemas.microsoft.com/office/powerpoint/2010/main" val="23809327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82891" y="0"/>
            <a:ext cx="10317706" cy="586854"/>
          </a:xfrm>
        </p:spPr>
        <p:txBody>
          <a:bodyPr>
            <a:normAutofit fontScale="90000"/>
          </a:bodyPr>
          <a:lstStyle/>
          <a:p>
            <a:r>
              <a:rPr lang="fi-FI" dirty="0" smtClean="0"/>
              <a:t>				</a:t>
            </a:r>
            <a:r>
              <a:rPr lang="fi-FI" sz="4400" dirty="0" smtClean="0"/>
              <a:t>Sisältöjä</a:t>
            </a:r>
            <a:r>
              <a:rPr lang="fi-FI" dirty="0" smtClean="0"/>
              <a:t/>
            </a:r>
            <a:br>
              <a:rPr lang="fi-FI" dirty="0" smtClean="0"/>
            </a:br>
            <a:endParaRPr lang="fi-FI" dirty="0"/>
          </a:p>
        </p:txBody>
      </p:sp>
      <p:graphicFrame>
        <p:nvGraphicFramePr>
          <p:cNvPr id="4" name="Sisällön paikkamerkki 3"/>
          <p:cNvGraphicFramePr>
            <a:graphicFrameLocks noGrp="1"/>
          </p:cNvGraphicFramePr>
          <p:nvPr>
            <p:ph idx="1"/>
            <p:extLst>
              <p:ext uri="{D42A27DB-BD31-4B8C-83A1-F6EECF244321}">
                <p14:modId xmlns:p14="http://schemas.microsoft.com/office/powerpoint/2010/main" val="1473097642"/>
              </p:ext>
            </p:extLst>
          </p:nvPr>
        </p:nvGraphicFramePr>
        <p:xfrm>
          <a:off x="982639" y="586854"/>
          <a:ext cx="10931857" cy="6155140"/>
        </p:xfrm>
        <a:graphic>
          <a:graphicData uri="http://schemas.openxmlformats.org/drawingml/2006/table">
            <a:tbl>
              <a:tblPr firstRow="1" bandRow="1">
                <a:tableStyleId>{5C22544A-7EE6-4342-B048-85BDC9FD1C3A}</a:tableStyleId>
              </a:tblPr>
              <a:tblGrid>
                <a:gridCol w="5383864"/>
                <a:gridCol w="5547993"/>
              </a:tblGrid>
              <a:tr h="6155140">
                <a:tc>
                  <a:txBody>
                    <a:bodyPr/>
                    <a:lstStyle/>
                    <a:p>
                      <a:pPr rtl="0" fontAlgn="base"/>
                      <a:r>
                        <a:rPr lang="fi-FI" sz="2400" b="1" i="0" kern="1200" dirty="0" smtClean="0">
                          <a:solidFill>
                            <a:schemeClr val="lt1"/>
                          </a:solidFill>
                          <a:effectLst/>
                          <a:latin typeface="+mn-lt"/>
                          <a:ea typeface="+mn-ea"/>
                          <a:cs typeface="+mn-cs"/>
                        </a:rPr>
                        <a:t>Eskari:</a:t>
                      </a:r>
                      <a:r>
                        <a:rPr lang="fi-FI" sz="2400" b="0" i="0" kern="1200" dirty="0" smtClean="0">
                          <a:solidFill>
                            <a:schemeClr val="lt1"/>
                          </a:solidFill>
                          <a:effectLst/>
                          <a:latin typeface="+mn-lt"/>
                          <a:ea typeface="+mn-ea"/>
                          <a:cs typeface="+mn-cs"/>
                        </a:rPr>
                        <a:t> </a:t>
                      </a:r>
                    </a:p>
                    <a:p>
                      <a:pPr marL="285750" indent="-285750" rtl="0" fontAlgn="base">
                        <a:buFont typeface="Arial" panose="020B0604020202020204" pitchFamily="34" charset="0"/>
                        <a:buChar char="•"/>
                      </a:pPr>
                      <a:r>
                        <a:rPr lang="fi-FI" sz="2400" b="0" i="0" kern="1200" dirty="0" smtClean="0">
                          <a:solidFill>
                            <a:schemeClr val="lt1"/>
                          </a:solidFill>
                          <a:effectLst/>
                          <a:latin typeface="+mn-lt"/>
                          <a:ea typeface="+mn-ea"/>
                          <a:cs typeface="+mn-cs"/>
                        </a:rPr>
                        <a:t>tervehdyksiä, oman nimen kertominen ja nimen kysyminen </a:t>
                      </a:r>
                    </a:p>
                    <a:p>
                      <a:pPr marL="285750" indent="-285750" rtl="0" fontAlgn="base">
                        <a:buFont typeface="Arial" panose="020B0604020202020204" pitchFamily="34" charset="0"/>
                        <a:buChar char="•"/>
                      </a:pPr>
                      <a:r>
                        <a:rPr lang="fi-FI" sz="2400" b="0" i="0" kern="1200" dirty="0" smtClean="0">
                          <a:solidFill>
                            <a:schemeClr val="lt1"/>
                          </a:solidFill>
                          <a:effectLst/>
                          <a:latin typeface="+mn-lt"/>
                          <a:ea typeface="+mn-ea"/>
                          <a:cs typeface="+mn-cs"/>
                        </a:rPr>
                        <a:t>kohteliaisuussanat (esim. kiitos, ole hyvä, anteeksi) </a:t>
                      </a:r>
                    </a:p>
                    <a:p>
                      <a:pPr marL="285750" indent="-285750" rtl="0" fontAlgn="base">
                        <a:buFont typeface="Arial" panose="020B0604020202020204" pitchFamily="34" charset="0"/>
                        <a:buChar char="•"/>
                      </a:pPr>
                      <a:r>
                        <a:rPr lang="fi-FI" sz="2400" b="0" i="0" kern="1200" dirty="0" smtClean="0">
                          <a:solidFill>
                            <a:schemeClr val="lt1"/>
                          </a:solidFill>
                          <a:effectLst/>
                          <a:latin typeface="+mn-lt"/>
                          <a:ea typeface="+mn-ea"/>
                          <a:cs typeface="+mn-cs"/>
                        </a:rPr>
                        <a:t>numerot 1-10 </a:t>
                      </a:r>
                    </a:p>
                    <a:p>
                      <a:pPr marL="285750" indent="-285750" rtl="0" fontAlgn="base">
                        <a:buFont typeface="Arial" panose="020B0604020202020204" pitchFamily="34" charset="0"/>
                        <a:buChar char="•"/>
                      </a:pPr>
                      <a:r>
                        <a:rPr lang="fi-FI" sz="2400" b="0" i="0" kern="1200" dirty="0" smtClean="0">
                          <a:solidFill>
                            <a:schemeClr val="lt1"/>
                          </a:solidFill>
                          <a:effectLst/>
                          <a:latin typeface="+mn-lt"/>
                          <a:ea typeface="+mn-ea"/>
                          <a:cs typeface="+mn-cs"/>
                        </a:rPr>
                        <a:t>värejä </a:t>
                      </a:r>
                    </a:p>
                    <a:p>
                      <a:pPr marL="285750" indent="-285750" rtl="0" fontAlgn="base">
                        <a:buFont typeface="Arial" panose="020B0604020202020204" pitchFamily="34" charset="0"/>
                        <a:buChar char="•"/>
                      </a:pPr>
                      <a:r>
                        <a:rPr lang="fi-FI" sz="2400" b="0" i="0" kern="1200" dirty="0" smtClean="0">
                          <a:solidFill>
                            <a:schemeClr val="lt1"/>
                          </a:solidFill>
                          <a:effectLst/>
                          <a:latin typeface="+mn-lt"/>
                          <a:ea typeface="+mn-ea"/>
                          <a:cs typeface="+mn-cs"/>
                        </a:rPr>
                        <a:t>kotieläimiä </a:t>
                      </a:r>
                    </a:p>
                    <a:p>
                      <a:pPr marL="285750" indent="-285750" rtl="0" fontAlgn="base">
                        <a:buFont typeface="Arial" panose="020B0604020202020204" pitchFamily="34" charset="0"/>
                        <a:buChar char="•"/>
                      </a:pPr>
                      <a:r>
                        <a:rPr lang="fi-FI" sz="2400" b="0" i="0" kern="1200" dirty="0" smtClean="0">
                          <a:solidFill>
                            <a:schemeClr val="lt1"/>
                          </a:solidFill>
                          <a:effectLst/>
                          <a:latin typeface="+mn-lt"/>
                          <a:ea typeface="+mn-ea"/>
                          <a:cs typeface="+mn-cs"/>
                        </a:rPr>
                        <a:t>lasten arkeen ja leikkeihin sopivia, helppoja verbejä  </a:t>
                      </a:r>
                    </a:p>
                    <a:p>
                      <a:pPr marL="285750" indent="-285750" rtl="0" fontAlgn="base">
                        <a:buFont typeface="Arial" panose="020B0604020202020204" pitchFamily="34" charset="0"/>
                        <a:buChar char="•"/>
                      </a:pPr>
                      <a:r>
                        <a:rPr lang="fi-FI" sz="2400" b="0" i="0" kern="1200" dirty="0" smtClean="0">
                          <a:solidFill>
                            <a:schemeClr val="lt1"/>
                          </a:solidFill>
                          <a:effectLst/>
                          <a:latin typeface="+mn-lt"/>
                          <a:ea typeface="+mn-ea"/>
                          <a:cs typeface="+mn-cs"/>
                        </a:rPr>
                        <a:t>vuodenkiertoon liittyvien juhlien kulttuuritietoutta (esim. Myllytonttu-materiaalista) </a:t>
                      </a:r>
                    </a:p>
                    <a:p>
                      <a:endParaRPr lang="fi-FI" sz="2400" dirty="0"/>
                    </a:p>
                  </a:txBody>
                  <a:tcPr/>
                </a:tc>
                <a:tc>
                  <a:txBody>
                    <a:bodyPr/>
                    <a:lstStyle/>
                    <a:p>
                      <a:pPr rtl="0" fontAlgn="base"/>
                      <a:r>
                        <a:rPr lang="fi-FI" sz="2400" b="1" i="0" kern="1200" dirty="0" smtClean="0">
                          <a:solidFill>
                            <a:schemeClr val="lt1"/>
                          </a:solidFill>
                          <a:effectLst/>
                          <a:latin typeface="+mn-lt"/>
                          <a:ea typeface="+mn-ea"/>
                          <a:cs typeface="+mn-cs"/>
                        </a:rPr>
                        <a:t>1.-2. luokka:</a:t>
                      </a:r>
                      <a:r>
                        <a:rPr lang="fi-FI" sz="2400" b="0" i="0" kern="1200" dirty="0" smtClean="0">
                          <a:solidFill>
                            <a:schemeClr val="lt1"/>
                          </a:solidFill>
                          <a:effectLst/>
                          <a:latin typeface="+mn-lt"/>
                          <a:ea typeface="+mn-ea"/>
                          <a:cs typeface="+mn-cs"/>
                        </a:rPr>
                        <a:t> </a:t>
                      </a:r>
                    </a:p>
                    <a:p>
                      <a:pPr marL="285750" indent="-285750" rtl="0" fontAlgn="base">
                        <a:buFont typeface="Arial" panose="020B0604020202020204" pitchFamily="34" charset="0"/>
                        <a:buChar char="•"/>
                      </a:pPr>
                      <a:r>
                        <a:rPr lang="fi-FI" sz="2400" b="0" i="0" kern="1200" dirty="0" smtClean="0">
                          <a:solidFill>
                            <a:schemeClr val="lt1"/>
                          </a:solidFill>
                          <a:effectLst/>
                          <a:latin typeface="+mn-lt"/>
                          <a:ea typeface="+mn-ea"/>
                          <a:cs typeface="+mn-cs"/>
                        </a:rPr>
                        <a:t>tervehdyksiä, nimen kysyminen, itsensä esittely,</a:t>
                      </a:r>
                      <a:r>
                        <a:rPr lang="fi-FI" sz="2400" b="0" i="0" kern="1200" baseline="0" dirty="0" smtClean="0">
                          <a:solidFill>
                            <a:schemeClr val="lt1"/>
                          </a:solidFill>
                          <a:effectLst/>
                          <a:latin typeface="+mn-lt"/>
                          <a:ea typeface="+mn-ea"/>
                          <a:cs typeface="+mn-cs"/>
                        </a:rPr>
                        <a:t> </a:t>
                      </a:r>
                      <a:r>
                        <a:rPr lang="fi-FI" sz="2400" b="0" i="0" kern="1200" dirty="0" smtClean="0">
                          <a:solidFill>
                            <a:schemeClr val="lt1"/>
                          </a:solidFill>
                          <a:effectLst/>
                          <a:latin typeface="+mn-lt"/>
                          <a:ea typeface="+mn-ea"/>
                          <a:cs typeface="+mn-cs"/>
                        </a:rPr>
                        <a:t>kohteliaisuussanat ja -sanonnat  </a:t>
                      </a:r>
                    </a:p>
                    <a:p>
                      <a:pPr marL="285750" indent="-285750" rtl="0" fontAlgn="base">
                        <a:buFont typeface="Arial" panose="020B0604020202020204" pitchFamily="34" charset="0"/>
                        <a:buChar char="•"/>
                      </a:pPr>
                      <a:r>
                        <a:rPr lang="fi-FI" sz="2400" b="0" i="0" kern="1200" dirty="0" smtClean="0">
                          <a:solidFill>
                            <a:schemeClr val="lt1"/>
                          </a:solidFill>
                          <a:effectLst/>
                          <a:latin typeface="+mn-lt"/>
                          <a:ea typeface="+mn-ea"/>
                          <a:cs typeface="+mn-cs"/>
                        </a:rPr>
                        <a:t>perheenjäsenet (äiti, isä, veli, sisko, vauva, isoäiti ja isoisä) </a:t>
                      </a:r>
                    </a:p>
                    <a:p>
                      <a:pPr marL="285750" indent="-285750" rtl="0" fontAlgn="base">
                        <a:buFont typeface="Arial" panose="020B0604020202020204" pitchFamily="34" charset="0"/>
                        <a:buChar char="•"/>
                      </a:pPr>
                      <a:r>
                        <a:rPr lang="fi-FI" sz="2400" b="0" i="0" kern="1200" dirty="0" smtClean="0">
                          <a:solidFill>
                            <a:schemeClr val="lt1"/>
                          </a:solidFill>
                          <a:effectLst/>
                          <a:latin typeface="+mn-lt"/>
                          <a:ea typeface="+mn-ea"/>
                          <a:cs typeface="+mn-cs"/>
                        </a:rPr>
                        <a:t>numerot 1-10 </a:t>
                      </a:r>
                    </a:p>
                    <a:p>
                      <a:pPr marL="285750" indent="-285750" rtl="0" fontAlgn="base">
                        <a:buFont typeface="Arial" panose="020B0604020202020204" pitchFamily="34" charset="0"/>
                        <a:buChar char="•"/>
                      </a:pPr>
                      <a:r>
                        <a:rPr lang="fi-FI" sz="2400" b="0" i="0" kern="1200" dirty="0" smtClean="0">
                          <a:solidFill>
                            <a:schemeClr val="lt1"/>
                          </a:solidFill>
                          <a:effectLst/>
                          <a:latin typeface="+mn-lt"/>
                          <a:ea typeface="+mn-ea"/>
                          <a:cs typeface="+mn-cs"/>
                        </a:rPr>
                        <a:t>Värejä, viikonpäivät, vuodenajat </a:t>
                      </a:r>
                    </a:p>
                    <a:p>
                      <a:pPr marL="285750" indent="-285750" rtl="0" fontAlgn="base">
                        <a:buFont typeface="Arial" panose="020B0604020202020204" pitchFamily="34" charset="0"/>
                        <a:buChar char="•"/>
                      </a:pPr>
                      <a:r>
                        <a:rPr lang="fi-FI" sz="2400" b="0" i="0" kern="1200" dirty="0" smtClean="0">
                          <a:solidFill>
                            <a:schemeClr val="lt1"/>
                          </a:solidFill>
                          <a:effectLst/>
                          <a:latin typeface="+mn-lt"/>
                          <a:ea typeface="+mn-ea"/>
                          <a:cs typeface="+mn-cs"/>
                        </a:rPr>
                        <a:t>kehonosia  </a:t>
                      </a:r>
                    </a:p>
                    <a:p>
                      <a:pPr marL="285750" indent="-285750" rtl="0" fontAlgn="base">
                        <a:buFont typeface="Arial" panose="020B0604020202020204" pitchFamily="34" charset="0"/>
                        <a:buChar char="•"/>
                      </a:pPr>
                      <a:r>
                        <a:rPr lang="fi-FI" sz="2400" b="0" i="0" kern="1200" dirty="0" smtClean="0">
                          <a:solidFill>
                            <a:schemeClr val="lt1"/>
                          </a:solidFill>
                          <a:effectLst/>
                          <a:latin typeface="+mn-lt"/>
                          <a:ea typeface="+mn-ea"/>
                          <a:cs typeface="+mn-cs"/>
                        </a:rPr>
                        <a:t>ruokia ja juomia, pyytäminen ja tarjoaminen </a:t>
                      </a:r>
                    </a:p>
                    <a:p>
                      <a:pPr marL="285750" indent="-285750" rtl="0" fontAlgn="base">
                        <a:buFont typeface="Arial" panose="020B0604020202020204" pitchFamily="34" charset="0"/>
                        <a:buChar char="•"/>
                      </a:pPr>
                      <a:r>
                        <a:rPr lang="fi-FI" sz="2400" b="0" i="0" kern="1200" dirty="0" smtClean="0">
                          <a:solidFill>
                            <a:schemeClr val="lt1"/>
                          </a:solidFill>
                          <a:effectLst/>
                          <a:latin typeface="+mn-lt"/>
                          <a:ea typeface="+mn-ea"/>
                          <a:cs typeface="+mn-cs"/>
                        </a:rPr>
                        <a:t>eläimiä </a:t>
                      </a:r>
                    </a:p>
                    <a:p>
                      <a:pPr marL="285750" indent="-285750" rtl="0" fontAlgn="base">
                        <a:buFont typeface="Arial" panose="020B0604020202020204" pitchFamily="34" charset="0"/>
                        <a:buChar char="•"/>
                      </a:pPr>
                      <a:r>
                        <a:rPr lang="fi-FI" sz="2400" b="0" i="0" kern="1200" dirty="0" smtClean="0">
                          <a:solidFill>
                            <a:schemeClr val="lt1"/>
                          </a:solidFill>
                          <a:effectLst/>
                          <a:latin typeface="+mn-lt"/>
                          <a:ea typeface="+mn-ea"/>
                          <a:cs typeface="+mn-cs"/>
                        </a:rPr>
                        <a:t>lasten arkeen sopivia verbejä (esim. pitää, harrastaa) </a:t>
                      </a:r>
                    </a:p>
                    <a:p>
                      <a:pPr marL="285750" indent="-285750" algn="l" rtl="0" fontAlgn="base">
                        <a:buFont typeface="Arial" panose="020B0604020202020204" pitchFamily="34" charset="0"/>
                        <a:buChar char="•"/>
                      </a:pPr>
                      <a:r>
                        <a:rPr lang="fi-FI" sz="2000" b="0" i="0" kern="1200" dirty="0" smtClean="0">
                          <a:solidFill>
                            <a:schemeClr val="lt1"/>
                          </a:solidFill>
                          <a:effectLst/>
                          <a:latin typeface="+mn-lt"/>
                          <a:ea typeface="+mn-ea"/>
                          <a:cs typeface="+mn-cs"/>
                        </a:rPr>
                        <a:t>vuodenkiertoon liittyvien juhlien kulttuuritietoutta (esim. Myllytonttu-materiaalista),</a:t>
                      </a:r>
                      <a:r>
                        <a:rPr lang="fi-FI" sz="2000" b="0" i="0" kern="1200" baseline="0" dirty="0" smtClean="0">
                          <a:solidFill>
                            <a:schemeClr val="lt1"/>
                          </a:solidFill>
                          <a:effectLst/>
                          <a:latin typeface="+mn-lt"/>
                          <a:ea typeface="+mn-ea"/>
                          <a:cs typeface="+mn-cs"/>
                        </a:rPr>
                        <a:t> </a:t>
                      </a:r>
                      <a:r>
                        <a:rPr lang="fi-FI" sz="2000" b="0" i="0" kern="1200" dirty="0" smtClean="0">
                          <a:solidFill>
                            <a:schemeClr val="lt1"/>
                          </a:solidFill>
                          <a:effectLst/>
                          <a:latin typeface="+mn-lt"/>
                          <a:ea typeface="+mn-ea"/>
                          <a:cs typeface="+mn-cs"/>
                        </a:rPr>
                        <a:t>kieli- ja kulttuuripassi (2. </a:t>
                      </a:r>
                      <a:r>
                        <a:rPr lang="fi-FI" sz="2000" b="0" i="0" kern="1200" dirty="0" err="1" smtClean="0">
                          <a:solidFill>
                            <a:schemeClr val="lt1"/>
                          </a:solidFill>
                          <a:effectLst/>
                          <a:latin typeface="+mn-lt"/>
                          <a:ea typeface="+mn-ea"/>
                          <a:cs typeface="+mn-cs"/>
                        </a:rPr>
                        <a:t>lk</a:t>
                      </a:r>
                      <a:r>
                        <a:rPr lang="fi-FI" sz="2000" b="0" i="0" kern="1200" dirty="0" smtClean="0">
                          <a:solidFill>
                            <a:schemeClr val="lt1"/>
                          </a:solidFill>
                          <a:effectLst/>
                          <a:latin typeface="+mn-lt"/>
                          <a:ea typeface="+mn-ea"/>
                          <a:cs typeface="+mn-cs"/>
                        </a:rPr>
                        <a:t>) </a:t>
                      </a:r>
                    </a:p>
                    <a:p>
                      <a:endParaRPr lang="fi-FI" sz="2000" dirty="0"/>
                    </a:p>
                  </a:txBody>
                  <a:tcPr/>
                </a:tc>
              </a:tr>
            </a:tbl>
          </a:graphicData>
        </a:graphic>
      </p:graphicFrame>
    </p:spTree>
    <p:extLst>
      <p:ext uri="{BB962C8B-B14F-4D97-AF65-F5344CB8AC3E}">
        <p14:creationId xmlns:p14="http://schemas.microsoft.com/office/powerpoint/2010/main" val="5067517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Lukuvuoden tapahtumia ja uusia ulottuvuuksia</a:t>
            </a:r>
            <a:endParaRPr lang="fi-FI" dirty="0"/>
          </a:p>
        </p:txBody>
      </p:sp>
      <p:sp>
        <p:nvSpPr>
          <p:cNvPr id="3" name="Sisällön paikkamerkki 2"/>
          <p:cNvSpPr>
            <a:spLocks noGrp="1"/>
          </p:cNvSpPr>
          <p:nvPr>
            <p:ph idx="1"/>
          </p:nvPr>
        </p:nvSpPr>
        <p:spPr>
          <a:xfrm>
            <a:off x="1251678" y="2286001"/>
            <a:ext cx="10178322" cy="4292220"/>
          </a:xfrm>
        </p:spPr>
        <p:txBody>
          <a:bodyPr>
            <a:normAutofit fontScale="92500" lnSpcReduction="10000"/>
          </a:bodyPr>
          <a:lstStyle/>
          <a:p>
            <a:r>
              <a:rPr lang="fi-FI" dirty="0" smtClean="0"/>
              <a:t>Kikatus-koulutus Lempäälän alkuopettajille 4.10.2018.</a:t>
            </a:r>
          </a:p>
          <a:p>
            <a:r>
              <a:rPr lang="fi-FI" dirty="0" smtClean="0"/>
              <a:t>Työryhmä laatii opasta, johon yhdistetään KV-tiimin globaalikasvatusosio.</a:t>
            </a:r>
          </a:p>
          <a:p>
            <a:r>
              <a:rPr lang="fi-FI" dirty="0" err="1" smtClean="0"/>
              <a:t>Tutorointia</a:t>
            </a:r>
            <a:r>
              <a:rPr lang="fi-FI" dirty="0" smtClean="0"/>
              <a:t>/samanaikaisopettajuutta ykkösluokissa syysloman jälkeen.</a:t>
            </a:r>
          </a:p>
          <a:p>
            <a:r>
              <a:rPr lang="fi-FI" dirty="0" smtClean="0"/>
              <a:t>Yliopiston kansainvälisen opettajainkoulutuslinjan opiskelijat aloittavat Kikatus-kierron kakkosluokilla tammikuussa 2019.</a:t>
            </a:r>
          </a:p>
          <a:p>
            <a:r>
              <a:rPr lang="fi-FI" dirty="0" smtClean="0"/>
              <a:t>Eskarien maailmanympärysmatka alkaa tammikuussa 2019.</a:t>
            </a:r>
          </a:p>
          <a:p>
            <a:r>
              <a:rPr lang="fi-FI" dirty="0" smtClean="0"/>
              <a:t>Ykköset jatkavat eskarissa aloitettua maailmanympärysmatkaa syyslukukauden 2018 ajan.</a:t>
            </a:r>
          </a:p>
          <a:p>
            <a:r>
              <a:rPr lang="fi-FI" dirty="0" smtClean="0"/>
              <a:t>Kiinan opettaja pitää Kikatus-tuokioita ykkösluokille kevätlukukauden ajan.</a:t>
            </a:r>
          </a:p>
          <a:p>
            <a:r>
              <a:rPr lang="fi-FI" dirty="0" err="1" smtClean="0"/>
              <a:t>Maalis</a:t>
            </a:r>
            <a:r>
              <a:rPr lang="fi-FI" dirty="0" smtClean="0"/>
              <a:t>-huhtikuussa varhennuskoulutus kaikille halukkaille luokan- ja kieltenopettajille.</a:t>
            </a:r>
          </a:p>
          <a:p>
            <a:r>
              <a:rPr lang="fi-FI" dirty="0" smtClean="0"/>
              <a:t>Kyläkoulujen alkuopetusluokkien pajapäivä keväällä.</a:t>
            </a:r>
          </a:p>
          <a:p>
            <a:r>
              <a:rPr lang="fi-FI" dirty="0" smtClean="0"/>
              <a:t>Yhteistyötä </a:t>
            </a:r>
            <a:r>
              <a:rPr lang="fi-FI" dirty="0" err="1" smtClean="0"/>
              <a:t>Piipoon</a:t>
            </a:r>
            <a:r>
              <a:rPr lang="fi-FI" dirty="0" smtClean="0"/>
              <a:t> kanssa eskarien Kulttuurirappusten suunnittelussa.</a:t>
            </a:r>
          </a:p>
          <a:p>
            <a:pPr marL="0" indent="0">
              <a:buNone/>
            </a:pPr>
            <a:endParaRPr lang="fi-FI" dirty="0" smtClean="0"/>
          </a:p>
          <a:p>
            <a:endParaRPr lang="fi-FI" dirty="0" smtClean="0"/>
          </a:p>
          <a:p>
            <a:pPr marL="0" indent="0">
              <a:buNone/>
            </a:pPr>
            <a:endParaRPr lang="fi-FI" dirty="0"/>
          </a:p>
        </p:txBody>
      </p:sp>
    </p:spTree>
    <p:extLst>
      <p:ext uri="{BB962C8B-B14F-4D97-AF65-F5344CB8AC3E}">
        <p14:creationId xmlns:p14="http://schemas.microsoft.com/office/powerpoint/2010/main" val="439795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descr="SurveyMonkey Analysointi - Kikatus kysely esioppilaille/ huoltajille - Google Chrome"/>
          <p:cNvPicPr>
            <a:picLocks noChangeAspect="1"/>
          </p:cNvPicPr>
          <p:nvPr/>
        </p:nvPicPr>
        <p:blipFill rotWithShape="1">
          <a:blip r:embed="rId2">
            <a:extLst>
              <a:ext uri="{28A0092B-C50C-407E-A947-70E740481C1C}">
                <a14:useLocalDpi xmlns:a14="http://schemas.microsoft.com/office/drawing/2010/main" val="0"/>
              </a:ext>
            </a:extLst>
          </a:blip>
          <a:srcRect l="35000" t="26804" r="18716" b="21416"/>
          <a:stretch/>
        </p:blipFill>
        <p:spPr>
          <a:xfrm>
            <a:off x="1598141" y="991672"/>
            <a:ext cx="9069860" cy="5219657"/>
          </a:xfrm>
          <a:prstGeom prst="rect">
            <a:avLst/>
          </a:prstGeom>
        </p:spPr>
      </p:pic>
      <p:sp>
        <p:nvSpPr>
          <p:cNvPr id="3" name="Tekstiruutu 2"/>
          <p:cNvSpPr txBox="1"/>
          <p:nvPr/>
        </p:nvSpPr>
        <p:spPr>
          <a:xfrm flipH="1">
            <a:off x="1910497" y="270456"/>
            <a:ext cx="8341085" cy="461665"/>
          </a:xfrm>
          <a:prstGeom prst="rect">
            <a:avLst/>
          </a:prstGeom>
          <a:noFill/>
        </p:spPr>
        <p:txBody>
          <a:bodyPr wrap="square" rtlCol="0">
            <a:spAutoFit/>
          </a:bodyPr>
          <a:lstStyle/>
          <a:p>
            <a:r>
              <a:rPr lang="fi-FI" sz="2400" dirty="0" smtClean="0"/>
              <a:t>Kevään 2018 sähköisen kyselyn tuloksia</a:t>
            </a:r>
            <a:r>
              <a:rPr lang="fi-FI" sz="2000" dirty="0" smtClean="0"/>
              <a:t> </a:t>
            </a:r>
            <a:endParaRPr lang="fi-FI" sz="2000" dirty="0"/>
          </a:p>
        </p:txBody>
      </p:sp>
    </p:spTree>
    <p:extLst>
      <p:ext uri="{BB962C8B-B14F-4D97-AF65-F5344CB8AC3E}">
        <p14:creationId xmlns:p14="http://schemas.microsoft.com/office/powerpoint/2010/main" val="2314415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descr="SurveyMonkey Analysointi - Kikatus kysely esioppilaille/ huoltajille - Google Chrome"/>
          <p:cNvPicPr>
            <a:picLocks noChangeAspect="1"/>
          </p:cNvPicPr>
          <p:nvPr/>
        </p:nvPicPr>
        <p:blipFill rotWithShape="1">
          <a:blip r:embed="rId2">
            <a:extLst>
              <a:ext uri="{28A0092B-C50C-407E-A947-70E740481C1C}">
                <a14:useLocalDpi xmlns:a14="http://schemas.microsoft.com/office/drawing/2010/main" val="0"/>
              </a:ext>
            </a:extLst>
          </a:blip>
          <a:srcRect l="35068" t="16027" r="18784" b="71833"/>
          <a:stretch/>
        </p:blipFill>
        <p:spPr>
          <a:xfrm>
            <a:off x="1985319" y="280085"/>
            <a:ext cx="8501449" cy="1219827"/>
          </a:xfrm>
          <a:prstGeom prst="rect">
            <a:avLst/>
          </a:prstGeom>
        </p:spPr>
      </p:pic>
      <p:sp>
        <p:nvSpPr>
          <p:cNvPr id="3" name="Pilvi 2"/>
          <p:cNvSpPr/>
          <p:nvPr/>
        </p:nvSpPr>
        <p:spPr>
          <a:xfrm>
            <a:off x="733168" y="1495791"/>
            <a:ext cx="3040342" cy="1543971"/>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sz="1400" dirty="0" smtClean="0"/>
          </a:p>
          <a:p>
            <a:endParaRPr lang="fi-FI" sz="1400" dirty="0"/>
          </a:p>
          <a:p>
            <a:pPr algn="ctr"/>
            <a:endParaRPr lang="fi-FI" sz="1400" dirty="0" smtClean="0"/>
          </a:p>
          <a:p>
            <a:pPr algn="ctr"/>
            <a:r>
              <a:rPr lang="fi-FI" sz="2000" dirty="0" smtClean="0"/>
              <a:t>”Kielten </a:t>
            </a:r>
            <a:r>
              <a:rPr lang="fi-FI" sz="2000" dirty="0"/>
              <a:t>oppiminen, puhuminen eri kielillä</a:t>
            </a:r>
            <a:r>
              <a:rPr lang="fi-FI" sz="2000" dirty="0" smtClean="0"/>
              <a:t>.”</a:t>
            </a:r>
            <a:endParaRPr lang="fi-FI" sz="2000" dirty="0"/>
          </a:p>
          <a:p>
            <a:r>
              <a:rPr lang="fi-FI" dirty="0"/>
              <a:t/>
            </a:r>
            <a:br>
              <a:rPr lang="fi-FI" dirty="0"/>
            </a:br>
            <a:endParaRPr lang="fi-FI" dirty="0"/>
          </a:p>
        </p:txBody>
      </p:sp>
      <p:sp>
        <p:nvSpPr>
          <p:cNvPr id="4" name="Pilvi 3"/>
          <p:cNvSpPr/>
          <p:nvPr/>
        </p:nvSpPr>
        <p:spPr>
          <a:xfrm>
            <a:off x="515156" y="3400023"/>
            <a:ext cx="2990044" cy="209648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sz="1400" dirty="0" smtClean="0"/>
          </a:p>
          <a:p>
            <a:endParaRPr lang="fi-FI" sz="1400" dirty="0"/>
          </a:p>
          <a:p>
            <a:pPr algn="ctr"/>
            <a:endParaRPr lang="fi-FI" sz="1400" dirty="0" smtClean="0"/>
          </a:p>
          <a:p>
            <a:pPr algn="ctr"/>
            <a:endParaRPr lang="fi-FI" sz="1400" dirty="0" smtClean="0"/>
          </a:p>
          <a:p>
            <a:pPr algn="ctr"/>
            <a:r>
              <a:rPr lang="fi-FI" dirty="0" smtClean="0"/>
              <a:t>”Leikit </a:t>
            </a:r>
            <a:r>
              <a:rPr lang="fi-FI" dirty="0"/>
              <a:t>ja musiikki, sammakko ja se banaanilaulu ja "</a:t>
            </a:r>
            <a:r>
              <a:rPr lang="fi-FI" dirty="0" err="1" smtClean="0"/>
              <a:t>hatsipatsi</a:t>
            </a:r>
            <a:r>
              <a:rPr lang="fi-FI" dirty="0" smtClean="0"/>
              <a:t>” ”.</a:t>
            </a:r>
            <a:endParaRPr lang="fi-FI" dirty="0"/>
          </a:p>
          <a:p>
            <a:r>
              <a:rPr lang="fi-FI" dirty="0"/>
              <a:t/>
            </a:r>
            <a:br>
              <a:rPr lang="fi-FI" dirty="0"/>
            </a:br>
            <a:r>
              <a:rPr lang="fi-FI" dirty="0"/>
              <a:t/>
            </a:r>
            <a:br>
              <a:rPr lang="fi-FI" dirty="0"/>
            </a:br>
            <a:endParaRPr lang="fi-FI" dirty="0"/>
          </a:p>
        </p:txBody>
      </p:sp>
      <p:sp>
        <p:nvSpPr>
          <p:cNvPr id="5" name="Pilvi 4"/>
          <p:cNvSpPr/>
          <p:nvPr/>
        </p:nvSpPr>
        <p:spPr>
          <a:xfrm>
            <a:off x="3505201" y="2649089"/>
            <a:ext cx="2866768" cy="151226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sz="1400" dirty="0" smtClean="0"/>
          </a:p>
          <a:p>
            <a:endParaRPr lang="fi-FI" sz="1400" dirty="0"/>
          </a:p>
          <a:p>
            <a:pPr algn="ctr"/>
            <a:endParaRPr lang="fi-FI" sz="1400" dirty="0" smtClean="0"/>
          </a:p>
          <a:p>
            <a:endParaRPr lang="fi-FI" sz="1400" dirty="0" smtClean="0"/>
          </a:p>
          <a:p>
            <a:pPr algn="ctr"/>
            <a:r>
              <a:rPr lang="fi-FI" dirty="0" smtClean="0"/>
              <a:t>”Uuden </a:t>
            </a:r>
            <a:r>
              <a:rPr lang="fi-FI" dirty="0"/>
              <a:t>oppiminen ja uusien sanojen </a:t>
            </a:r>
            <a:r>
              <a:rPr lang="fi-FI" dirty="0" smtClean="0"/>
              <a:t>oppiminen.”</a:t>
            </a:r>
            <a:endParaRPr lang="fi-FI" dirty="0"/>
          </a:p>
          <a:p>
            <a:r>
              <a:rPr lang="fi-FI" dirty="0"/>
              <a:t/>
            </a:r>
            <a:br>
              <a:rPr lang="fi-FI" dirty="0"/>
            </a:br>
            <a:r>
              <a:rPr lang="fi-FI" dirty="0"/>
              <a:t/>
            </a:r>
            <a:br>
              <a:rPr lang="fi-FI" dirty="0"/>
            </a:br>
            <a:endParaRPr lang="fi-FI" dirty="0"/>
          </a:p>
        </p:txBody>
      </p:sp>
      <p:sp>
        <p:nvSpPr>
          <p:cNvPr id="6" name="Pilvi 5"/>
          <p:cNvSpPr/>
          <p:nvPr/>
        </p:nvSpPr>
        <p:spPr>
          <a:xfrm>
            <a:off x="3258354" y="4374914"/>
            <a:ext cx="3618964" cy="2296342"/>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sz="1400" dirty="0" smtClean="0"/>
          </a:p>
          <a:p>
            <a:endParaRPr lang="fi-FI" sz="1400" dirty="0"/>
          </a:p>
          <a:p>
            <a:pPr algn="ctr"/>
            <a:endParaRPr lang="fi-FI" sz="1400" dirty="0" smtClean="0"/>
          </a:p>
          <a:p>
            <a:endParaRPr lang="fi-FI" sz="1400" dirty="0" smtClean="0"/>
          </a:p>
          <a:p>
            <a:pPr algn="ctr"/>
            <a:r>
              <a:rPr lang="fi-FI" sz="1200" dirty="0" smtClean="0"/>
              <a:t>”</a:t>
            </a:r>
          </a:p>
          <a:p>
            <a:pPr algn="ctr"/>
            <a:endParaRPr lang="fi-FI" sz="1200" dirty="0"/>
          </a:p>
          <a:p>
            <a:pPr algn="ctr"/>
            <a:r>
              <a:rPr lang="fi-FI" dirty="0" smtClean="0"/>
              <a:t>”No </a:t>
            </a:r>
            <a:r>
              <a:rPr lang="fi-FI" dirty="0"/>
              <a:t>se, että on leikitty paljon ja puhuttu englantia, ruotsia ja saksaa</a:t>
            </a:r>
            <a:r>
              <a:rPr lang="fi-FI" dirty="0" smtClean="0"/>
              <a:t>.”</a:t>
            </a:r>
            <a:endParaRPr lang="fi-FI" dirty="0"/>
          </a:p>
          <a:p>
            <a:r>
              <a:rPr lang="fi-FI" dirty="0"/>
              <a:t/>
            </a:r>
            <a:br>
              <a:rPr lang="fi-FI" dirty="0"/>
            </a:br>
            <a:r>
              <a:rPr lang="fi-FI" dirty="0"/>
              <a:t/>
            </a:r>
            <a:br>
              <a:rPr lang="fi-FI" dirty="0"/>
            </a:br>
            <a:r>
              <a:rPr lang="fi-FI" dirty="0"/>
              <a:t/>
            </a:r>
            <a:br>
              <a:rPr lang="fi-FI" dirty="0"/>
            </a:br>
            <a:endParaRPr lang="fi-FI" dirty="0"/>
          </a:p>
        </p:txBody>
      </p:sp>
      <p:sp>
        <p:nvSpPr>
          <p:cNvPr id="7" name="Pilvi 6"/>
          <p:cNvSpPr/>
          <p:nvPr/>
        </p:nvSpPr>
        <p:spPr>
          <a:xfrm>
            <a:off x="6009502" y="1197734"/>
            <a:ext cx="4477266" cy="1842027"/>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sz="1400" dirty="0" smtClean="0"/>
          </a:p>
          <a:p>
            <a:endParaRPr lang="fi-FI" sz="1400" dirty="0"/>
          </a:p>
          <a:p>
            <a:pPr algn="ctr"/>
            <a:endParaRPr lang="fi-FI" sz="1400" dirty="0" smtClean="0"/>
          </a:p>
          <a:p>
            <a:endParaRPr lang="fi-FI" sz="1400" dirty="0" smtClean="0"/>
          </a:p>
          <a:p>
            <a:pPr algn="ctr"/>
            <a:r>
              <a:rPr lang="fi-FI" sz="1100" dirty="0" smtClean="0"/>
              <a:t>”</a:t>
            </a:r>
          </a:p>
          <a:p>
            <a:pPr algn="ctr"/>
            <a:endParaRPr lang="fi-FI" dirty="0"/>
          </a:p>
          <a:p>
            <a:pPr algn="ctr"/>
            <a:r>
              <a:rPr lang="fi-FI" dirty="0" smtClean="0"/>
              <a:t>”Se </a:t>
            </a:r>
            <a:r>
              <a:rPr lang="fi-FI" dirty="0"/>
              <a:t>kun oppii eri kieliä. On kiva kun osaa sanoa jotain eri kielellä. Opittua voi käyttää ulkomailla eri maissa</a:t>
            </a:r>
            <a:r>
              <a:rPr lang="fi-FI" dirty="0" smtClean="0"/>
              <a:t>.”</a:t>
            </a:r>
            <a:endParaRPr lang="fi-FI" dirty="0"/>
          </a:p>
          <a:p>
            <a:r>
              <a:rPr lang="fi-FI" dirty="0"/>
              <a:t/>
            </a:r>
            <a:br>
              <a:rPr lang="fi-FI" dirty="0"/>
            </a:br>
            <a:r>
              <a:rPr lang="fi-FI" dirty="0"/>
              <a:t/>
            </a:r>
            <a:br>
              <a:rPr lang="fi-FI" dirty="0"/>
            </a:br>
            <a:r>
              <a:rPr lang="fi-FI" dirty="0"/>
              <a:t/>
            </a:r>
            <a:br>
              <a:rPr lang="fi-FI" dirty="0"/>
            </a:br>
            <a:endParaRPr lang="fi-FI" dirty="0"/>
          </a:p>
        </p:txBody>
      </p:sp>
      <p:sp>
        <p:nvSpPr>
          <p:cNvPr id="8" name="Pilvi 7"/>
          <p:cNvSpPr/>
          <p:nvPr/>
        </p:nvSpPr>
        <p:spPr>
          <a:xfrm>
            <a:off x="6371968" y="3242215"/>
            <a:ext cx="3712189" cy="1539849"/>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sz="1400" dirty="0" smtClean="0"/>
          </a:p>
          <a:p>
            <a:endParaRPr lang="fi-FI" sz="1400" dirty="0"/>
          </a:p>
          <a:p>
            <a:pPr algn="ctr"/>
            <a:endParaRPr lang="fi-FI" sz="1400" dirty="0" smtClean="0"/>
          </a:p>
          <a:p>
            <a:endParaRPr lang="fi-FI" sz="1400" dirty="0" smtClean="0"/>
          </a:p>
          <a:p>
            <a:pPr algn="ctr"/>
            <a:endParaRPr lang="fi-FI" sz="1400" dirty="0" smtClean="0"/>
          </a:p>
          <a:p>
            <a:pPr algn="ctr"/>
            <a:endParaRPr lang="fi-FI" sz="1400" dirty="0"/>
          </a:p>
          <a:p>
            <a:pPr algn="ctr"/>
            <a:r>
              <a:rPr lang="fi-FI" dirty="0" smtClean="0"/>
              <a:t>”Opettajat </a:t>
            </a:r>
            <a:r>
              <a:rPr lang="fi-FI" dirty="0"/>
              <a:t>kertovat kaiken sillä tavalla että </a:t>
            </a:r>
            <a:r>
              <a:rPr lang="fi-FI" dirty="0" smtClean="0"/>
              <a:t>ymmärrän.”</a:t>
            </a:r>
            <a:endParaRPr lang="fi-FI" dirty="0"/>
          </a:p>
          <a:p>
            <a:r>
              <a:rPr lang="fi-FI" dirty="0"/>
              <a:t/>
            </a:r>
            <a:br>
              <a:rPr lang="fi-FI" dirty="0"/>
            </a:br>
            <a:r>
              <a:rPr lang="fi-FI" dirty="0"/>
              <a:t/>
            </a:r>
            <a:br>
              <a:rPr lang="fi-FI" dirty="0"/>
            </a:br>
            <a:r>
              <a:rPr lang="fi-FI" dirty="0"/>
              <a:t/>
            </a:r>
            <a:br>
              <a:rPr lang="fi-FI" dirty="0"/>
            </a:br>
            <a:r>
              <a:rPr lang="fi-FI" dirty="0"/>
              <a:t/>
            </a:r>
            <a:br>
              <a:rPr lang="fi-FI" dirty="0"/>
            </a:br>
            <a:endParaRPr lang="fi-FI" dirty="0"/>
          </a:p>
        </p:txBody>
      </p:sp>
      <p:sp>
        <p:nvSpPr>
          <p:cNvPr id="9" name="Pilvi 8"/>
          <p:cNvSpPr/>
          <p:nvPr/>
        </p:nvSpPr>
        <p:spPr>
          <a:xfrm>
            <a:off x="7495504" y="4782064"/>
            <a:ext cx="3329016" cy="1889192"/>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sz="1400" dirty="0" smtClean="0"/>
          </a:p>
          <a:p>
            <a:endParaRPr lang="fi-FI" sz="1400" dirty="0"/>
          </a:p>
          <a:p>
            <a:pPr algn="ctr"/>
            <a:endParaRPr lang="fi-FI" sz="1400" dirty="0" smtClean="0"/>
          </a:p>
          <a:p>
            <a:endParaRPr lang="fi-FI" sz="1400" dirty="0" smtClean="0"/>
          </a:p>
          <a:p>
            <a:pPr algn="ctr"/>
            <a:endParaRPr lang="fi-FI" sz="1400" dirty="0" smtClean="0"/>
          </a:p>
          <a:p>
            <a:pPr algn="ctr"/>
            <a:endParaRPr lang="fi-FI" sz="1400" dirty="0"/>
          </a:p>
          <a:p>
            <a:pPr algn="ctr"/>
            <a:endParaRPr lang="fi-FI" sz="1600" dirty="0" smtClean="0"/>
          </a:p>
          <a:p>
            <a:pPr algn="ctr"/>
            <a:endParaRPr lang="fi-FI" dirty="0"/>
          </a:p>
          <a:p>
            <a:pPr algn="ctr"/>
            <a:r>
              <a:rPr lang="fi-FI" dirty="0" smtClean="0"/>
              <a:t>”Koko </a:t>
            </a:r>
            <a:r>
              <a:rPr lang="fi-FI" dirty="0"/>
              <a:t>kikatus on hauskaa</a:t>
            </a:r>
            <a:r>
              <a:rPr lang="fi-FI" dirty="0" smtClean="0"/>
              <a:t>.”</a:t>
            </a:r>
            <a:endParaRPr lang="fi-FI" dirty="0"/>
          </a:p>
          <a:p>
            <a:r>
              <a:rPr lang="fi-FI" dirty="0"/>
              <a:t/>
            </a:r>
            <a:br>
              <a:rPr lang="fi-FI" dirty="0"/>
            </a:br>
            <a:r>
              <a:rPr lang="fi-FI" dirty="0"/>
              <a:t/>
            </a:r>
            <a:br>
              <a:rPr lang="fi-FI" dirty="0"/>
            </a:br>
            <a:r>
              <a:rPr lang="fi-FI" dirty="0"/>
              <a:t/>
            </a:r>
            <a:br>
              <a:rPr lang="fi-FI" dirty="0"/>
            </a:br>
            <a:r>
              <a:rPr lang="fi-FI" dirty="0"/>
              <a:t/>
            </a:r>
            <a:br>
              <a:rPr lang="fi-FI" dirty="0"/>
            </a:br>
            <a:r>
              <a:rPr lang="fi-FI" dirty="0"/>
              <a:t/>
            </a:r>
            <a:br>
              <a:rPr lang="fi-FI" dirty="0"/>
            </a:br>
            <a:endParaRPr lang="fi-FI" dirty="0"/>
          </a:p>
        </p:txBody>
      </p:sp>
    </p:spTree>
    <p:extLst>
      <p:ext uri="{BB962C8B-B14F-4D97-AF65-F5344CB8AC3E}">
        <p14:creationId xmlns:p14="http://schemas.microsoft.com/office/powerpoint/2010/main" val="17573461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lipsi 5"/>
          <p:cNvSpPr/>
          <p:nvPr/>
        </p:nvSpPr>
        <p:spPr>
          <a:xfrm>
            <a:off x="3919761" y="1081825"/>
            <a:ext cx="5204922" cy="5032703"/>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sz="1600" dirty="0" smtClean="0">
              <a:solidFill>
                <a:schemeClr val="accent1">
                  <a:lumMod val="50000"/>
                </a:schemeClr>
              </a:solidFill>
            </a:endParaRPr>
          </a:p>
          <a:p>
            <a:pPr algn="ctr"/>
            <a:endParaRPr lang="fi-FI" sz="1600" dirty="0">
              <a:solidFill>
                <a:schemeClr val="accent1">
                  <a:lumMod val="50000"/>
                </a:schemeClr>
              </a:solidFill>
            </a:endParaRPr>
          </a:p>
          <a:p>
            <a:pPr algn="ctr"/>
            <a:endParaRPr lang="fi-FI" sz="1100" dirty="0" smtClean="0"/>
          </a:p>
          <a:p>
            <a:pPr algn="ctr"/>
            <a:endParaRPr lang="fi-FI" sz="1100" dirty="0"/>
          </a:p>
          <a:p>
            <a:pPr algn="ctr"/>
            <a:r>
              <a:rPr lang="fi-FI" dirty="0" smtClean="0">
                <a:solidFill>
                  <a:schemeClr val="bg1"/>
                </a:solidFill>
              </a:rPr>
              <a:t>Olisi </a:t>
            </a:r>
            <a:r>
              <a:rPr lang="fi-FI" dirty="0">
                <a:solidFill>
                  <a:schemeClr val="bg1"/>
                </a:solidFill>
              </a:rPr>
              <a:t>tärkeää, että kieliin tutustuminen jatkuisi ensimmäisellä luokalla ja toisella luokalla. Olisi ihanaa, jos vieraan kielen opiskelu voitaisiin aloittaa jo ensimmäisellä luokalla, jolloin paineet kieliopin opiskeluun eivät vielä olisi niin suuret. Esi-2. luokalla lapset ovat vielä ennakkoluulottomia ja rohkeita. Uskaltavat helpommin lähteä käyttämään kieltä. Koska englannin opiskelu tällä hetkellä alkaa vasta kolmannella luokalla, olisi todella tärkeää, että vieraisiin kieliin tutustumista jatkettaisiin siihen asti!</a:t>
            </a:r>
          </a:p>
          <a:p>
            <a:r>
              <a:rPr lang="fi-FI" dirty="0"/>
              <a:t/>
            </a:r>
            <a:br>
              <a:rPr lang="fi-FI" dirty="0"/>
            </a:br>
            <a:r>
              <a:rPr lang="fi-FI" dirty="0"/>
              <a:t/>
            </a:r>
            <a:br>
              <a:rPr lang="fi-FI" dirty="0"/>
            </a:br>
            <a:endParaRPr lang="fi-FI" dirty="0"/>
          </a:p>
        </p:txBody>
      </p:sp>
      <p:sp>
        <p:nvSpPr>
          <p:cNvPr id="8" name="Ellipsi 7"/>
          <p:cNvSpPr/>
          <p:nvPr/>
        </p:nvSpPr>
        <p:spPr>
          <a:xfrm>
            <a:off x="517594" y="2166782"/>
            <a:ext cx="4395600" cy="4544608"/>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sz="1600" dirty="0" smtClean="0">
              <a:solidFill>
                <a:schemeClr val="accent1">
                  <a:lumMod val="50000"/>
                </a:schemeClr>
              </a:solidFill>
            </a:endParaRPr>
          </a:p>
          <a:p>
            <a:pPr algn="ctr"/>
            <a:endParaRPr lang="fi-FI" sz="1600" dirty="0">
              <a:solidFill>
                <a:schemeClr val="accent1">
                  <a:lumMod val="50000"/>
                </a:schemeClr>
              </a:solidFill>
            </a:endParaRPr>
          </a:p>
          <a:p>
            <a:pPr algn="ctr"/>
            <a:endParaRPr lang="fi-FI" dirty="0" smtClean="0">
              <a:solidFill>
                <a:schemeClr val="accent1">
                  <a:lumMod val="50000"/>
                </a:schemeClr>
              </a:solidFill>
            </a:endParaRPr>
          </a:p>
          <a:p>
            <a:pPr algn="ctr"/>
            <a:endParaRPr lang="fi-FI" sz="1600" dirty="0" smtClean="0">
              <a:solidFill>
                <a:schemeClr val="accent1">
                  <a:lumMod val="50000"/>
                </a:schemeClr>
              </a:solidFill>
            </a:endParaRPr>
          </a:p>
          <a:p>
            <a:pPr algn="ctr"/>
            <a:r>
              <a:rPr lang="fi-FI" sz="2400" dirty="0" smtClean="0">
                <a:solidFill>
                  <a:schemeClr val="bg1">
                    <a:lumMod val="95000"/>
                  </a:schemeClr>
                </a:solidFill>
              </a:rPr>
              <a:t>Hyvä </a:t>
            </a:r>
            <a:r>
              <a:rPr lang="fi-FI" sz="2400" dirty="0">
                <a:solidFill>
                  <a:schemeClr val="bg1">
                    <a:lumMod val="95000"/>
                  </a:schemeClr>
                </a:solidFill>
              </a:rPr>
              <a:t>aloittaa aikaisin, kuten nyt on tehty. </a:t>
            </a:r>
            <a:r>
              <a:rPr lang="fi-FI" sz="2400" dirty="0" smtClean="0">
                <a:solidFill>
                  <a:schemeClr val="bg1">
                    <a:lumMod val="95000"/>
                  </a:schemeClr>
                </a:solidFill>
              </a:rPr>
              <a:t> Vielä </a:t>
            </a:r>
            <a:r>
              <a:rPr lang="fi-FI" sz="2400" dirty="0">
                <a:solidFill>
                  <a:schemeClr val="bg1">
                    <a:lumMod val="95000"/>
                  </a:schemeClr>
                </a:solidFill>
              </a:rPr>
              <a:t>enemmän kielten integrointia oppiaineisiin ja projekteihin!</a:t>
            </a:r>
          </a:p>
          <a:p>
            <a:r>
              <a:rPr lang="fi-FI" dirty="0"/>
              <a:t/>
            </a:r>
            <a:br>
              <a:rPr lang="fi-FI" dirty="0"/>
            </a:br>
            <a:r>
              <a:rPr lang="fi-FI" dirty="0"/>
              <a:t/>
            </a:r>
            <a:br>
              <a:rPr lang="fi-FI" dirty="0"/>
            </a:br>
            <a:endParaRPr lang="fi-FI" dirty="0"/>
          </a:p>
        </p:txBody>
      </p:sp>
      <p:sp>
        <p:nvSpPr>
          <p:cNvPr id="9" name="Ellipsi 8"/>
          <p:cNvSpPr/>
          <p:nvPr/>
        </p:nvSpPr>
        <p:spPr>
          <a:xfrm>
            <a:off x="8189397" y="257432"/>
            <a:ext cx="3447535" cy="2781298"/>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sz="1600" dirty="0" smtClean="0">
              <a:solidFill>
                <a:schemeClr val="accent1">
                  <a:lumMod val="50000"/>
                </a:schemeClr>
              </a:solidFill>
            </a:endParaRPr>
          </a:p>
          <a:p>
            <a:pPr algn="ctr"/>
            <a:endParaRPr lang="fi-FI" sz="1600" dirty="0">
              <a:solidFill>
                <a:schemeClr val="accent1">
                  <a:lumMod val="50000"/>
                </a:schemeClr>
              </a:solidFill>
            </a:endParaRPr>
          </a:p>
          <a:p>
            <a:pPr algn="ctr"/>
            <a:endParaRPr lang="fi-FI" sz="1600" dirty="0" smtClean="0">
              <a:solidFill>
                <a:schemeClr val="accent1">
                  <a:lumMod val="50000"/>
                </a:schemeClr>
              </a:solidFill>
            </a:endParaRPr>
          </a:p>
          <a:p>
            <a:pPr algn="ctr"/>
            <a:endParaRPr lang="fi-FI" sz="1600" dirty="0">
              <a:solidFill>
                <a:schemeClr val="accent1">
                  <a:lumMod val="50000"/>
                </a:schemeClr>
              </a:solidFill>
            </a:endParaRPr>
          </a:p>
          <a:p>
            <a:pPr algn="ctr"/>
            <a:r>
              <a:rPr lang="fi-FI" dirty="0">
                <a:solidFill>
                  <a:schemeClr val="bg1"/>
                </a:solidFill>
              </a:rPr>
              <a:t>Kielet voisivat kulkea osana koulutietä alusta asti. Jo päiväkodista on tarttunut mukaan kiinnostus kieliin ja eri kulttuureihin luonnollisesti.</a:t>
            </a:r>
          </a:p>
          <a:p>
            <a:r>
              <a:rPr lang="fi-FI" dirty="0"/>
              <a:t/>
            </a:r>
            <a:br>
              <a:rPr lang="fi-FI" dirty="0"/>
            </a:br>
            <a:r>
              <a:rPr lang="fi-FI" sz="1600" dirty="0"/>
              <a:t/>
            </a:r>
            <a:br>
              <a:rPr lang="fi-FI" sz="1600" dirty="0"/>
            </a:br>
            <a:r>
              <a:rPr lang="fi-FI" dirty="0"/>
              <a:t/>
            </a:r>
            <a:br>
              <a:rPr lang="fi-FI" dirty="0"/>
            </a:br>
            <a:endParaRPr lang="fi-FI" dirty="0"/>
          </a:p>
        </p:txBody>
      </p:sp>
      <p:sp>
        <p:nvSpPr>
          <p:cNvPr id="10" name="Ellipsi 9"/>
          <p:cNvSpPr/>
          <p:nvPr/>
        </p:nvSpPr>
        <p:spPr>
          <a:xfrm>
            <a:off x="8315923" y="3232597"/>
            <a:ext cx="3566984" cy="3625403"/>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i-FI" sz="1600" dirty="0" smtClean="0">
              <a:solidFill>
                <a:schemeClr val="accent1">
                  <a:lumMod val="50000"/>
                </a:schemeClr>
              </a:solidFill>
            </a:endParaRPr>
          </a:p>
          <a:p>
            <a:pPr algn="ctr"/>
            <a:endParaRPr lang="fi-FI" sz="1600" dirty="0">
              <a:solidFill>
                <a:schemeClr val="accent1">
                  <a:lumMod val="50000"/>
                </a:schemeClr>
              </a:solidFill>
            </a:endParaRPr>
          </a:p>
          <a:p>
            <a:pPr algn="ctr"/>
            <a:endParaRPr lang="fi-FI" sz="1600" dirty="0" smtClean="0">
              <a:solidFill>
                <a:schemeClr val="accent1">
                  <a:lumMod val="50000"/>
                </a:schemeClr>
              </a:solidFill>
            </a:endParaRPr>
          </a:p>
          <a:p>
            <a:pPr algn="ctr"/>
            <a:endParaRPr lang="fi-FI" sz="1600" dirty="0">
              <a:solidFill>
                <a:schemeClr val="accent1">
                  <a:lumMod val="50000"/>
                </a:schemeClr>
              </a:solidFill>
            </a:endParaRPr>
          </a:p>
          <a:p>
            <a:pPr algn="ctr"/>
            <a:endParaRPr lang="fi-FI" sz="1400" dirty="0" smtClean="0">
              <a:solidFill>
                <a:schemeClr val="accent1">
                  <a:lumMod val="50000"/>
                </a:schemeClr>
              </a:solidFill>
            </a:endParaRPr>
          </a:p>
          <a:p>
            <a:pPr algn="ctr"/>
            <a:endParaRPr lang="fi-FI" sz="1400" dirty="0" smtClean="0">
              <a:solidFill>
                <a:schemeClr val="accent1">
                  <a:lumMod val="50000"/>
                </a:schemeClr>
              </a:solidFill>
            </a:endParaRPr>
          </a:p>
          <a:p>
            <a:pPr algn="ctr"/>
            <a:r>
              <a:rPr lang="fi-FI" dirty="0" smtClean="0">
                <a:solidFill>
                  <a:schemeClr val="bg1"/>
                </a:solidFill>
              </a:rPr>
              <a:t>Jos </a:t>
            </a:r>
            <a:r>
              <a:rPr lang="fi-FI" dirty="0">
                <a:solidFill>
                  <a:schemeClr val="bg1"/>
                </a:solidFill>
              </a:rPr>
              <a:t>kielten opetus olisi ilman kirjaa tapahtuvaa, leikinomaista ja toiminnan ja tekemisen kautta käytävää, niin mielestäni jo 1.-2. luokalla olisi hyvä aloitusajankohta kielten opetukselle. Aloittaisin englannilla.</a:t>
            </a:r>
          </a:p>
          <a:p>
            <a:r>
              <a:rPr lang="fi-FI" sz="1400" dirty="0"/>
              <a:t/>
            </a:r>
            <a:br>
              <a:rPr lang="fi-FI" sz="1400" dirty="0"/>
            </a:br>
            <a:r>
              <a:rPr lang="fi-FI" sz="1600" dirty="0"/>
              <a:t/>
            </a:r>
            <a:br>
              <a:rPr lang="fi-FI" sz="1600" dirty="0"/>
            </a:br>
            <a:r>
              <a:rPr lang="fi-FI" sz="1600" dirty="0"/>
              <a:t/>
            </a:r>
            <a:br>
              <a:rPr lang="fi-FI" sz="1600" dirty="0"/>
            </a:br>
            <a:r>
              <a:rPr lang="fi-FI" dirty="0"/>
              <a:t/>
            </a:r>
            <a:br>
              <a:rPr lang="fi-FI" dirty="0"/>
            </a:br>
            <a:endParaRPr lang="fi-FI" dirty="0"/>
          </a:p>
        </p:txBody>
      </p:sp>
      <p:sp>
        <p:nvSpPr>
          <p:cNvPr id="3" name="Tekstiruutu 2"/>
          <p:cNvSpPr txBox="1"/>
          <p:nvPr/>
        </p:nvSpPr>
        <p:spPr>
          <a:xfrm>
            <a:off x="1017431" y="484963"/>
            <a:ext cx="7298492" cy="954107"/>
          </a:xfrm>
          <a:prstGeom prst="rect">
            <a:avLst/>
          </a:prstGeom>
          <a:noFill/>
        </p:spPr>
        <p:txBody>
          <a:bodyPr wrap="square" rtlCol="0">
            <a:spAutoFit/>
          </a:bodyPr>
          <a:lstStyle/>
          <a:p>
            <a:r>
              <a:rPr lang="fi-FI" sz="2800" dirty="0" smtClean="0"/>
              <a:t>Minkälaisia toiveita perheellänne on vieraiden kielten opetuksen suhteen?</a:t>
            </a:r>
            <a:endParaRPr lang="fi-FI" sz="2800" dirty="0"/>
          </a:p>
        </p:txBody>
      </p:sp>
    </p:spTree>
    <p:extLst>
      <p:ext uri="{BB962C8B-B14F-4D97-AF65-F5344CB8AC3E}">
        <p14:creationId xmlns:p14="http://schemas.microsoft.com/office/powerpoint/2010/main" val="8375819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Mistä opettajat saavat tukea kikatukseen ja varhennukseen </a:t>
            </a:r>
            <a:endParaRPr lang="fi-FI" dirty="0"/>
          </a:p>
        </p:txBody>
      </p:sp>
      <p:sp>
        <p:nvSpPr>
          <p:cNvPr id="3" name="Sisällön paikkamerkki 2"/>
          <p:cNvSpPr>
            <a:spLocks noGrp="1"/>
          </p:cNvSpPr>
          <p:nvPr>
            <p:ph idx="1"/>
          </p:nvPr>
        </p:nvSpPr>
        <p:spPr>
          <a:xfrm>
            <a:off x="1384743" y="1983700"/>
            <a:ext cx="9912191" cy="4717352"/>
          </a:xfrm>
        </p:spPr>
        <p:txBody>
          <a:bodyPr>
            <a:normAutofit lnSpcReduction="10000"/>
          </a:bodyPr>
          <a:lstStyle/>
          <a:p>
            <a:r>
              <a:rPr lang="fi-FI" sz="2400" dirty="0" smtClean="0"/>
              <a:t>Sisäiset koulutukset (4.10.2018 ja </a:t>
            </a:r>
            <a:r>
              <a:rPr lang="fi-FI" sz="2400" dirty="0" err="1" smtClean="0"/>
              <a:t>maalis</a:t>
            </a:r>
            <a:r>
              <a:rPr lang="fi-FI" sz="2400" dirty="0" smtClean="0"/>
              <a:t>-huhtikuu 2019)</a:t>
            </a:r>
          </a:p>
          <a:p>
            <a:r>
              <a:rPr lang="fi-FI" sz="2400" dirty="0" smtClean="0"/>
              <a:t>Tampereen yliopiston englanninkielisen opekoulutusohjelman opiskelijoiden pitämät Kikatus-tuokiot kakkosluokissa</a:t>
            </a:r>
          </a:p>
          <a:p>
            <a:r>
              <a:rPr lang="fi-FI" sz="2400" dirty="0" smtClean="0"/>
              <a:t>Kikatus-tutorien valmistama Kikatus- ja globaalikasvatusopas</a:t>
            </a:r>
          </a:p>
          <a:p>
            <a:r>
              <a:rPr lang="fi-FI" sz="2400" dirty="0" err="1" smtClean="0"/>
              <a:t>OPH:n</a:t>
            </a:r>
            <a:r>
              <a:rPr lang="fi-FI" sz="2400" dirty="0" smtClean="0"/>
              <a:t> koulutukset A1-kielen varhentamiseen kevään 2019 ja lukuvuoden 19/20 aikana.</a:t>
            </a:r>
          </a:p>
          <a:p>
            <a:r>
              <a:rPr lang="fi-FI" sz="2400" dirty="0" err="1" smtClean="0"/>
              <a:t>PedaNet</a:t>
            </a:r>
            <a:r>
              <a:rPr lang="fi-FI" sz="2400" dirty="0" smtClean="0"/>
              <a:t>  - kieli- ja kulttuurikasvatussivustot – Lempäälä ja Tampereen seutukunnat</a:t>
            </a:r>
          </a:p>
          <a:p>
            <a:r>
              <a:rPr lang="fi-FI" sz="2400" dirty="0" smtClean="0"/>
              <a:t>Pirkanmaan Kikatus – blogi ja ohjausryhmän järjestämää koulutusta Tampereella</a:t>
            </a:r>
          </a:p>
          <a:p>
            <a:r>
              <a:rPr lang="fi-FI" sz="2400" dirty="0" smtClean="0"/>
              <a:t>Lempäälän Kikatus-tutorit samanaikaisopettajina kouluilla</a:t>
            </a:r>
            <a:endParaRPr lang="fi-FI" sz="2400" dirty="0"/>
          </a:p>
        </p:txBody>
      </p:sp>
    </p:spTree>
    <p:extLst>
      <p:ext uri="{BB962C8B-B14F-4D97-AF65-F5344CB8AC3E}">
        <p14:creationId xmlns:p14="http://schemas.microsoft.com/office/powerpoint/2010/main" val="1088687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Kikatustutorit 18/19</a:t>
            </a:r>
            <a:endParaRPr lang="fi-FI" dirty="0"/>
          </a:p>
        </p:txBody>
      </p:sp>
      <p:sp>
        <p:nvSpPr>
          <p:cNvPr id="3" name="Sisällön paikkamerkki 2"/>
          <p:cNvSpPr>
            <a:spLocks noGrp="1"/>
          </p:cNvSpPr>
          <p:nvPr>
            <p:ph idx="1"/>
          </p:nvPr>
        </p:nvSpPr>
        <p:spPr>
          <a:xfrm>
            <a:off x="1251678" y="1364777"/>
            <a:ext cx="10178322" cy="4514816"/>
          </a:xfrm>
        </p:spPr>
        <p:txBody>
          <a:bodyPr/>
          <a:lstStyle/>
          <a:p>
            <a:pPr marL="0" indent="0">
              <a:buNone/>
            </a:pPr>
            <a:r>
              <a:rPr lang="fi-FI" sz="2800" dirty="0" smtClean="0"/>
              <a:t>Jenni Schorpp (koordinaattori): Lempoinen ja Mattila</a:t>
            </a:r>
          </a:p>
          <a:p>
            <a:pPr marL="0" indent="0">
              <a:buNone/>
            </a:pPr>
            <a:r>
              <a:rPr lang="fi-FI" sz="2800" dirty="0" smtClean="0"/>
              <a:t>Suvi Holopainen: Kulju, Kuokkala, </a:t>
            </a:r>
            <a:r>
              <a:rPr lang="fi-FI" sz="2800" dirty="0" err="1" smtClean="0"/>
              <a:t>Säijä</a:t>
            </a:r>
            <a:r>
              <a:rPr lang="fi-FI" sz="2800" dirty="0" smtClean="0"/>
              <a:t>, Lastunen ja Nurmi</a:t>
            </a:r>
          </a:p>
          <a:p>
            <a:pPr marL="0" indent="0">
              <a:buNone/>
            </a:pPr>
            <a:r>
              <a:rPr lang="fi-FI" sz="2800" dirty="0" smtClean="0"/>
              <a:t>Marketta Karttunen: Sääksjärvi</a:t>
            </a:r>
          </a:p>
          <a:p>
            <a:pPr marL="0" indent="0">
              <a:buNone/>
            </a:pPr>
            <a:r>
              <a:rPr lang="fi-FI" sz="2800" dirty="0" smtClean="0"/>
              <a:t>Anna Mäkelä: Sääksjärvi</a:t>
            </a:r>
          </a:p>
          <a:p>
            <a:pPr marL="0" indent="0">
              <a:buNone/>
            </a:pPr>
            <a:r>
              <a:rPr lang="fi-FI" sz="2800" dirty="0" smtClean="0"/>
              <a:t>Saara Mäkelä: Moisio</a:t>
            </a:r>
          </a:p>
          <a:p>
            <a:pPr marL="0" indent="0">
              <a:buNone/>
            </a:pPr>
            <a:endParaRPr lang="fi-FI" sz="2800" dirty="0"/>
          </a:p>
          <a:p>
            <a:pPr marL="0" indent="0">
              <a:buNone/>
            </a:pPr>
            <a:r>
              <a:rPr lang="fi-FI" sz="2800" dirty="0" smtClean="0"/>
              <a:t>Kiinan opettaja: </a:t>
            </a:r>
            <a:r>
              <a:rPr lang="fi-FI" sz="2800" dirty="0" err="1" smtClean="0"/>
              <a:t>Lihong</a:t>
            </a:r>
            <a:r>
              <a:rPr lang="fi-FI" sz="2800" dirty="0" smtClean="0"/>
              <a:t> </a:t>
            </a:r>
            <a:r>
              <a:rPr lang="fi-FI" sz="2800" dirty="0" err="1" smtClean="0"/>
              <a:t>Yuang</a:t>
            </a:r>
            <a:endParaRPr lang="fi-FI" sz="2800" dirty="0" smtClean="0"/>
          </a:p>
          <a:p>
            <a:pPr marL="0" indent="0">
              <a:buNone/>
            </a:pPr>
            <a:endParaRPr lang="fi-FI" dirty="0"/>
          </a:p>
        </p:txBody>
      </p:sp>
    </p:spTree>
    <p:extLst>
      <p:ext uri="{BB962C8B-B14F-4D97-AF65-F5344CB8AC3E}">
        <p14:creationId xmlns:p14="http://schemas.microsoft.com/office/powerpoint/2010/main" val="3912386145"/>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0B082E"/>
      </a:dk2>
      <a:lt2>
        <a:srgbClr val="F3F3F2"/>
      </a:lt2>
      <a:accent1>
        <a:srgbClr val="62B4C6"/>
      </a:accent1>
      <a:accent2>
        <a:srgbClr val="1B376E"/>
      </a:accent2>
      <a:accent3>
        <a:srgbClr val="9EBE55"/>
      </a:accent3>
      <a:accent4>
        <a:srgbClr val="C65E5E"/>
      </a:accent4>
      <a:accent5>
        <a:srgbClr val="D3BA55"/>
      </a:accent5>
      <a:accent6>
        <a:srgbClr val="96648A"/>
      </a:accent6>
      <a:hlink>
        <a:srgbClr val="62B4C6"/>
      </a:hlink>
      <a:folHlink>
        <a:srgbClr val="96648A"/>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docProps/app.xml><?xml version="1.0" encoding="utf-8"?>
<Properties xmlns="http://schemas.openxmlformats.org/officeDocument/2006/extended-properties" xmlns:vt="http://schemas.openxmlformats.org/officeDocument/2006/docPropsVTypes">
  <Template>Merkki</Template>
  <TotalTime>798</TotalTime>
  <Words>444</Words>
  <Application>Microsoft Office PowerPoint</Application>
  <PresentationFormat>Laajakuva</PresentationFormat>
  <Paragraphs>136</Paragraphs>
  <Slides>9</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9</vt:i4>
      </vt:variant>
    </vt:vector>
  </HeadingPairs>
  <TitlesOfParts>
    <vt:vector size="14" baseType="lpstr">
      <vt:lpstr>Arial</vt:lpstr>
      <vt:lpstr>Calibri</vt:lpstr>
      <vt:lpstr>Gill Sans MT</vt:lpstr>
      <vt:lpstr>Impact</vt:lpstr>
      <vt:lpstr>Badge</vt:lpstr>
      <vt:lpstr>Kikatus 18/19</vt:lpstr>
      <vt:lpstr>Kieli- ja kulttuurikasvatus esi- ja alkuopetuksessa  </vt:lpstr>
      <vt:lpstr>    Sisältöjä </vt:lpstr>
      <vt:lpstr>Lukuvuoden tapahtumia ja uusia ulottuvuuksia</vt:lpstr>
      <vt:lpstr>PowerPoint-esitys</vt:lpstr>
      <vt:lpstr>PowerPoint-esitys</vt:lpstr>
      <vt:lpstr>PowerPoint-esitys</vt:lpstr>
      <vt:lpstr>Mistä opettajat saavat tukea kikatukseen ja varhennukseen </vt:lpstr>
      <vt:lpstr>Kikatustutorit 18/19</vt:lpstr>
    </vt:vector>
  </TitlesOfParts>
  <Company>Pirnet Opetus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Kikatus 18/19</dc:title>
  <dc:creator>Schorpp Jenni</dc:creator>
  <cp:lastModifiedBy>Schorpp Jenni</cp:lastModifiedBy>
  <cp:revision>33</cp:revision>
  <dcterms:created xsi:type="dcterms:W3CDTF">2018-09-20T13:15:49Z</dcterms:created>
  <dcterms:modified xsi:type="dcterms:W3CDTF">2018-11-20T17:18:24Z</dcterms:modified>
</cp:coreProperties>
</file>