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7" r:id="rId3"/>
    <p:sldId id="268" r:id="rId4"/>
    <p:sldId id="269" r:id="rId5"/>
    <p:sldId id="270" r:id="rId6"/>
    <p:sldId id="27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52"/>
    <p:restoredTop sz="94660"/>
  </p:normalViewPr>
  <p:slideViewPr>
    <p:cSldViewPr>
      <p:cViewPr varScale="1">
        <p:scale>
          <a:sx n="68" d="100"/>
          <a:sy n="68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73755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08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23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70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04820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998758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795787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781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35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904613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3583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854456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18: Mielenterveyden häiriöt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Mielenterveyden häiriöt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556792"/>
            <a:ext cx="7633742" cy="4752528"/>
          </a:xfrm>
        </p:spPr>
        <p:txBody>
          <a:bodyPr>
            <a:noAutofit/>
          </a:bodyPr>
          <a:lstStyle/>
          <a:p>
            <a:pPr marL="457560" indent="-457200">
              <a:buClr>
                <a:srgbClr val="000000"/>
              </a:buClr>
            </a:pPr>
            <a:r>
              <a:rPr lang="fi-FI" sz="2400" b="1" dirty="0"/>
              <a:t>stigma</a:t>
            </a:r>
            <a:r>
              <a:rPr lang="fi-FI" sz="2400" dirty="0"/>
              <a:t>, negatiivinen leima tai tabu vähentynyt ja asennoituminen hiljalleen muuttunut</a:t>
            </a:r>
          </a:p>
          <a:p>
            <a:pPr marL="457560" indent="-457200">
              <a:buClr>
                <a:srgbClr val="000000"/>
              </a:buClr>
            </a:pPr>
            <a:r>
              <a:rPr lang="fi-FI" sz="2400" dirty="0"/>
              <a:t>laaja joukko erilaista mielen eli psyyken oireilua ja vakavuudeltaan eriasteisia psyykkisiä häiriöitä</a:t>
            </a:r>
          </a:p>
          <a:p>
            <a:pPr marL="857610" lvl="1" indent="-457200">
              <a:buClr>
                <a:srgbClr val="000000"/>
              </a:buClr>
            </a:pPr>
            <a:r>
              <a:rPr lang="fi-FI" sz="2000" dirty="0"/>
              <a:t>osa lievistä häiriöistä tai ongelmista voi liittyä ihmisen elämässä olevaan vaikeaan tilanteeseen ja lievittyvät, kun elämäntilanne muuttuu</a:t>
            </a:r>
          </a:p>
          <a:p>
            <a:pPr marL="457560" indent="-457200">
              <a:buClr>
                <a:srgbClr val="000000"/>
              </a:buClr>
            </a:pPr>
            <a:r>
              <a:rPr lang="fi-FI" sz="2400" dirty="0"/>
              <a:t>lääketieteessä tarkoitetaan </a:t>
            </a:r>
            <a:r>
              <a:rPr lang="fi-FI" sz="2400" b="1" dirty="0"/>
              <a:t>oireyhtymää</a:t>
            </a:r>
            <a:endParaRPr lang="fi-FI" sz="2400" dirty="0"/>
          </a:p>
          <a:p>
            <a:pPr marL="857610" lvl="1" indent="-457200">
              <a:buClr>
                <a:srgbClr val="000000"/>
              </a:buClr>
            </a:pPr>
            <a:r>
              <a:rPr lang="fi-FI" sz="2000" dirty="0"/>
              <a:t>oireita, jotka haittaavat selkeästi arkea tai työntekoa, tai toimintakyvyn heikentymistä</a:t>
            </a:r>
          </a:p>
          <a:p>
            <a:pPr marL="857610" lvl="1" indent="-457200">
              <a:buClr>
                <a:srgbClr val="000000"/>
              </a:buClr>
            </a:pPr>
            <a:r>
              <a:rPr lang="fi-FI" sz="2000" dirty="0"/>
              <a:t>merkitsevästi lisääntynyt kuolemanvaara tai kärsimystä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42359"/>
          </a:xfrm>
        </p:spPr>
        <p:txBody>
          <a:bodyPr>
            <a:normAutofit fontScale="90000"/>
          </a:bodyPr>
          <a:lstStyle/>
          <a:p>
            <a:r>
              <a:rPr lang="fi-FI" sz="4000" b="1" dirty="0"/>
              <a:t>Aikuisten mielenterveyshäiriöt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196752"/>
            <a:ext cx="7633742" cy="5472608"/>
          </a:xfrm>
        </p:spPr>
        <p:txBody>
          <a:bodyPr>
            <a:noAutofit/>
          </a:bodyPr>
          <a:lstStyle/>
          <a:p>
            <a:r>
              <a:rPr lang="fi-FI" sz="1800" dirty="0"/>
              <a:t>kehittymisen syitä</a:t>
            </a:r>
          </a:p>
          <a:p>
            <a:pPr lvl="1"/>
            <a:r>
              <a:rPr lang="fi-FI" dirty="0"/>
              <a:t>perimä</a:t>
            </a:r>
          </a:p>
          <a:p>
            <a:pPr lvl="1"/>
            <a:r>
              <a:rPr lang="fi-FI" dirty="0"/>
              <a:t>psykososiaaliset ihmiseen itseensä liittyvät tekijät </a:t>
            </a:r>
            <a:br>
              <a:rPr lang="fi-FI" dirty="0"/>
            </a:br>
            <a:r>
              <a:rPr lang="fi-FI" dirty="0"/>
              <a:t>(esim. persoonallisuuden piirteet, ympäristö, erilaiset kuormittavat elämäntapahtumat)</a:t>
            </a:r>
          </a:p>
          <a:p>
            <a:pPr lvl="1"/>
            <a:r>
              <a:rPr lang="fi-FI" dirty="0"/>
              <a:t>muutokset aivojen välittäjäaineissa</a:t>
            </a:r>
            <a:endParaRPr lang="fi-FI" sz="1800" dirty="0"/>
          </a:p>
          <a:p>
            <a:r>
              <a:rPr lang="fi-FI" sz="1800" dirty="0"/>
              <a:t>jaottelu</a:t>
            </a:r>
          </a:p>
          <a:p>
            <a:pPr lvl="1"/>
            <a:r>
              <a:rPr lang="fi-FI" u="sng" dirty="0"/>
              <a:t>lievät – vakavat</a:t>
            </a:r>
          </a:p>
          <a:p>
            <a:pPr lvl="1"/>
            <a:r>
              <a:rPr lang="fi-FI" u="sng" dirty="0"/>
              <a:t>lyhyt- tai pitkäaikaiset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masennustilat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ahdistuneisuushäiriöt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päihdehäiriöt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persoonallisuushäiriöt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psykoosit</a:t>
            </a:r>
          </a:p>
        </p:txBody>
      </p:sp>
    </p:spTree>
    <p:extLst>
      <p:ext uri="{BB962C8B-B14F-4D97-AF65-F5344CB8AC3E}">
        <p14:creationId xmlns:p14="http://schemas.microsoft.com/office/powerpoint/2010/main" val="2894687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814367"/>
          </a:xfrm>
        </p:spPr>
        <p:txBody>
          <a:bodyPr>
            <a:normAutofit/>
          </a:bodyPr>
          <a:lstStyle/>
          <a:p>
            <a:r>
              <a:rPr lang="fi-FI" sz="4400" b="1" dirty="0"/>
              <a:t>MT-häiriöt ja kansantalous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412776"/>
            <a:ext cx="7633742" cy="5445224"/>
          </a:xfrm>
        </p:spPr>
        <p:txBody>
          <a:bodyPr>
            <a:normAutofit/>
          </a:bodyPr>
          <a:lstStyle/>
          <a:p>
            <a:r>
              <a:rPr lang="fi-FI" dirty="0"/>
              <a:t>kokonaiskustannukset noin 5 miljardia euroa</a:t>
            </a:r>
          </a:p>
          <a:p>
            <a:endParaRPr lang="fi-FI" dirty="0"/>
          </a:p>
          <a:p>
            <a:r>
              <a:rPr lang="fi-FI" dirty="0"/>
              <a:t>keskeinen syy työelämästä syrjäytymiseen</a:t>
            </a:r>
          </a:p>
          <a:p>
            <a:pPr lvl="1"/>
            <a:r>
              <a:rPr lang="fi-FI" dirty="0"/>
              <a:t>lähes puolet työkyvyttömyyseläkkeistä </a:t>
            </a:r>
            <a:br>
              <a:rPr lang="fi-FI" dirty="0"/>
            </a:br>
            <a:r>
              <a:rPr lang="fi-FI" dirty="0"/>
              <a:t>(todennäköisimmin ne, joilla yhtä aikaa useita mielenterveyshäiriöitä, fyysinen sairaus tai ylikuormitusta työssä)</a:t>
            </a:r>
          </a:p>
          <a:p>
            <a:pPr lvl="1"/>
            <a:r>
              <a:rPr lang="fi-FI" dirty="0"/>
              <a:t>työpaikoilla menetetään neljä miljoonaa työpäivää mielenterveysongelmien aiheuttamina sairauslomina</a:t>
            </a:r>
          </a:p>
          <a:p>
            <a:pPr lvl="1"/>
            <a:r>
              <a:rPr lang="fi-FI" dirty="0"/>
              <a:t>vuosittain 70 000 suomalaisen työkyvyttömyyden pääasiallinen syy</a:t>
            </a:r>
          </a:p>
          <a:p>
            <a:endParaRPr lang="fi-FI" dirty="0"/>
          </a:p>
          <a:p>
            <a:r>
              <a:rPr lang="fi-FI" dirty="0"/>
              <a:t>kasvua selittävät monet yhteiskunnalliset ja kulttuuriset tekijät</a:t>
            </a:r>
          </a:p>
          <a:p>
            <a:pPr lvl="1"/>
            <a:r>
              <a:rPr lang="fi-FI" dirty="0"/>
              <a:t>työn vaatima </a:t>
            </a:r>
            <a:r>
              <a:rPr lang="fi-FI" u="sng" dirty="0"/>
              <a:t>psykososiaalinen kestävyys</a:t>
            </a:r>
          </a:p>
          <a:p>
            <a:pPr lvl="1"/>
            <a:r>
              <a:rPr lang="fi-FI" b="1" dirty="0"/>
              <a:t>sosioekonomisen</a:t>
            </a:r>
            <a:r>
              <a:rPr lang="fi-FI" dirty="0"/>
              <a:t> aseman vaikutus</a:t>
            </a:r>
          </a:p>
          <a:p>
            <a:pPr lvl="1"/>
            <a:r>
              <a:rPr lang="fi-FI" dirty="0"/>
              <a:t>Ikääntyneiden määrän kasvu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104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42359"/>
          </a:xfrm>
        </p:spPr>
        <p:txBody>
          <a:bodyPr>
            <a:normAutofit fontScale="90000"/>
          </a:bodyPr>
          <a:lstStyle/>
          <a:p>
            <a:r>
              <a:rPr lang="fi-FI" sz="4400" b="1" dirty="0"/>
              <a:t>Nuorten mielenterveyshäiriöt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124744"/>
            <a:ext cx="7633742" cy="5400600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nuoruus mielenterveyden kannalta herkimpiä elämänkulun vaiheita: kehon ja mielen muutokset voimakkaasti yhteydessä toisiinsa</a:t>
            </a:r>
          </a:p>
          <a:p>
            <a:pPr lvl="1"/>
            <a:r>
              <a:rPr lang="fi-FI" dirty="0"/>
              <a:t>lyhytaikaisia ikäkauteen kuuluvia oireita (esim. äkilliset mielialan muutokset tai lisääntynyt hermostuneisuuden tai ahdistuneisuuden tunne)</a:t>
            </a:r>
          </a:p>
          <a:p>
            <a:r>
              <a:rPr lang="fi-FI" dirty="0"/>
              <a:t>koululaisten ja nuorten aikuisten yleisimpiä terveysongelmia</a:t>
            </a:r>
          </a:p>
          <a:p>
            <a:pPr lvl="1"/>
            <a:r>
              <a:rPr lang="fi-FI" dirty="0"/>
              <a:t>joka neljännellä 10–24-vuotiaalla </a:t>
            </a:r>
            <a:r>
              <a:rPr lang="fi-FI" dirty="0" err="1"/>
              <a:t>mt-häiriö</a:t>
            </a:r>
            <a:r>
              <a:rPr lang="fi-FI" dirty="0"/>
              <a:t> jossain vaiheessa nuoruuttaan</a:t>
            </a:r>
          </a:p>
          <a:p>
            <a:pPr lvl="1"/>
            <a:r>
              <a:rPr lang="fi-FI" dirty="0"/>
              <a:t>lieviä – vakavia </a:t>
            </a:r>
          </a:p>
          <a:p>
            <a:r>
              <a:rPr lang="fi-FI" dirty="0"/>
              <a:t>monet mielenterveyden häiriöt ilmaantuvat ensimmäistä kertaa</a:t>
            </a:r>
          </a:p>
          <a:p>
            <a:r>
              <a:rPr lang="fi-FI" dirty="0"/>
              <a:t>ilman apua jääneiden nuorten syrjäytyminen merkittävä uhka työelämälle ja kansantalouden kestävyydelle sekä tietenkin nuorelle itselleen</a:t>
            </a:r>
          </a:p>
          <a:p>
            <a:r>
              <a:rPr lang="fi-FI" dirty="0"/>
              <a:t>jaottelu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masennushäiriöt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ahdistuneisuushäiriöt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syömishäiriöt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ADHD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käytöshäiriöt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päihdehäiriöt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psykoosit</a:t>
            </a:r>
          </a:p>
        </p:txBody>
      </p:sp>
    </p:spTree>
    <p:extLst>
      <p:ext uri="{BB962C8B-B14F-4D97-AF65-F5344CB8AC3E}">
        <p14:creationId xmlns:p14="http://schemas.microsoft.com/office/powerpoint/2010/main" val="669725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Mielenterveyspalvelut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412776"/>
            <a:ext cx="7633742" cy="4896544"/>
          </a:xfrm>
        </p:spPr>
        <p:txBody>
          <a:bodyPr>
            <a:normAutofit/>
          </a:bodyPr>
          <a:lstStyle/>
          <a:p>
            <a:r>
              <a:rPr lang="fi-FI" dirty="0"/>
              <a:t>mielenterveyden häiriöiden ehkäisyä, lievittämistä ja hoitamista</a:t>
            </a:r>
          </a:p>
          <a:p>
            <a:r>
              <a:rPr lang="fi-FI" dirty="0"/>
              <a:t>ohjausta, neuvontaa ja psykososiaalista tukea sekä tutkimusta, hoitoa ja kuntoutusta</a:t>
            </a:r>
          </a:p>
          <a:p>
            <a:r>
              <a:rPr lang="fi-FI" dirty="0"/>
              <a:t>terveyskeskukset ja erikoissairaanhoito (valtaosa potilaista avohoidossa ja vain hyvin pieni osa sairaalahoidossa) </a:t>
            </a:r>
          </a:p>
          <a:p>
            <a:r>
              <a:rPr lang="fi-FI" dirty="0"/>
              <a:t>myös kunnan tai kaupungin sosiaalipalvelu, erilaiset järjestöt (esim. Suomen Mielenterveysseura) ja seurakunnat</a:t>
            </a:r>
          </a:p>
          <a:p>
            <a:r>
              <a:rPr lang="fi-FI" u="sng" dirty="0" err="1"/>
              <a:t>moniammatillisuus</a:t>
            </a:r>
            <a:endParaRPr lang="fi-FI" u="sng" dirty="0"/>
          </a:p>
          <a:p>
            <a:r>
              <a:rPr lang="fi-FI" dirty="0"/>
              <a:t>hoito</a:t>
            </a:r>
          </a:p>
          <a:p>
            <a:pPr lvl="1"/>
            <a:r>
              <a:rPr lang="fi-FI" dirty="0"/>
              <a:t>keskusteluapua, lyhytterapiaa tai pitkäkestoista vuosia jatkuvaa tukea</a:t>
            </a:r>
          </a:p>
          <a:p>
            <a:pPr lvl="1"/>
            <a:r>
              <a:rPr lang="fi-FI" dirty="0"/>
              <a:t>pohjautuu erilaisiin terapioihin (esim. perheterapia tai psykoterapia)</a:t>
            </a:r>
          </a:p>
          <a:p>
            <a:pPr lvl="1"/>
            <a:r>
              <a:rPr lang="fi-FI" dirty="0"/>
              <a:t>lääkitys myös usein tarpeellista vakavien häiriöiden hoidossa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13211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938</TotalTime>
  <Words>253</Words>
  <Application>Microsoft Office PowerPoint</Application>
  <PresentationFormat>Näytössä katseltava diaesitys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Terve 1: Terveyden perusteet</vt:lpstr>
      <vt:lpstr>Mielenterveyden häiriöt</vt:lpstr>
      <vt:lpstr>Aikuisten mielenterveyshäiriöt</vt:lpstr>
      <vt:lpstr>MT-häiriöt ja kansantalous</vt:lpstr>
      <vt:lpstr>Nuorten mielenterveyshäiriöt</vt:lpstr>
      <vt:lpstr>Mielenterveyspalvelut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510</cp:revision>
  <dcterms:created xsi:type="dcterms:W3CDTF">2017-06-09T06:02:13Z</dcterms:created>
  <dcterms:modified xsi:type="dcterms:W3CDTF">2019-04-25T05:10:48Z</dcterms:modified>
</cp:coreProperties>
</file>