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7" r:id="rId3"/>
    <p:sldId id="268" r:id="rId4"/>
    <p:sldId id="278" r:id="rId5"/>
    <p:sldId id="269" r:id="rId6"/>
    <p:sldId id="279" r:id="rId7"/>
    <p:sldId id="270" r:id="rId8"/>
    <p:sldId id="271" r:id="rId9"/>
    <p:sldId id="280" r:id="rId10"/>
    <p:sldId id="273" r:id="rId11"/>
    <p:sldId id="274" r:id="rId12"/>
    <p:sldId id="275" r:id="rId13"/>
    <p:sldId id="276" r:id="rId14"/>
    <p:sldId id="277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6"/>
    <p:restoredTop sz="94690"/>
  </p:normalViewPr>
  <p:slideViewPr>
    <p:cSldViewPr>
      <p:cViewPr varScale="1">
        <p:scale>
          <a:sx n="68" d="100"/>
          <a:sy n="68" d="100"/>
        </p:scale>
        <p:origin x="154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66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616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134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1287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345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998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72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594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173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230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569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04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80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8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21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17.9.2019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90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17: Tuki- ja liikuntaelinten sairaudet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Nivelrikko eli artroosi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40000" lnSpcReduction="20000"/>
          </a:bodyPr>
          <a:lstStyle/>
          <a:p>
            <a:r>
              <a:rPr lang="fi-FI" sz="4200" dirty="0"/>
              <a:t>nivelten pinnoilla oleva nivelrusto rappeutuu ja vähitellen tuhoutuu </a:t>
            </a:r>
            <a:br>
              <a:rPr lang="fi-FI" sz="4200" dirty="0"/>
            </a:br>
            <a:r>
              <a:rPr lang="fi-FI" sz="4200" dirty="0">
                <a:sym typeface="Wingdings" panose="05000000000000000000" pitchFamily="2" charset="2"/>
              </a:rPr>
              <a:t> </a:t>
            </a:r>
            <a:r>
              <a:rPr lang="fi-FI" sz="4200" dirty="0"/>
              <a:t>aiheuttaa nivelpintojen mekaanista hankausta toisiaan vasten </a:t>
            </a:r>
            <a:br>
              <a:rPr lang="fi-FI" sz="4200" dirty="0"/>
            </a:br>
            <a:r>
              <a:rPr lang="fi-FI" sz="4200" dirty="0">
                <a:sym typeface="Wingdings" panose="05000000000000000000" pitchFamily="2" charset="2"/>
              </a:rPr>
              <a:t> </a:t>
            </a:r>
            <a:r>
              <a:rPr lang="fi-FI" sz="4200" dirty="0"/>
              <a:t>johtaa hermopäiden ärsytykseen, kipuun ja särkyyn</a:t>
            </a:r>
          </a:p>
          <a:p>
            <a:r>
              <a:rPr lang="fi-FI" sz="4200" dirty="0"/>
              <a:t>voi olla missä nivelessä tahansa</a:t>
            </a:r>
          </a:p>
          <a:p>
            <a:r>
              <a:rPr lang="fi-FI" sz="4200" dirty="0"/>
              <a:t>noin miljoonalla suomalaisella, tyypillisesti yli 50-vuotiailla</a:t>
            </a:r>
          </a:p>
          <a:p>
            <a:r>
              <a:rPr lang="fi-FI" sz="4200" dirty="0"/>
              <a:t>syitä</a:t>
            </a:r>
          </a:p>
          <a:p>
            <a:pPr lvl="1"/>
            <a:r>
              <a:rPr lang="fi-FI" sz="3200" dirty="0"/>
              <a:t>vanhenemisen myötä nivelpinnat kuluvat ja heikentyvät </a:t>
            </a:r>
          </a:p>
          <a:p>
            <a:pPr lvl="1"/>
            <a:r>
              <a:rPr lang="fi-FI" sz="3200" dirty="0"/>
              <a:t>perinnöllinen alttius</a:t>
            </a:r>
          </a:p>
          <a:p>
            <a:pPr lvl="1"/>
            <a:r>
              <a:rPr lang="fi-FI" sz="3200" dirty="0"/>
              <a:t>ympäristötekijät (esim. työn tai harrastusten aiheuttama vääränlainen tai liian raskas nivelkuormitus)</a:t>
            </a:r>
          </a:p>
          <a:p>
            <a:r>
              <a:rPr lang="fi-FI" sz="4200" dirty="0"/>
              <a:t>tärkeää vaikuttaa riskitekijöihin</a:t>
            </a:r>
          </a:p>
          <a:p>
            <a:pPr lvl="1"/>
            <a:r>
              <a:rPr lang="fi-FI" sz="3200" dirty="0"/>
              <a:t>painonhallinta</a:t>
            </a:r>
          </a:p>
          <a:p>
            <a:pPr lvl="1"/>
            <a:r>
              <a:rPr lang="fi-FI" sz="3200" dirty="0"/>
              <a:t>työn suunnittelu</a:t>
            </a:r>
          </a:p>
          <a:p>
            <a:pPr lvl="1"/>
            <a:r>
              <a:rPr lang="fi-FI" sz="3200" dirty="0"/>
              <a:t>turvallisuus</a:t>
            </a:r>
          </a:p>
          <a:p>
            <a:r>
              <a:rPr lang="fi-FI" sz="4200" dirty="0"/>
              <a:t>hoito</a:t>
            </a:r>
          </a:p>
          <a:p>
            <a:pPr lvl="1"/>
            <a:r>
              <a:rPr lang="fi-FI" sz="3200" dirty="0"/>
              <a:t>ei voida parantaa, kipuoireita voidaan hoitaa tulehdus- ja kipulääkkeillä</a:t>
            </a:r>
          </a:p>
          <a:p>
            <a:pPr lvl="1"/>
            <a:r>
              <a:rPr lang="fi-FI" sz="3200" dirty="0"/>
              <a:t>niveliä tukevien rakenteiden (esim. lihakset ja nivelsiteet) vahvistaminen</a:t>
            </a:r>
          </a:p>
          <a:p>
            <a:pPr lvl="1"/>
            <a:r>
              <a:rPr lang="fi-FI" sz="3200" dirty="0"/>
              <a:t>tekonivelleikkaukset</a:t>
            </a:r>
          </a:p>
        </p:txBody>
      </p:sp>
    </p:spTree>
    <p:extLst>
      <p:ext uri="{BB962C8B-B14F-4D97-AF65-F5344CB8AC3E}">
        <p14:creationId xmlns:p14="http://schemas.microsoft.com/office/powerpoint/2010/main" val="360531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Reuma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3784"/>
            <a:ext cx="8229600" cy="6037584"/>
          </a:xfrm>
        </p:spPr>
        <p:txBody>
          <a:bodyPr>
            <a:normAutofit fontScale="55000" lnSpcReduction="20000"/>
          </a:bodyPr>
          <a:lstStyle/>
          <a:p>
            <a:r>
              <a:rPr lang="fi-FI" sz="2500" dirty="0"/>
              <a:t>pitkäaikainen tulehdussairaus, </a:t>
            </a:r>
            <a:r>
              <a:rPr lang="fi-FI" sz="2500" b="1" dirty="0"/>
              <a:t>autoimmuunisairaus</a:t>
            </a:r>
            <a:r>
              <a:rPr lang="fi-FI" sz="2500" dirty="0"/>
              <a:t>, jossa elimistön tulehdussolut hyökkäävät omia kudoksia vastaan</a:t>
            </a:r>
          </a:p>
          <a:p>
            <a:r>
              <a:rPr lang="fi-FI" sz="2500" dirty="0"/>
              <a:t>syytä ei tiedetä</a:t>
            </a:r>
          </a:p>
          <a:p>
            <a:pPr lvl="1"/>
            <a:r>
              <a:rPr lang="fi-FI" sz="2500" dirty="0"/>
              <a:t>perinnöllisellä alttiudella ja ympäristötekijöillä vaikutusta</a:t>
            </a:r>
          </a:p>
          <a:p>
            <a:pPr lvl="1"/>
            <a:r>
              <a:rPr lang="fi-FI" sz="2500" dirty="0"/>
              <a:t>tupakointi lisää riskiä</a:t>
            </a:r>
          </a:p>
          <a:p>
            <a:pPr lvl="1"/>
            <a:r>
              <a:rPr lang="fi-FI" sz="2500" dirty="0"/>
              <a:t>bakteeri- ja virussairauksilla on epäilty olevan yhteys, samoin on tutkittu ravinnon yhteyksiä</a:t>
            </a:r>
          </a:p>
          <a:p>
            <a:r>
              <a:rPr lang="fi-FI" sz="2500" u="sng" dirty="0"/>
              <a:t>nivelreuma</a:t>
            </a:r>
            <a:r>
              <a:rPr lang="fi-FI" sz="2500" dirty="0"/>
              <a:t> yleisin</a:t>
            </a:r>
          </a:p>
          <a:p>
            <a:pPr lvl="1"/>
            <a:r>
              <a:rPr lang="fi-FI" sz="2500" dirty="0"/>
              <a:t>alkaa usein lievänä raajojen nivelten aamujäykkyytenä ja arkuutena</a:t>
            </a:r>
          </a:p>
          <a:p>
            <a:pPr lvl="1"/>
            <a:r>
              <a:rPr lang="fi-FI" sz="2500" dirty="0"/>
              <a:t>yleisoireina voi olla väsymystä ja kuumeilua</a:t>
            </a:r>
          </a:p>
          <a:p>
            <a:pPr lvl="1"/>
            <a:r>
              <a:rPr lang="fi-FI" sz="2500" dirty="0"/>
              <a:t>pitkittynyt tulehdus vaurioittaa niveliä, tulehtuneet nivelet turpoavat ja niitä aristaa. </a:t>
            </a:r>
          </a:p>
          <a:p>
            <a:pPr lvl="1"/>
            <a:r>
              <a:rPr lang="fi-FI" sz="2500" dirty="0"/>
              <a:t>selvästi yleisempi naisilla kuin miehillä (hormonit?), noin 1 % suomalaisista</a:t>
            </a:r>
          </a:p>
          <a:p>
            <a:r>
              <a:rPr lang="fi-FI" sz="2500" u="sng" dirty="0"/>
              <a:t>selkärankareuma</a:t>
            </a:r>
          </a:p>
          <a:p>
            <a:pPr lvl="1"/>
            <a:r>
              <a:rPr lang="fi-FI" sz="2500" dirty="0"/>
              <a:t>pitkäaikainen tulehdus erityisesti selkärangan nivelissä</a:t>
            </a:r>
          </a:p>
          <a:p>
            <a:pPr lvl="1"/>
            <a:r>
              <a:rPr lang="fi-FI" sz="2500" dirty="0"/>
              <a:t>jäykistää vähitellen selkärankaa</a:t>
            </a:r>
          </a:p>
          <a:p>
            <a:pPr lvl="1"/>
            <a:r>
              <a:rPr lang="fi-FI" sz="2500" dirty="0"/>
              <a:t>voi alkaa jo lapsena</a:t>
            </a:r>
          </a:p>
          <a:p>
            <a:r>
              <a:rPr lang="fi-FI" sz="2500" dirty="0"/>
              <a:t>hoito</a:t>
            </a:r>
          </a:p>
          <a:p>
            <a:pPr lvl="1"/>
            <a:r>
              <a:rPr lang="fi-FI" sz="2500" dirty="0"/>
              <a:t>ei voida kokonaan parantaa.</a:t>
            </a:r>
          </a:p>
          <a:p>
            <a:pPr lvl="1"/>
            <a:r>
              <a:rPr lang="fi-FI" sz="2500" dirty="0"/>
              <a:t>yksilöllinen tulehdusta estävä lääkitys, kipulääkitys, terveelliset elintavat, kuntoutus</a:t>
            </a:r>
          </a:p>
          <a:p>
            <a:pPr lvl="1"/>
            <a:r>
              <a:rPr lang="fi-FI" sz="2500" dirty="0"/>
              <a:t>tavoitteena tulehdusreaktion hillitseminen, kivun lievittäminen, nivelten virheasentojen estäminen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032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404664"/>
            <a:ext cx="6347713" cy="659160"/>
          </a:xfrm>
        </p:spPr>
        <p:txBody>
          <a:bodyPr/>
          <a:lstStyle/>
          <a:p>
            <a:r>
              <a:rPr lang="fi-FI" b="1" dirty="0"/>
              <a:t>Osteoporoosi eli luukato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5112568"/>
          </a:xfrm>
        </p:spPr>
        <p:txBody>
          <a:bodyPr>
            <a:normAutofit/>
          </a:bodyPr>
          <a:lstStyle/>
          <a:p>
            <a:r>
              <a:rPr lang="fi-FI" dirty="0"/>
              <a:t>luun hajoaminen nopeampaa kuin sen rakentuminen (luiden tiheys pienentynyt 25–30 % normaalista)</a:t>
            </a:r>
          </a:p>
          <a:p>
            <a:r>
              <a:rPr lang="fi-FI" dirty="0"/>
              <a:t>ei aiheuta kiputuntemuksia varhaisvaiheessa (löydetään ja diagnosoidaan usein kaatumistapaturman aiheuttaman luunmurtuman hoidon yhteydessä)</a:t>
            </a:r>
          </a:p>
          <a:p>
            <a:r>
              <a:rPr lang="fi-FI" dirty="0"/>
              <a:t>estrogeeni suojaa naisilla vaihdevuosiin asti</a:t>
            </a:r>
          </a:p>
          <a:p>
            <a:r>
              <a:rPr lang="fi-FI" dirty="0"/>
              <a:t>Suomessa sairastaa noin 400 000 ihmistä, </a:t>
            </a:r>
            <a:r>
              <a:rPr lang="fi-FI" dirty="0" err="1"/>
              <a:t>osteopeniaa</a:t>
            </a:r>
            <a:r>
              <a:rPr lang="fi-FI" dirty="0"/>
              <a:t> eli osteoporoosin esiastetta arviolta sama määrä (perinnöllinen alttius)</a:t>
            </a:r>
          </a:p>
          <a:p>
            <a:r>
              <a:rPr lang="fi-FI" dirty="0"/>
              <a:t>ennaltaehkäisy</a:t>
            </a:r>
          </a:p>
          <a:p>
            <a:pPr lvl="1"/>
            <a:r>
              <a:rPr lang="fi-FI" dirty="0"/>
              <a:t>luiden vahvistaminen säännöllisellä liikunnalla erityisesti nuorena (</a:t>
            </a:r>
            <a:r>
              <a:rPr lang="fi-FI" b="1" dirty="0"/>
              <a:t>luuliikunta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monipuolinen ravinto (</a:t>
            </a:r>
            <a:r>
              <a:rPr lang="fi-FI" u="sng" dirty="0"/>
              <a:t>kalsium, D-vitamiini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murtumien ja kaatumisten ehkäiseminen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8531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/>
              <a:t>syyt löytyvät yhä harvemmin työ- tai elinympäristöstä - yhä useammin ihmisten </a:t>
            </a:r>
            <a:r>
              <a:rPr lang="fi-FI" sz="2800" u="sng" dirty="0"/>
              <a:t>elämäntavoista</a:t>
            </a:r>
          </a:p>
          <a:p>
            <a:pPr lvl="1"/>
            <a:r>
              <a:rPr lang="fi-FI" sz="2800" dirty="0"/>
              <a:t>liikunnan puute</a:t>
            </a:r>
          </a:p>
          <a:p>
            <a:pPr lvl="1"/>
            <a:r>
              <a:rPr lang="fi-FI" sz="2800" dirty="0"/>
              <a:t>ylipaino (huonot ravintottumukset)</a:t>
            </a:r>
          </a:p>
          <a:p>
            <a:pPr lvl="1"/>
            <a:r>
              <a:rPr lang="fi-FI" sz="2800" dirty="0"/>
              <a:t>tupakointi, alkoholi</a:t>
            </a:r>
          </a:p>
          <a:p>
            <a:pPr lvl="1"/>
            <a:r>
              <a:rPr lang="fi-FI" sz="2800" dirty="0"/>
              <a:t>vääränlainen kuormitus</a:t>
            </a:r>
          </a:p>
        </p:txBody>
      </p:sp>
    </p:spTree>
    <p:extLst>
      <p:ext uri="{BB962C8B-B14F-4D97-AF65-F5344CB8AC3E}">
        <p14:creationId xmlns:p14="http://schemas.microsoft.com/office/powerpoint/2010/main" val="161050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8806"/>
            <a:ext cx="6347713" cy="659160"/>
          </a:xfrm>
        </p:spPr>
        <p:txBody>
          <a:bodyPr>
            <a:normAutofit/>
          </a:bodyPr>
          <a:lstStyle/>
          <a:p>
            <a:r>
              <a:rPr lang="fi-FI" b="1" dirty="0"/>
              <a:t>Yhteiskunta ja </a:t>
            </a:r>
            <a:r>
              <a:rPr lang="fi-FI" b="1" dirty="0" err="1"/>
              <a:t>tule-terveys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138866" cy="5256584"/>
          </a:xfrm>
        </p:spPr>
        <p:txBody>
          <a:bodyPr>
            <a:noAutofit/>
          </a:bodyPr>
          <a:lstStyle/>
          <a:p>
            <a:r>
              <a:rPr lang="fi-FI" sz="2400" dirty="0"/>
              <a:t>yksilö</a:t>
            </a:r>
          </a:p>
          <a:p>
            <a:pPr lvl="1"/>
            <a:r>
              <a:rPr lang="fi-FI" sz="2400" dirty="0"/>
              <a:t>oireet voivat vaikuttaa mielialaan, keskittymiseen , unen laatuun ja haitata arkipäivän toimintakykyisyyttä</a:t>
            </a:r>
          </a:p>
          <a:p>
            <a:r>
              <a:rPr lang="fi-FI" sz="2400" dirty="0"/>
              <a:t>yhteisöt</a:t>
            </a:r>
          </a:p>
          <a:p>
            <a:pPr lvl="1"/>
            <a:r>
              <a:rPr lang="fi-FI" sz="2400" dirty="0"/>
              <a:t>kasvattavat perheen tai työyhteisön kuormitusta lisäämällä huolta ja vaivoista kärsivän tai sairastuneen hoivaustarvetta</a:t>
            </a:r>
          </a:p>
          <a:p>
            <a:r>
              <a:rPr lang="fi-FI" sz="2400" dirty="0"/>
              <a:t>yhteiskunta</a:t>
            </a:r>
          </a:p>
          <a:p>
            <a:pPr lvl="1"/>
            <a:r>
              <a:rPr lang="fi-FI" sz="2400" dirty="0"/>
              <a:t>vähentävät työpanosta sairauspoissaolojen vuoksi</a:t>
            </a:r>
          </a:p>
          <a:p>
            <a:pPr lvl="1"/>
            <a:r>
              <a:rPr lang="fi-FI" sz="2400" dirty="0"/>
              <a:t>lääkärissäkäynnit, hoitokustannukset</a:t>
            </a:r>
          </a:p>
          <a:p>
            <a:pPr lvl="1"/>
            <a:r>
              <a:rPr lang="fi-FI" sz="2400" dirty="0"/>
              <a:t>työkyvyttömyys ja työkyvyttömyyseläkkeet</a:t>
            </a:r>
          </a:p>
        </p:txBody>
      </p:sp>
    </p:spTree>
    <p:extLst>
      <p:ext uri="{BB962C8B-B14F-4D97-AF65-F5344CB8AC3E}">
        <p14:creationId xmlns:p14="http://schemas.microsoft.com/office/powerpoint/2010/main" val="79345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70505-85A7-43D1-869B-6DC5445AC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Yhteiskunta ja tule-terveys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DBC47F-4A51-47C9-871A-B6925F5A1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5112568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globaalisti</a:t>
            </a:r>
          </a:p>
          <a:p>
            <a:pPr lvl="1"/>
            <a:r>
              <a:rPr lang="fi-FI" sz="2000" dirty="0"/>
              <a:t>yleisin syy pitkään jatkuneeseen kipuun ja toimintakyvyttömyyteen</a:t>
            </a:r>
          </a:p>
          <a:p>
            <a:pPr lvl="1"/>
            <a:r>
              <a:rPr lang="fi-FI" sz="2000" dirty="0"/>
              <a:t>tule-sairastavuus kasvussa väestön ikääntyessä ja työ- ja vapaa-ajan muuttuessa passiivisemmaksi</a:t>
            </a:r>
          </a:p>
          <a:p>
            <a:pPr lvl="1"/>
            <a:r>
              <a:rPr lang="fi-FI" sz="2000" dirty="0"/>
              <a:t>liikennetapaturmissa vammautuu kehittyvissä maissa vuosittain miljoonia ihmisiä</a:t>
            </a:r>
          </a:p>
          <a:p>
            <a:r>
              <a:rPr lang="fi-FI" sz="2000" dirty="0"/>
              <a:t>yhteiskunta voi vaikuttaa </a:t>
            </a:r>
          </a:p>
          <a:p>
            <a:pPr lvl="1"/>
            <a:r>
              <a:rPr lang="fi-FI" sz="2000" dirty="0"/>
              <a:t>suoraan (esim. lainsäädäntö) miten paljon yksilö altistuu tuki- ja liikuntaelimistön terveyttä heikentäville riskitekijöille</a:t>
            </a:r>
          </a:p>
          <a:p>
            <a:pPr lvl="1"/>
            <a:r>
              <a:rPr lang="fi-FI" sz="2000" dirty="0"/>
              <a:t>edistää turvallisten, tule-terveyttä parantavien toimintatapojen yleistymistä (esim. valistus)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0169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33" y="374285"/>
            <a:ext cx="6798734" cy="641455"/>
          </a:xfrm>
        </p:spPr>
        <p:txBody>
          <a:bodyPr>
            <a:normAutofit/>
          </a:bodyPr>
          <a:lstStyle/>
          <a:p>
            <a:r>
              <a:rPr lang="fi-FI" b="1" dirty="0"/>
              <a:t>Tules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148017" cy="4666373"/>
          </a:xfrm>
        </p:spPr>
        <p:txBody>
          <a:bodyPr>
            <a:noAutofit/>
          </a:bodyPr>
          <a:lstStyle/>
          <a:p>
            <a:pPr marL="286110" indent="-285750">
              <a:buClr>
                <a:srgbClr val="000000"/>
              </a:buClr>
            </a:pPr>
            <a:r>
              <a:rPr lang="fi-FI" sz="1800" dirty="0"/>
              <a:t>monimuotoinen kansantautiryhmä</a:t>
            </a:r>
          </a:p>
          <a:p>
            <a:pPr marL="857610" lvl="1" indent="-457200">
              <a:buClr>
                <a:srgbClr val="000000"/>
              </a:buClr>
              <a:buFont typeface="+mj-lt"/>
              <a:buAutoNum type="arabicPeriod"/>
            </a:pPr>
            <a:r>
              <a:rPr lang="fi-FI" sz="1800" u="sng" dirty="0"/>
              <a:t>lyhytaikaisia vaivoja</a:t>
            </a:r>
            <a:r>
              <a:rPr lang="fi-FI" sz="1800" dirty="0"/>
              <a:t> (esim. niska-hartiaseudun kiputilat)</a:t>
            </a:r>
          </a:p>
          <a:p>
            <a:pPr marL="857610" lvl="1" indent="-457200">
              <a:buClr>
                <a:srgbClr val="000000"/>
              </a:buClr>
              <a:buFont typeface="+mj-lt"/>
              <a:buAutoNum type="arabicPeriod"/>
            </a:pPr>
            <a:r>
              <a:rPr lang="fi-FI" sz="1800" u="sng" dirty="0"/>
              <a:t>pitkäaikaisia sairauksia</a:t>
            </a:r>
            <a:r>
              <a:rPr lang="fi-FI" sz="1800" dirty="0"/>
              <a:t> (esim. nivelrikko, reuma, osteoporoosi)</a:t>
            </a:r>
          </a:p>
          <a:p>
            <a:pPr marL="857610" lvl="1" indent="-457200">
              <a:buClr>
                <a:srgbClr val="000000"/>
              </a:buClr>
              <a:buFont typeface="+mj-lt"/>
              <a:buAutoNum type="arabicPeriod"/>
            </a:pPr>
            <a:r>
              <a:rPr lang="fi-FI" sz="1800" u="sng" dirty="0"/>
              <a:t>tapaturmien aiheuttamia vammoja</a:t>
            </a:r>
            <a:r>
              <a:rPr lang="fi-FI" sz="1800" dirty="0"/>
              <a:t> </a:t>
            </a:r>
            <a:br>
              <a:rPr lang="fi-FI" sz="1800" dirty="0"/>
            </a:br>
            <a:r>
              <a:rPr lang="fi-FI" sz="1800" dirty="0"/>
              <a:t>(esim. luunmurtumat, nivelsiteiden ja jänteiden repeämiset)</a:t>
            </a:r>
          </a:p>
          <a:p>
            <a:pPr marL="457560" indent="-457200">
              <a:buClr>
                <a:srgbClr val="000000"/>
              </a:buClr>
            </a:pPr>
            <a:r>
              <a:rPr lang="fi-FI" sz="1800" dirty="0"/>
              <a:t>harvoin hengenvaarallisia – kuitenkin kipua, elämänlaadun ja toimintakyvyn heikkenemistä sekä hoidon ja avun tarvetta useammin kuin mikään muu sairausryhmä</a:t>
            </a:r>
          </a:p>
          <a:p>
            <a:pPr marL="457560" indent="-457200">
              <a:buClr>
                <a:srgbClr val="000000"/>
              </a:buClr>
            </a:pPr>
            <a:r>
              <a:rPr lang="fi-FI" sz="1800" dirty="0"/>
              <a:t>yli miljoonalla suomalaisella jokin pitkäaikainen </a:t>
            </a:r>
            <a:r>
              <a:rPr lang="fi-FI" sz="1800" dirty="0" err="1"/>
              <a:t>tule-sairaus</a:t>
            </a:r>
            <a:r>
              <a:rPr lang="fi-FI" sz="1800" dirty="0"/>
              <a:t> tai -vamma, lähes jokaisella joskus </a:t>
            </a:r>
            <a:r>
              <a:rPr lang="fi-FI" sz="1800" dirty="0" err="1"/>
              <a:t>tule-oireita</a:t>
            </a:r>
            <a:endParaRPr lang="fi-FI" sz="1800" dirty="0"/>
          </a:p>
          <a:p>
            <a:pPr marL="457560" indent="-457200">
              <a:buClr>
                <a:srgbClr val="000000"/>
              </a:buClr>
            </a:pPr>
            <a:r>
              <a:rPr lang="fi-FI" sz="1800" dirty="0"/>
              <a:t>noin joka kuudes lääkärissäkäynti liittyy </a:t>
            </a:r>
            <a:r>
              <a:rPr lang="fi-FI" sz="1800" dirty="0" err="1"/>
              <a:t>tule-vaivoihin</a:t>
            </a:r>
            <a:r>
              <a:rPr lang="fi-FI" sz="1800" dirty="0"/>
              <a:t>, </a:t>
            </a:r>
            <a:r>
              <a:rPr lang="fi-FI" sz="1800" dirty="0" err="1"/>
              <a:t>tule-sairaudet</a:t>
            </a:r>
            <a:r>
              <a:rPr lang="fi-FI" sz="1800" dirty="0"/>
              <a:t> toiseksi yleisin työkyvyttömyyden syy</a:t>
            </a:r>
          </a:p>
          <a:p>
            <a:pPr marL="457560" indent="-457200">
              <a:buClr>
                <a:srgbClr val="000000"/>
              </a:buClr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Tule-vaivojen syitä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5040560"/>
          </a:xfrm>
        </p:spPr>
        <p:txBody>
          <a:bodyPr>
            <a:normAutofit fontScale="70000" lnSpcReduction="20000"/>
          </a:bodyPr>
          <a:lstStyle/>
          <a:p>
            <a:r>
              <a:rPr lang="fi-FI" sz="3600" dirty="0"/>
              <a:t>oma </a:t>
            </a:r>
            <a:r>
              <a:rPr lang="fi-FI" sz="3600" u="sng" dirty="0"/>
              <a:t>kehotietoisuus</a:t>
            </a:r>
            <a:r>
              <a:rPr lang="fi-FI" sz="3600" dirty="0"/>
              <a:t> on vähentynyt</a:t>
            </a:r>
          </a:p>
          <a:p>
            <a:pPr lvl="1"/>
            <a:r>
              <a:rPr lang="fi-FI" sz="2900" dirty="0"/>
              <a:t>kehon hermopäätteet lähettävät signaaleja epämukavasta asennosta </a:t>
            </a:r>
            <a:r>
              <a:rPr lang="fi-FI" sz="2900" dirty="0">
                <a:sym typeface="Wingdings" panose="05000000000000000000" pitchFamily="2" charset="2"/>
              </a:rPr>
              <a:t> </a:t>
            </a:r>
            <a:r>
              <a:rPr lang="fi-FI" sz="2900" dirty="0"/>
              <a:t>kehoaan ei malta kuunnella </a:t>
            </a:r>
            <a:r>
              <a:rPr lang="fi-FI" sz="2900" dirty="0">
                <a:sym typeface="Wingdings" panose="05000000000000000000" pitchFamily="2" charset="2"/>
              </a:rPr>
              <a:t> l</a:t>
            </a:r>
            <a:r>
              <a:rPr lang="fi-FI" sz="2900" dirty="0"/>
              <a:t>ihakset ja hermosto voivat sopeutua toimimaan epämukavissa asennoissa</a:t>
            </a:r>
          </a:p>
          <a:p>
            <a:pPr lvl="1"/>
            <a:r>
              <a:rPr lang="fi-FI" sz="2900" dirty="0"/>
              <a:t>esim. niska-hartiaoireet tiedostaa vasta kun ne aiheuttavat päänsärkyä</a:t>
            </a:r>
          </a:p>
          <a:p>
            <a:r>
              <a:rPr lang="fi-FI" sz="3600" dirty="0"/>
              <a:t>ihminen voi </a:t>
            </a:r>
            <a:r>
              <a:rPr lang="fi-FI" sz="3600" u="sng" dirty="0"/>
              <a:t>sopeuttaa liikkumistaan </a:t>
            </a:r>
            <a:r>
              <a:rPr lang="fi-FI" sz="3600" dirty="0"/>
              <a:t>kehon kipusignaalien perusteella siten, että kipeä kehon osa kuormittuu vähemmän</a:t>
            </a:r>
          </a:p>
          <a:p>
            <a:pPr lvl="1"/>
            <a:r>
              <a:rPr lang="fi-FI" sz="2900" dirty="0"/>
              <a:t>liikkuminen muuttuu </a:t>
            </a:r>
            <a:r>
              <a:rPr lang="fi-FI" sz="2900" dirty="0">
                <a:sym typeface="Wingdings" panose="05000000000000000000" pitchFamily="2" charset="2"/>
              </a:rPr>
              <a:t> </a:t>
            </a:r>
            <a:r>
              <a:rPr lang="fi-FI" sz="2900" dirty="0"/>
              <a:t>ongelmia jossakin toisessa tuki- ja liikuntaelimistön kohdassa</a:t>
            </a:r>
          </a:p>
          <a:p>
            <a:pPr lvl="1"/>
            <a:r>
              <a:rPr lang="fi-FI" sz="2900" dirty="0"/>
              <a:t>esim. kipu lonkkanivelessä voi näennäisesti parantua mutta tulla esille selkäkipuina muuttuneen liikeasennon seurauksena</a:t>
            </a:r>
          </a:p>
        </p:txBody>
      </p:sp>
    </p:spTree>
    <p:extLst>
      <p:ext uri="{BB962C8B-B14F-4D97-AF65-F5344CB8AC3E}">
        <p14:creationId xmlns:p14="http://schemas.microsoft.com/office/powerpoint/2010/main" val="23073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FAF674-1EA4-417E-9124-B019DE6D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Tule-vaivojen syitä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44860B-992D-4599-B6ED-53111E4EC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 fontScale="77500" lnSpcReduction="20000"/>
          </a:bodyPr>
          <a:lstStyle/>
          <a:p>
            <a:r>
              <a:rPr lang="fi-FI" sz="3600" u="sng" dirty="0"/>
              <a:t>tulehdusreaktion </a:t>
            </a:r>
            <a:r>
              <a:rPr lang="fi-FI" sz="3600" dirty="0"/>
              <a:t>seurauksia</a:t>
            </a:r>
          </a:p>
          <a:p>
            <a:pPr lvl="1"/>
            <a:r>
              <a:rPr lang="fi-FI" sz="2900" dirty="0"/>
              <a:t>tulehtuneelle alueelle kertyy veren ja tulehdussolujen lisäksi kudosnestettä </a:t>
            </a:r>
            <a:br>
              <a:rPr lang="fi-FI" sz="2900" dirty="0"/>
            </a:br>
            <a:r>
              <a:rPr lang="fi-FI" sz="2900" dirty="0">
                <a:sym typeface="Wingdings" panose="05000000000000000000" pitchFamily="2" charset="2"/>
              </a:rPr>
              <a:t> </a:t>
            </a:r>
            <a:r>
              <a:rPr lang="fi-FI" sz="2900" dirty="0"/>
              <a:t>tulehtunut alue turpoaa </a:t>
            </a:r>
            <a:r>
              <a:rPr lang="fi-FI" sz="2900" dirty="0">
                <a:sym typeface="Wingdings" panose="05000000000000000000" pitchFamily="2" charset="2"/>
              </a:rPr>
              <a:t> </a:t>
            </a:r>
            <a:r>
              <a:rPr lang="fi-FI" sz="2900" dirty="0"/>
              <a:t>lisäkudosvaurioita, kipua, pitkittyneitä vaivoja</a:t>
            </a:r>
          </a:p>
          <a:p>
            <a:r>
              <a:rPr lang="fi-FI" sz="3600" dirty="0"/>
              <a:t>vanheneminen muuttaa kudosten rakenteita ja toimintaa</a:t>
            </a:r>
          </a:p>
          <a:p>
            <a:pPr lvl="1"/>
            <a:r>
              <a:rPr lang="fi-FI" sz="2900" dirty="0"/>
              <a:t>keho rappeutuu, kudokset eivät korjaudu samoin kuin nuorella</a:t>
            </a:r>
          </a:p>
          <a:p>
            <a:pPr lvl="1"/>
            <a:r>
              <a:rPr lang="fi-FI" sz="2900" dirty="0"/>
              <a:t>tähän vanhenemiseen liittyvään </a:t>
            </a:r>
            <a:r>
              <a:rPr lang="fi-FI" sz="2900" u="sng" dirty="0"/>
              <a:t>degeneraatioon</a:t>
            </a:r>
            <a:r>
              <a:rPr lang="fi-FI" sz="2900" dirty="0"/>
              <a:t> voi osittain vaikuttaa elämäntavoillaan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3011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/>
          <a:p>
            <a:r>
              <a:rPr lang="fi-FI" b="1" dirty="0"/>
              <a:t>Kivun tunne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3880773"/>
          </a:xfrm>
        </p:spPr>
        <p:txBody>
          <a:bodyPr>
            <a:normAutofit/>
          </a:bodyPr>
          <a:lstStyle/>
          <a:p>
            <a:r>
              <a:rPr lang="fi-FI" dirty="0"/>
              <a:t>subjektiivisesti kipu yksilölle todellista, yksilöllistä ja aitoa, vaikka kivun syytä ei lääketieteellisesti (objektiivisesti) aina pystytä selvittämään</a:t>
            </a:r>
          </a:p>
          <a:p>
            <a:r>
              <a:rPr lang="fi-FI" dirty="0"/>
              <a:t>kiputuntemukset eri puolilla kehoa melko yleisiä, mutta vain pienessä osassa taustalla sairaus</a:t>
            </a:r>
          </a:p>
          <a:p>
            <a:pPr lvl="1"/>
            <a:r>
              <a:rPr lang="fi-FI" dirty="0"/>
              <a:t>vaikka kudosvaurio olisi jo parantunut, keho saattaa lähettää edelleen signaaleja kudosvauriosta</a:t>
            </a:r>
          </a:p>
          <a:p>
            <a:pPr lvl="1"/>
            <a:r>
              <a:rPr lang="fi-FI" dirty="0"/>
              <a:t>mitä enemmän kivusta puhutaan, kipua tarkkaillaan, kipua tietoisesti korostetaan ja nostetaan esille, sitä voimakkaammin keho tuottaa kipusignaaleja</a:t>
            </a:r>
          </a:p>
          <a:p>
            <a:pPr lvl="1"/>
            <a:r>
              <a:rPr lang="fi-FI" dirty="0"/>
              <a:t>keskushermosto voi herkistyä kipusignaaleille ja kivusta voi tulla kroonista (esim. amputoidun raajan haamusärky)</a:t>
            </a:r>
          </a:p>
        </p:txBody>
      </p:sp>
    </p:spTree>
    <p:extLst>
      <p:ext uri="{BB962C8B-B14F-4D97-AF65-F5344CB8AC3E}">
        <p14:creationId xmlns:p14="http://schemas.microsoft.com/office/powerpoint/2010/main" val="3049797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0AB5F3-EF0E-4348-8248-3C3B6343A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dirty="0"/>
              <a:t>Kivun tunne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B7E5C6-BEEC-4FDE-941B-E2B4EFAA0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4556579"/>
          </a:xfrm>
        </p:spPr>
        <p:txBody>
          <a:bodyPr>
            <a:normAutofit/>
          </a:bodyPr>
          <a:lstStyle/>
          <a:p>
            <a:r>
              <a:rPr lang="fi-FI" sz="2400" dirty="0"/>
              <a:t>tärkeää onnistua akuutin kivun hoidossa nopeasti, sillä kipu voi kroonistua jo muutamissa viikoissa</a:t>
            </a:r>
          </a:p>
          <a:p>
            <a:pPr lvl="1"/>
            <a:r>
              <a:rPr lang="fi-FI" sz="2400" dirty="0"/>
              <a:t>vaikeampi hoitaa, sillä oireiden syynä ei ole enää pelkkä kudosvaurio</a:t>
            </a:r>
          </a:p>
          <a:p>
            <a:pPr lvl="1"/>
            <a:r>
              <a:rPr lang="fi-FI" sz="2400" dirty="0"/>
              <a:t>kivun tunteminen lisää entisestään alakuloista mielialaa sekä pärjäämättömyyden tunnetta ja kivulle herkistyminen lisää herkkyyttä kaikille muille negatiivisille ärsykkeille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8923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r>
              <a:rPr lang="fi-FI" b="1" dirty="0"/>
              <a:t>Tules eri ikäryhmissä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691608"/>
          </a:xfrm>
        </p:spPr>
        <p:txBody>
          <a:bodyPr>
            <a:normAutofit/>
          </a:bodyPr>
          <a:lstStyle/>
          <a:p>
            <a:r>
              <a:rPr lang="fi-FI" sz="2000" u="sng" dirty="0"/>
              <a:t>lapset ja nuoret </a:t>
            </a:r>
            <a:br>
              <a:rPr lang="fi-FI" sz="2000" dirty="0"/>
            </a:br>
            <a:r>
              <a:rPr lang="fi-FI" sz="2000" dirty="0"/>
              <a:t>(tietotekniikka </a:t>
            </a:r>
            <a:r>
              <a:rPr lang="fi-FI" sz="2000" dirty="0">
                <a:sym typeface="Wingdings" panose="05000000000000000000" pitchFamily="2" charset="2"/>
              </a:rPr>
              <a:t> istuminen, fyysinen kunto)</a:t>
            </a:r>
            <a:endParaRPr lang="fi-FI" sz="2000" dirty="0"/>
          </a:p>
          <a:p>
            <a:pPr lvl="1"/>
            <a:r>
              <a:rPr lang="fi-FI" sz="2000" dirty="0"/>
              <a:t>niska-hartiaseudun tai selän kipuja</a:t>
            </a:r>
          </a:p>
          <a:p>
            <a:pPr lvl="1"/>
            <a:r>
              <a:rPr lang="fi-FI" sz="2000" dirty="0"/>
              <a:t>tapaturmat</a:t>
            </a:r>
          </a:p>
          <a:p>
            <a:r>
              <a:rPr lang="fi-FI" sz="2000" u="sng" dirty="0"/>
              <a:t>työikäiset</a:t>
            </a:r>
            <a:r>
              <a:rPr lang="fi-FI" sz="2000" dirty="0"/>
              <a:t> (työn luonne, elintavat)</a:t>
            </a:r>
          </a:p>
          <a:p>
            <a:pPr lvl="1"/>
            <a:r>
              <a:rPr lang="fi-FI" sz="2000" dirty="0"/>
              <a:t>niska-hartiaseudun, selän ja alaraajan kivut</a:t>
            </a:r>
          </a:p>
          <a:p>
            <a:r>
              <a:rPr lang="fi-FI" sz="2000" u="sng" dirty="0"/>
              <a:t>ikääntyneet</a:t>
            </a:r>
            <a:r>
              <a:rPr lang="fi-FI" sz="2000" dirty="0"/>
              <a:t> (lihasvoima)</a:t>
            </a:r>
          </a:p>
          <a:p>
            <a:pPr lvl="1"/>
            <a:r>
              <a:rPr lang="fi-FI" sz="2000" dirty="0"/>
              <a:t>pitkäaikaissairaudet, kuten nivelrikko ja osteoporoosi</a:t>
            </a:r>
          </a:p>
          <a:p>
            <a:pPr lvl="1"/>
            <a:r>
              <a:rPr lang="fi-FI" sz="2000" dirty="0"/>
              <a:t>tapaturmat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612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Vaivoja, hoitoa ja ennaltaehkäisyä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u="sng" dirty="0"/>
              <a:t>niska-hartiakipu</a:t>
            </a:r>
          </a:p>
          <a:p>
            <a:pPr lvl="1"/>
            <a:r>
              <a:rPr lang="fi-FI" dirty="0"/>
              <a:t>staattinen lihasjännitys, ryhtivirhe, fyysinen passiivisuus</a:t>
            </a:r>
          </a:p>
          <a:p>
            <a:pPr lvl="1"/>
            <a:r>
              <a:rPr lang="fi-FI" dirty="0"/>
              <a:t>oikea asento ja työskentelyvälineet, venyttely, työskentelyn tauottaminen</a:t>
            </a:r>
          </a:p>
          <a:p>
            <a:r>
              <a:rPr lang="fi-FI" u="sng" dirty="0"/>
              <a:t>selkäkipu</a:t>
            </a:r>
          </a:p>
          <a:p>
            <a:pPr lvl="1"/>
            <a:r>
              <a:rPr lang="fi-FI" dirty="0"/>
              <a:t>äkillinen ja hallitsematon liike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u="sng" dirty="0">
                <a:sym typeface="Wingdings" panose="05000000000000000000" pitchFamily="2" charset="2"/>
              </a:rPr>
              <a:t>noidannuoli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b="1" dirty="0" err="1">
                <a:sym typeface="Wingdings" panose="05000000000000000000" pitchFamily="2" charset="2"/>
              </a:rPr>
              <a:t>lumbago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i-FI" b="1" dirty="0">
                <a:sym typeface="Wingdings" panose="05000000000000000000" pitchFamily="2" charset="2"/>
              </a:rPr>
              <a:t>välilevyn pullistuma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iskias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liikkuminen kivun sallimissa rajoissa, lihasten vahvistaminen, ergonomia, ylipainon ja tupakoinnin välttäminen</a:t>
            </a:r>
          </a:p>
          <a:p>
            <a:r>
              <a:rPr lang="fi-FI" u="sng" dirty="0">
                <a:sym typeface="Wingdings" panose="05000000000000000000" pitchFamily="2" charset="2"/>
              </a:rPr>
              <a:t>rasituskivut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jänteen tai nivelen yksipuolinen, toistuva kuormitus, </a:t>
            </a:r>
            <a:r>
              <a:rPr lang="fi-FI" b="1" dirty="0">
                <a:sym typeface="Wingdings" panose="05000000000000000000" pitchFamily="2" charset="2"/>
              </a:rPr>
              <a:t>kasvukivut 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lepo, hieronta, tulehduskipulääkkeet</a:t>
            </a:r>
          </a:p>
        </p:txBody>
      </p:sp>
    </p:spTree>
    <p:extLst>
      <p:ext uri="{BB962C8B-B14F-4D97-AF65-F5344CB8AC3E}">
        <p14:creationId xmlns:p14="http://schemas.microsoft.com/office/powerpoint/2010/main" val="3584632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B449D8-CA16-44BB-A3B9-016E4EDC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>
            <a:normAutofit/>
          </a:bodyPr>
          <a:lstStyle/>
          <a:p>
            <a:r>
              <a:rPr lang="fi-FI" sz="2800" b="1" dirty="0"/>
              <a:t>Vaivoja, hoitoa ja ennaltaehkäisyä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EA603F-4719-458D-8C18-2A800DCAE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400" u="sng" dirty="0">
                <a:sym typeface="Wingdings" panose="05000000000000000000" pitchFamily="2" charset="2"/>
              </a:rPr>
              <a:t>tapaturmat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äkillinen ja odottamaton tapahtuma, jonka seurauksena henkilö loukkaantuu, vammautuu tai kuolee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liikuntatapaturmat yleisimpiä (ensiapu, jatkohoito tarvittaessa)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suurin osa ehkäistävissä sääntöjä noudattamalla, asiallisten varusteiden ja turvalaitteiden käytöllä, päihteettömyydellä, iäkkäiden kaatumisia vähentämällä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1693887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906</TotalTime>
  <Words>696</Words>
  <Application>Microsoft Office PowerPoint</Application>
  <PresentationFormat>Näytössä katseltava diaesitys (4:3)</PresentationFormat>
  <Paragraphs>126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Pinta</vt:lpstr>
      <vt:lpstr>Terve 1: Terveyden perusteet</vt:lpstr>
      <vt:lpstr>Tules</vt:lpstr>
      <vt:lpstr>Tule-vaivojen syitä</vt:lpstr>
      <vt:lpstr>Tule-vaivojen syitä</vt:lpstr>
      <vt:lpstr>Kivun tunne</vt:lpstr>
      <vt:lpstr>Kivun tunne</vt:lpstr>
      <vt:lpstr>Tules eri ikäryhmissä</vt:lpstr>
      <vt:lpstr>Vaivoja, hoitoa ja ennaltaehkäisyä</vt:lpstr>
      <vt:lpstr>Vaivoja, hoitoa ja ennaltaehkäisyä</vt:lpstr>
      <vt:lpstr>Nivelrikko eli artroosi</vt:lpstr>
      <vt:lpstr>Reuma</vt:lpstr>
      <vt:lpstr>Osteoporoosi eli luukato</vt:lpstr>
      <vt:lpstr>Riskitekijät</vt:lpstr>
      <vt:lpstr>Yhteiskunta ja tule-terveys</vt:lpstr>
      <vt:lpstr>Yhteiskunta ja tule-terveys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487</cp:revision>
  <dcterms:created xsi:type="dcterms:W3CDTF">2017-06-09T06:02:13Z</dcterms:created>
  <dcterms:modified xsi:type="dcterms:W3CDTF">2019-09-17T05:02:34Z</dcterms:modified>
</cp:coreProperties>
</file>