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69" r:id="rId5"/>
    <p:sldId id="275" r:id="rId6"/>
    <p:sldId id="277" r:id="rId7"/>
    <p:sldId id="270" r:id="rId8"/>
    <p:sldId id="278" r:id="rId9"/>
    <p:sldId id="271" r:id="rId10"/>
    <p:sldId id="272" r:id="rId11"/>
    <p:sldId id="273" r:id="rId12"/>
    <p:sldId id="276" r:id="rId13"/>
    <p:sldId id="274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70"/>
    <p:restoredTop sz="94648"/>
  </p:normalViewPr>
  <p:slideViewPr>
    <p:cSldViewPr>
      <p:cViewPr varScale="1">
        <p:scale>
          <a:sx n="68" d="100"/>
          <a:sy n="68" d="100"/>
        </p:scale>
        <p:origin x="152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948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6593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1582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6182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772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8161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5930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3727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48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1666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6266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CDCECDC-CA82-419C-B66C-70AF779EE76D}" type="datetimeFigureOut">
              <a:rPr lang="fi-FI" smtClean="0"/>
              <a:t>16.9.2019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7509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1: Terveyden perusteet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16: Allergia ja astma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Allergian ennaltaehkäisy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1988840"/>
            <a:ext cx="7290055" cy="4464496"/>
          </a:xfrm>
        </p:spPr>
        <p:txBody>
          <a:bodyPr>
            <a:normAutofit lnSpcReduction="10000"/>
          </a:bodyPr>
          <a:lstStyle/>
          <a:p>
            <a:r>
              <a:rPr lang="fi-FI" dirty="0"/>
              <a:t>suurelta osin </a:t>
            </a:r>
            <a:r>
              <a:rPr lang="fi-FI" u="sng" dirty="0"/>
              <a:t>elintasosairauksia</a:t>
            </a:r>
            <a:r>
              <a:rPr lang="fi-FI" dirty="0"/>
              <a:t> (ympäristötekijät)</a:t>
            </a:r>
          </a:p>
          <a:p>
            <a:pPr lvl="1"/>
            <a:r>
              <a:rPr lang="fi-FI" sz="2000" b="1" dirty="0"/>
              <a:t>hygieniahypoteesi</a:t>
            </a:r>
            <a:r>
              <a:rPr lang="fi-FI" sz="2000" dirty="0"/>
              <a:t>: ylipuhdas elinympäristö ja infektiotautien väheneminen </a:t>
            </a:r>
            <a:r>
              <a:rPr lang="fi-FI" sz="2000" dirty="0">
                <a:sym typeface="Wingdings" panose="05000000000000000000" pitchFamily="2" charset="2"/>
              </a:rPr>
              <a:t> </a:t>
            </a:r>
            <a:r>
              <a:rPr lang="fi-FI" sz="2000" dirty="0"/>
              <a:t>lasten immuunipuolustus kehittyy virheellisesti ja alkaa reagoida vaarattomiin ympäristössä oleviin proteiineihin, kuten siitepölyhiukkasiin, siitepölyallergiana</a:t>
            </a:r>
          </a:p>
          <a:p>
            <a:pPr lvl="1"/>
            <a:r>
              <a:rPr lang="fi-FI" sz="2000" dirty="0"/>
              <a:t>raskausajan ja varhaislapsuuden liian vähäinen </a:t>
            </a:r>
            <a:r>
              <a:rPr lang="fi-FI" sz="2000" b="1" dirty="0"/>
              <a:t>mikrobialtistus</a:t>
            </a:r>
            <a:r>
              <a:rPr lang="fi-FI" sz="2000" dirty="0"/>
              <a:t> lisää riskiä sairastua allergiaan myöhemmin</a:t>
            </a:r>
          </a:p>
          <a:p>
            <a:pPr lvl="1"/>
            <a:r>
              <a:rPr lang="fi-FI" sz="2000" dirty="0"/>
              <a:t>suoliston </a:t>
            </a:r>
            <a:r>
              <a:rPr lang="fi-FI" sz="2000" b="1" dirty="0"/>
              <a:t>normaalifloora</a:t>
            </a:r>
            <a:r>
              <a:rPr lang="fi-FI" sz="2000" dirty="0"/>
              <a:t> suojaa allergialta </a:t>
            </a:r>
            <a:br>
              <a:rPr lang="fi-FI" sz="2000" dirty="0"/>
            </a:br>
            <a:r>
              <a:rPr lang="fi-FI" sz="2000" dirty="0"/>
              <a:t>(toistuvat antibioottikuurit vs. kuitupitoinen ravinto)</a:t>
            </a:r>
          </a:p>
          <a:p>
            <a:r>
              <a:rPr lang="fi-FI" b="1" dirty="0"/>
              <a:t>Kansallinen allergiaohjelma </a:t>
            </a:r>
            <a:r>
              <a:rPr lang="fi-FI" dirty="0"/>
              <a:t>v. 2008</a:t>
            </a:r>
          </a:p>
          <a:p>
            <a:pPr lvl="1"/>
            <a:r>
              <a:rPr lang="fi-FI" sz="2000" dirty="0"/>
              <a:t>painopiste allergian hoidosta ehkäisyn ja ehkäisevän hoidon suuntaan</a:t>
            </a:r>
          </a:p>
          <a:p>
            <a:pPr lvl="1"/>
            <a:r>
              <a:rPr lang="fi-FI" sz="2000" dirty="0"/>
              <a:t>immuniteetin vahvistaminen ja allergiaoireilun pahenemisvaiheiden estäminen</a:t>
            </a:r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19507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Astma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400" dirty="0"/>
              <a:t>keuhkoputkien limakalvojen tulehdussairaus, johon liittyy keuhkoputkien ahtautumista ja keuhkojen toiminnan muutoksia (kaikissa astmatapauksissa ei tulehdusta)</a:t>
            </a:r>
          </a:p>
          <a:p>
            <a:r>
              <a:rPr lang="fi-FI" sz="2400" dirty="0"/>
              <a:t>lapsella suurentunut perinnöllinen riski sairastua, jos vanhemmalla astma</a:t>
            </a:r>
          </a:p>
          <a:p>
            <a:r>
              <a:rPr lang="fi-FI" sz="2400" dirty="0"/>
              <a:t>allergiat, sisä- ja ulkoilman pölyt ja saasteet sekä tietyt elintavat (esim. tupakointi) lisäävät riskiä ja pahentavat oireita</a:t>
            </a:r>
          </a:p>
          <a:p>
            <a:r>
              <a:rPr lang="fi-FI" sz="2400" dirty="0"/>
              <a:t>noin 7–10 % väestöstä, noin 5 % astmaoireilua </a:t>
            </a:r>
          </a:p>
          <a:p>
            <a:r>
              <a:rPr lang="fi-FI" sz="2400" dirty="0"/>
              <a:t>voi sairastua minkä ikäisenä tahansa</a:t>
            </a:r>
          </a:p>
        </p:txBody>
      </p:sp>
    </p:spTree>
    <p:extLst>
      <p:ext uri="{BB962C8B-B14F-4D97-AF65-F5344CB8AC3E}">
        <p14:creationId xmlns:p14="http://schemas.microsoft.com/office/powerpoint/2010/main" val="17164116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539528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Astman oireet ja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268760"/>
            <a:ext cx="8013576" cy="5256584"/>
          </a:xfrm>
        </p:spPr>
        <p:txBody>
          <a:bodyPr>
            <a:normAutofit fontScale="77500" lnSpcReduction="20000"/>
          </a:bodyPr>
          <a:lstStyle/>
          <a:p>
            <a:r>
              <a:rPr lang="fi-FI" sz="3400" dirty="0"/>
              <a:t>oireet vaihtelevat</a:t>
            </a:r>
          </a:p>
          <a:p>
            <a:pPr lvl="1"/>
            <a:r>
              <a:rPr lang="fi-FI" sz="2300" dirty="0"/>
              <a:t>hiljalleen ajan kuluessa</a:t>
            </a:r>
          </a:p>
          <a:p>
            <a:pPr lvl="1"/>
            <a:r>
              <a:rPr lang="fi-FI" sz="2300" dirty="0"/>
              <a:t>yllättäen astmakohtauksena</a:t>
            </a:r>
          </a:p>
          <a:p>
            <a:r>
              <a:rPr lang="fi-FI" sz="3400" dirty="0"/>
              <a:t>vaatii aina huolellisen lääkärintutkimuksen ja keuhkojen toimintakokeita</a:t>
            </a:r>
          </a:p>
          <a:p>
            <a:r>
              <a:rPr lang="fi-FI" sz="3400" dirty="0"/>
              <a:t>hoitotasapaino eli lääkitys</a:t>
            </a:r>
          </a:p>
          <a:p>
            <a:pPr lvl="1"/>
            <a:r>
              <a:rPr lang="fi-FI" sz="2300" u="sng" dirty="0"/>
              <a:t>tulehdusta hillitsevät lääkkeet</a:t>
            </a:r>
          </a:p>
          <a:p>
            <a:pPr lvl="1"/>
            <a:r>
              <a:rPr lang="fi-FI" sz="2300" dirty="0"/>
              <a:t>tarvittaessa avaavat lääkkeet</a:t>
            </a:r>
          </a:p>
          <a:p>
            <a:pPr lvl="1"/>
            <a:r>
              <a:rPr lang="fi-FI" sz="2300" dirty="0"/>
              <a:t>saadaan oireilu mahdollisimman vähäiseksi</a:t>
            </a:r>
          </a:p>
          <a:p>
            <a:pPr lvl="1"/>
            <a:r>
              <a:rPr lang="fi-FI" sz="2300" dirty="0"/>
              <a:t>voi olla pitkiä oireettomia jaksoja</a:t>
            </a:r>
          </a:p>
          <a:p>
            <a:pPr lvl="1"/>
            <a:r>
              <a:rPr lang="fi-FI" sz="2300" dirty="0"/>
              <a:t>tasapainon järkkyessä tilanne heikkenee, oireet vähitellen lisääntyvät ja hengenahdistuskohtauksia tulee useammin</a:t>
            </a:r>
          </a:p>
          <a:p>
            <a:r>
              <a:rPr lang="fi-FI" sz="3400" dirty="0"/>
              <a:t>hoitoennuste hyvä: lapsuusiän astma paranee usein kokonaan</a:t>
            </a:r>
          </a:p>
          <a:p>
            <a:r>
              <a:rPr lang="fi-FI" sz="3400" u="sng" dirty="0"/>
              <a:t>rasitusastma</a:t>
            </a:r>
            <a:r>
              <a:rPr lang="fi-FI" sz="3400" dirty="0"/>
              <a:t> ei erillinen astman muoto vaan merkki siitä, että astman hoito tai lääkitys ei ole kohdallaan</a:t>
            </a:r>
          </a:p>
        </p:txBody>
      </p:sp>
    </p:spTree>
    <p:extLst>
      <p:ext uri="{BB962C8B-B14F-4D97-AF65-F5344CB8AC3E}">
        <p14:creationId xmlns:p14="http://schemas.microsoft.com/office/powerpoint/2010/main" val="3747378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Astman ennaltaehkäisy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2084832"/>
            <a:ext cx="7290055" cy="4440512"/>
          </a:xfrm>
        </p:spPr>
        <p:txBody>
          <a:bodyPr>
            <a:normAutofit lnSpcReduction="10000"/>
          </a:bodyPr>
          <a:lstStyle/>
          <a:p>
            <a:r>
              <a:rPr lang="fi-FI" sz="2800" dirty="0"/>
              <a:t>pitkittyneet hengitystieinfektiot tulee hoitaa huolella</a:t>
            </a:r>
          </a:p>
          <a:p>
            <a:r>
              <a:rPr lang="fi-FI" sz="2800" u="sng" dirty="0"/>
              <a:t>psyykkiset syyt</a:t>
            </a:r>
            <a:r>
              <a:rPr lang="fi-FI" sz="2800" dirty="0"/>
              <a:t> (esim. stressi, masennus, mielipaha) eivät aiheuta astmaa, mutta merkitystä astmaoireiden esiintymiselle</a:t>
            </a:r>
          </a:p>
          <a:p>
            <a:r>
              <a:rPr lang="fi-FI" sz="2800" dirty="0"/>
              <a:t>työpaikalla ilman epäpuhtaudet, kemikaalit ja työhön liittyvät pölyt voivat herkistää työntekijää </a:t>
            </a:r>
            <a:r>
              <a:rPr lang="fi-FI" sz="2800" dirty="0">
                <a:sym typeface="Wingdings" panose="05000000000000000000" pitchFamily="2" charset="2"/>
              </a:rPr>
              <a:t> </a:t>
            </a:r>
            <a:r>
              <a:rPr lang="fi-FI" sz="2800" u="sng" dirty="0"/>
              <a:t>työperäinen astma </a:t>
            </a:r>
            <a:r>
              <a:rPr lang="fi-FI" sz="2800" dirty="0"/>
              <a:t>(ammattitauti)</a:t>
            </a:r>
          </a:p>
          <a:p>
            <a:r>
              <a:rPr lang="fi-FI" sz="2800" u="sng" dirty="0"/>
              <a:t>rakennusten kosteusvauriot </a:t>
            </a:r>
            <a:r>
              <a:rPr lang="fi-FI" sz="2800" dirty="0"/>
              <a:t>yhteydessä varsinkin lasten astman kehittymiseen ja oireiden pahentumiseen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80676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Allergia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86110" indent="-285750">
              <a:buClr>
                <a:srgbClr val="000000"/>
              </a:buClr>
            </a:pPr>
            <a:r>
              <a:rPr lang="fi-FI" sz="2400" dirty="0"/>
              <a:t>tarkoittaa yksinkertaistettuna yliherkkyyttä</a:t>
            </a:r>
          </a:p>
          <a:p>
            <a:pPr marL="286110" indent="-285750">
              <a:buClr>
                <a:srgbClr val="000000"/>
              </a:buClr>
            </a:pPr>
            <a:r>
              <a:rPr lang="fi-FI" sz="2400" dirty="0"/>
              <a:t>Suomessa ja muissa kehittyneissä maissa hyvin yleisiä sairauksia – esiintyy myös kehitysmaissa</a:t>
            </a:r>
          </a:p>
          <a:p>
            <a:pPr marL="286110" indent="-285750">
              <a:buClr>
                <a:srgbClr val="000000"/>
              </a:buClr>
            </a:pPr>
            <a:r>
              <a:rPr lang="fi-FI" sz="2400" dirty="0"/>
              <a:t>arviot yleisyydestä väestötasolla vaihtelevat </a:t>
            </a:r>
          </a:p>
          <a:p>
            <a:pPr marL="686160" lvl="1">
              <a:buClr>
                <a:srgbClr val="000000"/>
              </a:buClr>
            </a:pPr>
            <a:r>
              <a:rPr lang="fi-FI" sz="1800" dirty="0"/>
              <a:t>joidenkin arvioiden mukaan joka toisen suomalaisen arki häiriintyy ainakin ajoittain allergisten oireiden vuoksi </a:t>
            </a:r>
          </a:p>
          <a:p>
            <a:pPr marL="686160" lvl="1">
              <a:buClr>
                <a:srgbClr val="000000"/>
              </a:buClr>
            </a:pPr>
            <a:r>
              <a:rPr lang="fi-FI" sz="1800" dirty="0"/>
              <a:t>väestötutkimusten (THL) mukaan aikuisista noin joka neljännellä allergisia oireita</a:t>
            </a:r>
          </a:p>
          <a:p>
            <a:pPr marL="286110">
              <a:buClr>
                <a:srgbClr val="000000"/>
              </a:buClr>
            </a:pPr>
            <a:r>
              <a:rPr lang="fi-FI" sz="2400" dirty="0"/>
              <a:t>lasten ja nuorten yleisin pitkäaikaissairaus, monella oireet lieventyvät ajan kuluessa</a:t>
            </a:r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6973" y="980728"/>
            <a:ext cx="7290054" cy="539528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Allergian kehittyminen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1700808"/>
            <a:ext cx="7290055" cy="4896544"/>
          </a:xfrm>
        </p:spPr>
        <p:txBody>
          <a:bodyPr>
            <a:normAutofit/>
          </a:bodyPr>
          <a:lstStyle/>
          <a:p>
            <a:r>
              <a:rPr lang="fi-FI" dirty="0"/>
              <a:t>monimutkainen yhdistelmä elimistön sisäisiä ja ulkoisia tekijöitä, ei yksinkertaista syy-seuraussuhdetta</a:t>
            </a:r>
          </a:p>
          <a:p>
            <a:r>
              <a:rPr lang="fi-FI" dirty="0"/>
              <a:t>määritellään elimistön </a:t>
            </a:r>
            <a:r>
              <a:rPr lang="fi-FI" b="1" dirty="0"/>
              <a:t>immunologisten</a:t>
            </a:r>
            <a:r>
              <a:rPr lang="fi-FI" dirty="0"/>
              <a:t> eli ihmisen puolustusjärjestelmään liittyvien mekanismien aiheuttamaksi haitalliseksi tapahtumaksi</a:t>
            </a:r>
          </a:p>
          <a:p>
            <a:pPr lvl="1"/>
            <a:r>
              <a:rPr lang="fi-FI" sz="1800" dirty="0"/>
              <a:t>allergisen elimistön poikkeava ja liian voimakas tai epätarkoituksenmukainen tapa reagoida ihmisen elinympäristössä oleviin aivan tavallisiin, vaarattomiin aineisiin </a:t>
            </a:r>
            <a:br>
              <a:rPr lang="fi-FI" sz="1800" dirty="0"/>
            </a:br>
            <a:r>
              <a:rPr lang="fi-FI" sz="1800" dirty="0"/>
              <a:t>(esim. puiden ja heinien siitepöly)</a:t>
            </a:r>
          </a:p>
          <a:p>
            <a:pPr lvl="1"/>
            <a:r>
              <a:rPr lang="fi-FI" sz="1800" dirty="0"/>
              <a:t>allergikon elimistössä virheellisen hälytystilan käynnistäviä aineita kutsutaan </a:t>
            </a:r>
            <a:r>
              <a:rPr lang="fi-FI" sz="1800" b="1" dirty="0"/>
              <a:t>allergeeneiksi </a:t>
            </a:r>
            <a:r>
              <a:rPr lang="fi-FI" sz="1800" dirty="0"/>
              <a:t>(pääsevät kehoon limakalvojen, suun tai ihon kautta) </a:t>
            </a:r>
            <a:r>
              <a:rPr lang="fi-FI" sz="1800" dirty="0">
                <a:sym typeface="Wingdings" panose="05000000000000000000" pitchFamily="2" charset="2"/>
              </a:rPr>
              <a:t> herkistyminen  jatkossa reaktio etenee, koska elimistö on jo herkistynyt</a:t>
            </a:r>
          </a:p>
          <a:p>
            <a:r>
              <a:rPr lang="fi-FI" dirty="0">
                <a:sym typeface="Wingdings" panose="05000000000000000000" pitchFamily="2" charset="2"/>
              </a:rPr>
              <a:t>allergiset reaktiot (</a:t>
            </a:r>
            <a:r>
              <a:rPr lang="fi-FI" b="1" dirty="0">
                <a:sym typeface="Wingdings" panose="05000000000000000000" pitchFamily="2" charset="2"/>
              </a:rPr>
              <a:t>histamiini</a:t>
            </a:r>
            <a:r>
              <a:rPr lang="fi-FI" dirty="0">
                <a:sym typeface="Wingdings" panose="05000000000000000000" pitchFamily="2" charset="2"/>
              </a:rPr>
              <a:t>)</a:t>
            </a:r>
          </a:p>
          <a:p>
            <a:pPr lvl="1"/>
            <a:r>
              <a:rPr lang="fi-FI" sz="1800" dirty="0">
                <a:sym typeface="Wingdings" panose="05000000000000000000" pitchFamily="2" charset="2"/>
              </a:rPr>
              <a:t>nopeat (</a:t>
            </a:r>
            <a:r>
              <a:rPr lang="fi-FI" sz="1800" b="1" dirty="0" err="1">
                <a:sym typeface="Wingdings" panose="05000000000000000000" pitchFamily="2" charset="2"/>
              </a:rPr>
              <a:t>IgE</a:t>
            </a:r>
            <a:r>
              <a:rPr lang="fi-FI" sz="1800" b="1" dirty="0">
                <a:sym typeface="Wingdings" panose="05000000000000000000" pitchFamily="2" charset="2"/>
              </a:rPr>
              <a:t> eli E-luokan </a:t>
            </a:r>
            <a:r>
              <a:rPr lang="fi-FI" sz="1800" b="1" dirty="0" err="1">
                <a:sym typeface="Wingdings" panose="05000000000000000000" pitchFamily="2" charset="2"/>
              </a:rPr>
              <a:t>immunoglobuliini</a:t>
            </a:r>
            <a:r>
              <a:rPr lang="fi-FI" sz="1800" dirty="0">
                <a:sym typeface="Wingdings" panose="05000000000000000000" pitchFamily="2" charset="2"/>
              </a:rPr>
              <a:t>)</a:t>
            </a:r>
          </a:p>
          <a:p>
            <a:pPr lvl="1"/>
            <a:r>
              <a:rPr lang="fi-FI" sz="1800" dirty="0">
                <a:sym typeface="Wingdings" panose="05000000000000000000" pitchFamily="2" charset="2"/>
              </a:rPr>
              <a:t>hitaat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0172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Allergian oireet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allergisen ihottuman syyn selvittäminen voi olla erittäin hankalaa, koska allergeeneja olemassa paljon</a:t>
            </a:r>
          </a:p>
          <a:p>
            <a:r>
              <a:rPr lang="fi-FI" dirty="0"/>
              <a:t>oireet jaetaan usein sen mukaan, missä päin elimistöä ne esiintyvät tai aiheuttavat vaivoja</a:t>
            </a:r>
          </a:p>
          <a:p>
            <a:r>
              <a:rPr lang="fi-FI" dirty="0"/>
              <a:t>usein erilaisia allergisia oireita yhtä aikaa</a:t>
            </a:r>
          </a:p>
          <a:p>
            <a:r>
              <a:rPr lang="fi-FI" dirty="0"/>
              <a:t>siitepölyallergiaan liittyy joskus </a:t>
            </a:r>
            <a:r>
              <a:rPr lang="fi-FI" b="1" dirty="0"/>
              <a:t>ristiallergiaa</a:t>
            </a:r>
            <a:r>
              <a:rPr lang="fi-FI" dirty="0"/>
              <a:t>, jolloin voi olla allerginen myös tietyille juureksille, hedelmille ja mausteille</a:t>
            </a:r>
          </a:p>
          <a:p>
            <a:r>
              <a:rPr lang="fi-FI" b="1" dirty="0"/>
              <a:t>atopialla</a:t>
            </a:r>
            <a:r>
              <a:rPr lang="fi-FI" dirty="0"/>
              <a:t> tarkoitetaan geneettistä eli perinnöllistä taipumusta herkistyä jollekin allergeenille (oireita esim. allerginen nuha, atooppinen ihottuma, silmän allerginen sidekalvon tulehdus, allerginen astma)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7281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259608"/>
          </a:xfrm>
        </p:spPr>
        <p:txBody>
          <a:bodyPr/>
          <a:lstStyle/>
          <a:p>
            <a:r>
              <a:rPr lang="fi-FI" b="1" dirty="0"/>
              <a:t>Allergian ilmenemismuotoja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2286000"/>
            <a:ext cx="7290055" cy="4167336"/>
          </a:xfrm>
        </p:spPr>
        <p:txBody>
          <a:bodyPr>
            <a:normAutofit/>
          </a:bodyPr>
          <a:lstStyle/>
          <a:p>
            <a:r>
              <a:rPr lang="fi-FI" b="1" dirty="0"/>
              <a:t>atooppinen ihottuma </a:t>
            </a:r>
            <a:r>
              <a:rPr lang="fi-FI" dirty="0"/>
              <a:t>hyvin yleinen tulehduksellinen pitkäaikainen tai uusiutuva ihosairaus</a:t>
            </a:r>
          </a:p>
          <a:p>
            <a:r>
              <a:rPr lang="fi-FI" b="1" dirty="0"/>
              <a:t>kosketusihottumareaktio</a:t>
            </a:r>
            <a:endParaRPr lang="fi-FI" dirty="0"/>
          </a:p>
          <a:p>
            <a:pPr lvl="1"/>
            <a:r>
              <a:rPr lang="fi-FI" sz="2000" u="sng" dirty="0"/>
              <a:t>nopea allerginen ihoreaktio</a:t>
            </a:r>
            <a:r>
              <a:rPr lang="fi-FI" sz="2000" dirty="0"/>
              <a:t> esimerkiksi ruoka-aineista tai eläimistä</a:t>
            </a:r>
          </a:p>
          <a:p>
            <a:pPr lvl="1"/>
            <a:r>
              <a:rPr lang="fi-FI" sz="2000" u="sng" dirty="0"/>
              <a:t>hidas kosketusallergia</a:t>
            </a:r>
            <a:r>
              <a:rPr lang="fi-FI" sz="2000" dirty="0"/>
              <a:t> kehittyy yleensä pitkäaikaisen viikkojen tai jopa vuosien altistuksen tuloksena (yleisin aiheuttaja on nikkelikorut tai nikkeliä sisältävät käyttöesineet)</a:t>
            </a:r>
          </a:p>
          <a:p>
            <a:r>
              <a:rPr lang="fi-FI" b="1" dirty="0"/>
              <a:t>allerginen nuha </a:t>
            </a:r>
            <a:br>
              <a:rPr lang="fi-FI" b="1" dirty="0"/>
            </a:br>
            <a:r>
              <a:rPr lang="fi-FI" dirty="0"/>
              <a:t>(esim. tuulipölytteisten kasvien siitepölyt sekä eläinallergeenit, monet pölyt)</a:t>
            </a:r>
          </a:p>
          <a:p>
            <a:r>
              <a:rPr lang="fi-FI" b="1" dirty="0"/>
              <a:t>allergiset silmäoireet </a:t>
            </a:r>
            <a:r>
              <a:rPr lang="fi-FI" dirty="0"/>
              <a:t>= </a:t>
            </a:r>
            <a:r>
              <a:rPr lang="fi-FI" u="sng" dirty="0"/>
              <a:t>silmän sidekalvon tulehdus </a:t>
            </a:r>
            <a:r>
              <a:rPr lang="fi-FI" dirty="0"/>
              <a:t>harvoin ainoa allergian muoto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08968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1F01FD-D613-48E5-88B7-86514C1E7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Allergian ilmenemismuotoja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5CEFB0-293D-4A32-8605-89C5B89A2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096" y="1916832"/>
            <a:ext cx="7290055" cy="4392528"/>
          </a:xfrm>
        </p:spPr>
        <p:txBody>
          <a:bodyPr>
            <a:normAutofit/>
          </a:bodyPr>
          <a:lstStyle/>
          <a:p>
            <a:r>
              <a:rPr lang="fi-FI" sz="2400" b="1" dirty="0"/>
              <a:t>ruoka-aineallergioita</a:t>
            </a:r>
            <a:r>
              <a:rPr lang="fi-FI" sz="2400" dirty="0"/>
              <a:t> enemmän lapsilla kuin aikuisilla </a:t>
            </a:r>
            <a:br>
              <a:rPr lang="fi-FI" sz="2400" dirty="0"/>
            </a:br>
            <a:r>
              <a:rPr lang="fi-FI" sz="2400" dirty="0"/>
              <a:t>(noin 90 % helpottuu kouluikään mennessä)</a:t>
            </a:r>
          </a:p>
          <a:p>
            <a:r>
              <a:rPr lang="fi-FI" sz="2400" b="1" dirty="0"/>
              <a:t>lääkeallergia</a:t>
            </a:r>
            <a:r>
              <a:rPr lang="fi-FI" sz="2400" dirty="0"/>
              <a:t> yhtä tai useampaa eri lääkettä kohtaan (esim. penisilliini, sulfa, kuume- ja kipulääkkeenä käytetty asetyylisalisyylihappo)</a:t>
            </a:r>
          </a:p>
          <a:p>
            <a:r>
              <a:rPr lang="fi-FI" sz="2400" b="1" dirty="0"/>
              <a:t>anafylaktinen sokki: </a:t>
            </a:r>
            <a:r>
              <a:rPr lang="fi-FI" sz="2400" dirty="0"/>
              <a:t>voimakas, vakava, äkillinen kehon yliherkkyysreaktio </a:t>
            </a:r>
            <a:br>
              <a:rPr lang="fi-FI" sz="2400" dirty="0"/>
            </a:br>
            <a:r>
              <a:rPr lang="fi-FI" sz="2400" dirty="0"/>
              <a:t>(esim. mehiläisen tai ampiaisen pisto, tietyt ruoka-aineet, kuten maapähkinä) </a:t>
            </a:r>
          </a:p>
          <a:p>
            <a:pPr lvl="1"/>
            <a:r>
              <a:rPr lang="fi-FI" sz="2400" dirty="0"/>
              <a:t>kiireellinen ensihoito</a:t>
            </a:r>
          </a:p>
          <a:p>
            <a:pPr lvl="1"/>
            <a:r>
              <a:rPr lang="fi-FI" sz="2400" dirty="0" err="1"/>
              <a:t>adrenaalikynäruisku</a:t>
            </a:r>
            <a:r>
              <a:rPr lang="fi-FI" sz="2400" dirty="0"/>
              <a:t>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81005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Allergian hoito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096" y="2286000"/>
            <a:ext cx="7290055" cy="4239344"/>
          </a:xfrm>
        </p:spPr>
        <p:txBody>
          <a:bodyPr>
            <a:normAutofit/>
          </a:bodyPr>
          <a:lstStyle/>
          <a:p>
            <a:r>
              <a:rPr lang="fi-FI" sz="2800" dirty="0"/>
              <a:t>usein oireiden aiheuttajan selvittämiseksi (</a:t>
            </a:r>
            <a:r>
              <a:rPr lang="fi-FI" sz="2800" b="1" dirty="0"/>
              <a:t>allergiadiagnoosi</a:t>
            </a:r>
            <a:r>
              <a:rPr lang="fi-FI" sz="2800" dirty="0"/>
              <a:t>) tarvitaan laboratoriotestejä </a:t>
            </a:r>
          </a:p>
          <a:p>
            <a:pPr lvl="1"/>
            <a:r>
              <a:rPr lang="fi-FI" sz="2800" dirty="0"/>
              <a:t>verikoe: spesifinen </a:t>
            </a:r>
            <a:r>
              <a:rPr lang="fi-FI" sz="2800" dirty="0" err="1"/>
              <a:t>IgE-vasta-aine</a:t>
            </a:r>
            <a:r>
              <a:rPr lang="fi-FI" sz="2800" dirty="0"/>
              <a:t> jollekin allergeenille</a:t>
            </a:r>
          </a:p>
          <a:p>
            <a:pPr lvl="1"/>
            <a:r>
              <a:rPr lang="fi-FI" sz="2800" b="1" dirty="0"/>
              <a:t>ihopistokoe eli </a:t>
            </a:r>
            <a:r>
              <a:rPr lang="fi-FI" sz="2800" b="1" dirty="0" err="1"/>
              <a:t>Prick-testi</a:t>
            </a:r>
            <a:endParaRPr lang="fi-FI" sz="2800" b="1" dirty="0"/>
          </a:p>
          <a:p>
            <a:r>
              <a:rPr lang="fi-FI" sz="2800" b="1" dirty="0"/>
              <a:t>allergiaterveysajattelu</a:t>
            </a:r>
            <a:r>
              <a:rPr lang="fi-FI" sz="2800" dirty="0"/>
              <a:t> tarkoittaa hyvää arkea allergiasta huolimatta ja sen kanssa</a:t>
            </a:r>
          </a:p>
          <a:p>
            <a:r>
              <a:rPr lang="fi-FI" sz="2800" dirty="0"/>
              <a:t>oireita voidaan tehokkaasti helpottaa ja hoitaa esim. antihistamiinilääkityksellä</a:t>
            </a:r>
          </a:p>
          <a:p>
            <a:pPr lvl="1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8966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8E920C-76DB-4907-A741-44AEA312D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Siedätyshoito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6FD005-4EFC-410D-AD52-9D67D1108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b="1" dirty="0"/>
              <a:t>siedätyshoito</a:t>
            </a:r>
          </a:p>
          <a:p>
            <a:pPr lvl="1"/>
            <a:r>
              <a:rPr lang="fi-FI" sz="2800" dirty="0"/>
              <a:t>erityisen tehokas, pitkäaikainen hoitomuoto </a:t>
            </a:r>
            <a:br>
              <a:rPr lang="fi-FI" sz="2800" dirty="0"/>
            </a:br>
            <a:r>
              <a:rPr lang="fi-FI" sz="2800" dirty="0"/>
              <a:t>(kestää 3–5 vuotta, teho säilyy monilla vuosia, jopa loppuelämän)</a:t>
            </a:r>
          </a:p>
          <a:p>
            <a:pPr lvl="1"/>
            <a:r>
              <a:rPr lang="fi-FI" sz="2800" dirty="0"/>
              <a:t>Suomessa yleisesti  käytössä pistoshoito</a:t>
            </a:r>
          </a:p>
          <a:p>
            <a:pPr lvl="1"/>
            <a:r>
              <a:rPr lang="fi-FI" sz="2800" dirty="0"/>
              <a:t>usein puiden tai heinien siitepölyjä vastaan</a:t>
            </a:r>
          </a:p>
          <a:p>
            <a:pPr lvl="1"/>
            <a:r>
              <a:rPr lang="fi-FI" sz="2800" dirty="0"/>
              <a:t>jotkin allergeenit: kielen alle laitettava hoitouute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6196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Allergiat ja yhteiskunta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kansantauti, koska allergiat vaikuttavat ainakin kahden miljoonan suomalaisen elämään</a:t>
            </a:r>
          </a:p>
          <a:p>
            <a:r>
              <a:rPr lang="fi-FI" sz="2400" dirty="0"/>
              <a:t>Kela arvioi, että vuonna 2014 allergian ja astman kokonaiskustannukset olivat 1,5 miljardia euroa</a:t>
            </a:r>
          </a:p>
          <a:p>
            <a:pPr lvl="1"/>
            <a:r>
              <a:rPr lang="fi-FI" sz="2400" u="sng" dirty="0"/>
              <a:t>suorat kustannukset </a:t>
            </a:r>
            <a:br>
              <a:rPr lang="fi-FI" sz="2400" u="sng" dirty="0"/>
            </a:br>
            <a:r>
              <a:rPr lang="fi-FI" sz="2400" dirty="0"/>
              <a:t>(terveyspalvelut kuten lääkäri- tai sairaanhoitajakäynnit sekä lääkekorvaukset) </a:t>
            </a:r>
          </a:p>
          <a:p>
            <a:pPr lvl="1"/>
            <a:r>
              <a:rPr lang="fi-FI" sz="2400" u="sng" dirty="0"/>
              <a:t>epäsuorat kustannukset</a:t>
            </a:r>
            <a:br>
              <a:rPr lang="fi-FI" sz="2400" u="sng" dirty="0"/>
            </a:br>
            <a:r>
              <a:rPr lang="fi-FI" sz="2400" u="sng" dirty="0"/>
              <a:t>(</a:t>
            </a:r>
            <a:r>
              <a:rPr lang="fi-FI" sz="2400" dirty="0"/>
              <a:t>työkyvyn heikkenemisen aiheuttama työn tuottavuuden lasku, sairauspoissaolojen ja ennenaikaisten työkyvyttömyyseläkkeiden kustannukset)</a:t>
            </a:r>
          </a:p>
        </p:txBody>
      </p:sp>
    </p:spTree>
    <p:extLst>
      <p:ext uri="{BB962C8B-B14F-4D97-AF65-F5344CB8AC3E}">
        <p14:creationId xmlns:p14="http://schemas.microsoft.com/office/powerpoint/2010/main" val="34558847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818</TotalTime>
  <Words>546</Words>
  <Application>Microsoft Office PowerPoint</Application>
  <PresentationFormat>Näytössä katseltava diaesitys (4:3)</PresentationFormat>
  <Paragraphs>88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Tw Cen MT</vt:lpstr>
      <vt:lpstr>Tw Cen MT Condensed</vt:lpstr>
      <vt:lpstr>Wingdings 3</vt:lpstr>
      <vt:lpstr>Integraali</vt:lpstr>
      <vt:lpstr>Terve 1: Terveyden perusteet</vt:lpstr>
      <vt:lpstr>Allergia</vt:lpstr>
      <vt:lpstr>Allergian kehittyminen</vt:lpstr>
      <vt:lpstr>Allergian oireet</vt:lpstr>
      <vt:lpstr>Allergian ilmenemismuotoja</vt:lpstr>
      <vt:lpstr>Allergian ilmenemismuotoja</vt:lpstr>
      <vt:lpstr>Allergian hoito</vt:lpstr>
      <vt:lpstr>Siedätyshoito</vt:lpstr>
      <vt:lpstr>Allergiat ja yhteiskunta</vt:lpstr>
      <vt:lpstr>Allergian ennaltaehkäisy</vt:lpstr>
      <vt:lpstr>Astma</vt:lpstr>
      <vt:lpstr>Astman oireet ja hoito</vt:lpstr>
      <vt:lpstr>Astman ennaltaehkäisy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Vuopio Anu</cp:lastModifiedBy>
  <cp:revision>424</cp:revision>
  <dcterms:created xsi:type="dcterms:W3CDTF">2017-06-09T06:02:13Z</dcterms:created>
  <dcterms:modified xsi:type="dcterms:W3CDTF">2019-09-16T11:26:31Z</dcterms:modified>
</cp:coreProperties>
</file>