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78" r:id="rId5"/>
    <p:sldId id="269" r:id="rId6"/>
    <p:sldId id="277" r:id="rId7"/>
    <p:sldId id="270" r:id="rId8"/>
    <p:sldId id="271" r:id="rId9"/>
    <p:sldId id="272" r:id="rId10"/>
    <p:sldId id="273" r:id="rId11"/>
    <p:sldId id="274" r:id="rId12"/>
    <p:sldId id="279" r:id="rId13"/>
    <p:sldId id="276" r:id="rId14"/>
    <p:sldId id="280" r:id="rId15"/>
    <p:sldId id="275" r:id="rId16"/>
    <p:sldId id="28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0"/>
    <p:restoredTop sz="94687"/>
  </p:normalViewPr>
  <p:slideViewPr>
    <p:cSldViewPr>
      <p:cViewPr varScale="1">
        <p:scale>
          <a:sx n="68" d="100"/>
          <a:sy n="68" d="100"/>
        </p:scale>
        <p:origin x="152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20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3188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67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445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854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2319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412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997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934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60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977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15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15: Syöpätaudit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Ympäristötekijät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709481" cy="4247562"/>
          </a:xfrm>
        </p:spPr>
        <p:txBody>
          <a:bodyPr>
            <a:normAutofit/>
          </a:bodyPr>
          <a:lstStyle/>
          <a:p>
            <a:r>
              <a:rPr lang="fi-FI" sz="2800" dirty="0"/>
              <a:t>saastuneen ilman (pakokaasut, teollisuuden päästöt, asuntojen lämmityksestä tulevat savut) </a:t>
            </a:r>
            <a:r>
              <a:rPr lang="fi-FI" sz="2800" b="1" dirty="0"/>
              <a:t>pienhiukkaset</a:t>
            </a:r>
            <a:r>
              <a:rPr lang="fi-FI" sz="2800" dirty="0"/>
              <a:t> </a:t>
            </a:r>
            <a:r>
              <a:rPr lang="fi-FI" sz="2800" dirty="0">
                <a:sym typeface="Wingdings" panose="05000000000000000000" pitchFamily="2" charset="2"/>
              </a:rPr>
              <a:t> keuhko- ja virtsarakon syöpä</a:t>
            </a:r>
          </a:p>
          <a:p>
            <a:r>
              <a:rPr lang="fi-FI" sz="2800" dirty="0">
                <a:sym typeface="Wingdings" panose="05000000000000000000" pitchFamily="2" charset="2"/>
              </a:rPr>
              <a:t>asuntojen ilmaan tai kaivoveteen päässyt maaperän </a:t>
            </a:r>
            <a:r>
              <a:rPr lang="fi-FI" sz="2800" b="1" dirty="0">
                <a:sym typeface="Wingdings" panose="05000000000000000000" pitchFamily="2" charset="2"/>
              </a:rPr>
              <a:t>radonkaasu</a:t>
            </a:r>
            <a:r>
              <a:rPr lang="fi-FI" sz="2800" dirty="0">
                <a:sym typeface="Wingdings" panose="05000000000000000000" pitchFamily="2" charset="2"/>
              </a:rPr>
              <a:t> (Suomessa paljon) </a:t>
            </a:r>
            <a:br>
              <a:rPr lang="fi-FI" sz="2800" dirty="0">
                <a:sym typeface="Wingdings" panose="05000000000000000000" pitchFamily="2" charset="2"/>
              </a:rPr>
            </a:br>
            <a:r>
              <a:rPr lang="fi-FI" sz="2800" dirty="0">
                <a:sym typeface="Wingdings" panose="05000000000000000000" pitchFamily="2" charset="2"/>
              </a:rPr>
              <a:t> keuhkosyöpä</a:t>
            </a:r>
          </a:p>
          <a:p>
            <a:r>
              <a:rPr lang="fi-FI" sz="2800" dirty="0">
                <a:sym typeface="Wingdings" panose="05000000000000000000" pitchFamily="2" charset="2"/>
              </a:rPr>
              <a:t>työpaikkojen dieselpakokaasut, puupöly, </a:t>
            </a:r>
            <a:r>
              <a:rPr lang="fi-FI" sz="2800" b="1" dirty="0">
                <a:sym typeface="Wingdings" panose="05000000000000000000" pitchFamily="2" charset="2"/>
              </a:rPr>
              <a:t>asbesti</a:t>
            </a:r>
            <a:r>
              <a:rPr lang="fi-FI" sz="2800" dirty="0">
                <a:sym typeface="Wingdings" panose="05000000000000000000" pitchFamily="2" charset="2"/>
              </a:rPr>
              <a:t>, erilaiset syöpävaaralliset teollisuuskemikaalit </a:t>
            </a:r>
            <a:br>
              <a:rPr lang="fi-FI" sz="2800" dirty="0">
                <a:sym typeface="Wingdings" panose="05000000000000000000" pitchFamily="2" charset="2"/>
              </a:rPr>
            </a:br>
            <a:r>
              <a:rPr lang="fi-FI" sz="2800" dirty="0">
                <a:sym typeface="Wingdings" panose="05000000000000000000" pitchFamily="2" charset="2"/>
              </a:rPr>
              <a:t> esim. keuhkosyöpä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4150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Paranemisennuste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9311"/>
            <a:ext cx="8229600" cy="4525963"/>
          </a:xfrm>
        </p:spPr>
        <p:txBody>
          <a:bodyPr>
            <a:noAutofit/>
          </a:bodyPr>
          <a:lstStyle/>
          <a:p>
            <a:r>
              <a:rPr lang="fi-FI" sz="1800" dirty="0"/>
              <a:t>vaihtelee eri syöpäsairauksissa</a:t>
            </a:r>
          </a:p>
          <a:p>
            <a:r>
              <a:rPr lang="fi-FI" sz="1800" dirty="0"/>
              <a:t>syövän diagnosointi ja hoitomenetelmät kehittyvät jatkuvasti, nykyään entistä useampi paranee syövästä</a:t>
            </a:r>
          </a:p>
          <a:p>
            <a:r>
              <a:rPr lang="fi-FI" sz="1800" dirty="0"/>
              <a:t>Suomessa keskimäärin kaksi kolmesta syöpäpotilaasta paranee viiden vuoden sisällä taudin toteamisesta</a:t>
            </a:r>
          </a:p>
          <a:p>
            <a:r>
              <a:rPr lang="fi-FI" sz="1800" b="1" dirty="0"/>
              <a:t>suhteellinen </a:t>
            </a:r>
            <a:r>
              <a:rPr lang="fi-FI" sz="1800" b="1" dirty="0" err="1"/>
              <a:t>elossaololuku</a:t>
            </a:r>
            <a:r>
              <a:rPr lang="fi-FI" sz="1800" b="1" dirty="0"/>
              <a:t> </a:t>
            </a:r>
            <a:r>
              <a:rPr lang="fi-FI" sz="1800" dirty="0"/>
              <a:t>= kuinka suuri osa sairastuneista elossa tietyn ajanjakson kuluttua sairauden toteamisesta vs. muu </a:t>
            </a:r>
            <a:r>
              <a:rPr lang="fi-FI" sz="1800" dirty="0" err="1"/>
              <a:t>samanikäinen</a:t>
            </a:r>
            <a:r>
              <a:rPr lang="fi-FI" sz="1800" dirty="0"/>
              <a:t> väestö</a:t>
            </a:r>
          </a:p>
          <a:p>
            <a:pPr lvl="1"/>
            <a:r>
              <a:rPr lang="fi-FI" sz="1600" dirty="0"/>
              <a:t>Suomessa syöpäpotilaiden 5 v. suhteellinen </a:t>
            </a:r>
            <a:r>
              <a:rPr lang="fi-FI" sz="1600" dirty="0" err="1"/>
              <a:t>elossaololuku</a:t>
            </a:r>
            <a:r>
              <a:rPr lang="fi-FI" sz="1600" dirty="0"/>
              <a:t> naisilla 69 % ja miehillä 66 %</a:t>
            </a:r>
          </a:p>
          <a:p>
            <a:pPr lvl="1"/>
            <a:r>
              <a:rPr lang="fi-FI" sz="1600" dirty="0"/>
              <a:t>vaihtelee voimakkaasti eri syöpäsairauksissa </a:t>
            </a:r>
          </a:p>
        </p:txBody>
      </p:sp>
    </p:spTree>
    <p:extLst>
      <p:ext uri="{BB962C8B-B14F-4D97-AF65-F5344CB8AC3E}">
        <p14:creationId xmlns:p14="http://schemas.microsoft.com/office/powerpoint/2010/main" val="380386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2CBF30-CF6F-42F7-B746-C21110277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3D8F37-C319-44B0-A7B8-0F6BC958B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91578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eturauhas- ja rintasyöpä Suomen yleisimpiä syöpäsairauksia</a:t>
            </a:r>
          </a:p>
          <a:p>
            <a:pPr lvl="1"/>
            <a:r>
              <a:rPr lang="fi-FI" sz="2800" dirty="0"/>
              <a:t>ennustetaan yleistyvän eniten väestön vanhenemisen seurauksena</a:t>
            </a:r>
          </a:p>
          <a:p>
            <a:pPr lvl="1"/>
            <a:r>
              <a:rPr lang="fi-FI" sz="2800" dirty="0" err="1"/>
              <a:t>elossaololuku</a:t>
            </a:r>
            <a:r>
              <a:rPr lang="fi-FI" sz="2800" dirty="0"/>
              <a:t> erityisen hyvä</a:t>
            </a:r>
          </a:p>
          <a:p>
            <a:r>
              <a:rPr lang="fi-FI" sz="2800" dirty="0"/>
              <a:t>haima- ja maksasyövässä ja hengitysteihin liittyvissä syövissä ennuste edelleen synkkä (eivät alkuvaiheessa oireile mitenkään tai oireet niin vähäisiä, ettei niitä huomaa </a:t>
            </a:r>
            <a:r>
              <a:rPr lang="fi-FI" sz="2800" dirty="0">
                <a:sym typeface="Wingdings" panose="05000000000000000000" pitchFamily="2" charset="2"/>
              </a:rPr>
              <a:t> </a:t>
            </a:r>
            <a:r>
              <a:rPr lang="fi-FI" sz="2800" dirty="0"/>
              <a:t>syöpä ehtii kehittyä pitkälle ja muodostaa etäpesäkkeitä ennen taudin toteamista)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3478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Varhainen toteaminen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800" dirty="0"/>
              <a:t>syövän oireet vaihtelevat kasvaimen sijaintipaikan ja levinneisyyden mukaan</a:t>
            </a:r>
          </a:p>
          <a:p>
            <a:pPr lvl="1"/>
            <a:r>
              <a:rPr lang="fi-FI" sz="2800" dirty="0"/>
              <a:t>alkava syöpä voi olla täysin oireeton, laajalle levinnyt syöpä puolestaan aiheuttaa monenlaisia oireita</a:t>
            </a:r>
          </a:p>
          <a:p>
            <a:pPr lvl="1"/>
            <a:r>
              <a:rPr lang="fi-FI" sz="2800" dirty="0"/>
              <a:t>oman kehon tuntemus, muutosten havaitseminen ja niihin reagoiminen tärkeä osa terveysosaamista (paranemisennuste sitä parempi, mitä varhaisemmassa vaiheessa syöpä todetaan)</a:t>
            </a:r>
          </a:p>
        </p:txBody>
      </p:sp>
    </p:spTree>
    <p:extLst>
      <p:ext uri="{BB962C8B-B14F-4D97-AF65-F5344CB8AC3E}">
        <p14:creationId xmlns:p14="http://schemas.microsoft.com/office/powerpoint/2010/main" val="1219271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9778AB-FE1C-4DBF-A080-3C6D34D20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BDF9B4-95BB-4216-8D27-57DA9E8D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781489" cy="4319570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syövän varhaisen toteamisen helpottamiseksi Suomessa järjestetään </a:t>
            </a:r>
            <a:r>
              <a:rPr lang="fi-FI" sz="2400" b="1" dirty="0"/>
              <a:t>joukkotarkastuksia eli seulontoja</a:t>
            </a:r>
          </a:p>
          <a:p>
            <a:pPr lvl="1"/>
            <a:r>
              <a:rPr lang="fi-FI" sz="2400" dirty="0"/>
              <a:t>seulontakutsu vuosittain sadoilletuhansille Suomessa pysyvästi asuville ihmisille</a:t>
            </a:r>
          </a:p>
          <a:p>
            <a:pPr lvl="1"/>
            <a:r>
              <a:rPr lang="fi-FI" sz="2400" dirty="0"/>
              <a:t>rahoitetaan julkisista varoista (asiakkaalle ilmainen ja vapaaehtoinen) </a:t>
            </a:r>
          </a:p>
          <a:p>
            <a:pPr lvl="1"/>
            <a:r>
              <a:rPr lang="fi-FI" sz="2400" dirty="0"/>
              <a:t>kansanterveyslaki velvoittaa kunnat järjestämään tietyn ikäryhmän naisille rintasyövän ja kohdunkaulan syövän seulontoja</a:t>
            </a:r>
          </a:p>
          <a:p>
            <a:pPr lvl="1"/>
            <a:r>
              <a:rPr lang="fi-FI" sz="2400" dirty="0"/>
              <a:t>lisäksi osa kunnista seuloo suolistosyöpiä ja tarjoaa eturauhassyöpää osoittavaa PSA-testiä</a:t>
            </a:r>
          </a:p>
          <a:p>
            <a:pPr lvl="1"/>
            <a:r>
              <a:rPr lang="fi-FI" sz="2400" dirty="0"/>
              <a:t>koti- eli </a:t>
            </a:r>
            <a:r>
              <a:rPr lang="fi-FI" sz="2400" dirty="0" err="1"/>
              <a:t>self</a:t>
            </a:r>
            <a:r>
              <a:rPr lang="fi-FI" sz="2400" dirty="0"/>
              <a:t>-</a:t>
            </a:r>
            <a:r>
              <a:rPr lang="fi-FI" sz="2400" dirty="0" err="1"/>
              <a:t>sampling</a:t>
            </a:r>
            <a:r>
              <a:rPr lang="fi-FI" sz="2400" dirty="0"/>
              <a:t>-testit uusi seulontamenetelmä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6121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Lähtökohtia hoitomuodoille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jokainen syöpäsairaus reagoi eri tavoin eri hoitomenetelmiin</a:t>
            </a:r>
          </a:p>
          <a:p>
            <a:r>
              <a:rPr lang="fi-FI" dirty="0"/>
              <a:t>jokainen syöpäpotilas </a:t>
            </a:r>
            <a:r>
              <a:rPr lang="fi-FI" u="sng" dirty="0"/>
              <a:t>yksilöllinen</a:t>
            </a:r>
            <a:r>
              <a:rPr lang="fi-FI" dirty="0"/>
              <a:t> ja reagoi eri tavoin annettuihin lääkkeisiin</a:t>
            </a:r>
          </a:p>
          <a:p>
            <a:r>
              <a:rPr lang="fi-FI" dirty="0"/>
              <a:t>lisäksi hoitomuotojen valintaan vaikuttaa, kuinka pitkälle syöpä on levinnyt</a:t>
            </a:r>
          </a:p>
          <a:p>
            <a:r>
              <a:rPr lang="fi-FI" dirty="0"/>
              <a:t>tavallisesti useita </a:t>
            </a:r>
            <a:r>
              <a:rPr lang="fi-FI" u="sng" dirty="0"/>
              <a:t>hoitomuotoja yhdistetään</a:t>
            </a:r>
          </a:p>
          <a:p>
            <a:r>
              <a:rPr lang="fi-FI" dirty="0"/>
              <a:t>syöpähoitojen läpikäyminen sekä psyykkisesti että fyysisesti erittäin raskasta (voimakasta hoitoväsymystä haittavaikutuksista esim. pahoinvointi, anemia, alentunut hormonituotanto)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6148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E76745-B1E9-418C-B384-29B611D08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52DE18-C49E-4D7E-89AB-53C5E752E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91578"/>
          </a:xfrm>
        </p:spPr>
        <p:txBody>
          <a:bodyPr>
            <a:normAutofit lnSpcReduction="10000"/>
          </a:bodyPr>
          <a:lstStyle/>
          <a:p>
            <a:r>
              <a:rPr lang="fi-FI" sz="3600" dirty="0"/>
              <a:t>kehitteillä uusia, lupaavia </a:t>
            </a:r>
            <a:r>
              <a:rPr lang="fi-FI" sz="3600" dirty="0" err="1"/>
              <a:t>täsmähoitomenetelmiä</a:t>
            </a:r>
            <a:r>
              <a:rPr lang="fi-FI" sz="3600" dirty="0"/>
              <a:t>, joiden vaikutus pystytään kohdistamaan tarkemmin vain syöpäkasvaimeen </a:t>
            </a:r>
            <a:br>
              <a:rPr lang="fi-FI" sz="3600" dirty="0"/>
            </a:br>
            <a:r>
              <a:rPr lang="fi-FI" sz="3600" dirty="0"/>
              <a:t>(haittavaikutukset jäävät pienemmiksi) </a:t>
            </a:r>
          </a:p>
          <a:p>
            <a:r>
              <a:rPr lang="fi-FI" sz="3600" dirty="0"/>
              <a:t>Suomessa syöpätautien hoito kansainvälisesti vertailtuna erittäin korkeatasoista ja tasapuolisesti kaikkien saatavilla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131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Syöpä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6110" indent="-285750">
              <a:buClr>
                <a:srgbClr val="000000"/>
              </a:buClr>
            </a:pPr>
            <a:r>
              <a:rPr lang="fi-FI" sz="2400" dirty="0"/>
              <a:t>yhteisnimitys monimuotoiselle tautiryhmälle</a:t>
            </a:r>
          </a:p>
          <a:p>
            <a:pPr marL="686160" lvl="1">
              <a:buClr>
                <a:srgbClr val="000000"/>
              </a:buClr>
            </a:pPr>
            <a:r>
              <a:rPr lang="fi-FI" sz="2000" dirty="0"/>
              <a:t>eri syöpätauteja tunnetaan yli 2000</a:t>
            </a:r>
          </a:p>
          <a:p>
            <a:pPr marL="686160" lvl="1">
              <a:buClr>
                <a:srgbClr val="000000"/>
              </a:buClr>
            </a:pPr>
            <a:r>
              <a:rPr lang="fi-FI" sz="2000" dirty="0"/>
              <a:t>jokainen syöpätauti oma erilainen sairautensa, jonka yleisyys, syyt ja vaarallisuus vaihtelevat</a:t>
            </a:r>
          </a:p>
          <a:p>
            <a:pPr marL="286110" indent="-285750">
              <a:buClr>
                <a:srgbClr val="000000"/>
              </a:buClr>
            </a:pPr>
            <a:r>
              <a:rPr lang="fi-FI" sz="2400" dirty="0"/>
              <a:t>yleisiä sairauksia kaikissa maissa, joissa korkea odotettavissa oleva elinikä</a:t>
            </a:r>
          </a:p>
          <a:p>
            <a:pPr marL="686160" lvl="1">
              <a:buClr>
                <a:srgbClr val="000000"/>
              </a:buClr>
            </a:pPr>
            <a:r>
              <a:rPr lang="fi-FI" sz="2000" dirty="0"/>
              <a:t>Suomessa noin joka kolmas sairastuu elämänsä aikana</a:t>
            </a:r>
          </a:p>
          <a:p>
            <a:pPr marL="686160" lvl="1">
              <a:buClr>
                <a:srgbClr val="000000"/>
              </a:buClr>
            </a:pPr>
            <a:r>
              <a:rPr lang="fi-FI" sz="2000" dirty="0"/>
              <a:t>uusia tapauksia todetaan Suomessa vuosittain reilut 30 000</a:t>
            </a:r>
          </a:p>
          <a:p>
            <a:pPr marL="686160" lvl="1">
              <a:buClr>
                <a:srgbClr val="000000"/>
              </a:buClr>
            </a:pPr>
            <a:r>
              <a:rPr lang="fi-FI" sz="2000" dirty="0"/>
              <a:t>diagnoosien määrän ennustetaan kasvavan tulevaisuudessa </a:t>
            </a:r>
            <a:br>
              <a:rPr lang="fi-FI" sz="2000" dirty="0"/>
            </a:br>
            <a:r>
              <a:rPr lang="fi-FI" sz="2000" dirty="0"/>
              <a:t>(eliniän piteneminen ja ikääntyneiden määrän kasvu)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02302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Syövän kehittyminen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772816"/>
            <a:ext cx="7543801" cy="4464496"/>
          </a:xfrm>
        </p:spPr>
        <p:txBody>
          <a:bodyPr>
            <a:normAutofit/>
          </a:bodyPr>
          <a:lstStyle/>
          <a:p>
            <a:r>
              <a:rPr lang="fi-FI" sz="2800" dirty="0"/>
              <a:t>solunjakautumista ohjaava </a:t>
            </a:r>
            <a:r>
              <a:rPr lang="fi-FI" sz="2800" u="sng" dirty="0"/>
              <a:t>säätelyjärjestelmä häiriintyy</a:t>
            </a:r>
            <a:r>
              <a:rPr lang="fi-FI" sz="2800" dirty="0"/>
              <a:t> (yksittäisessä solussa tapahtuu </a:t>
            </a:r>
            <a:r>
              <a:rPr lang="fi-FI" sz="2800" b="1" dirty="0"/>
              <a:t>mutaatioita</a:t>
            </a:r>
            <a:r>
              <a:rPr lang="fi-FI" sz="2800" dirty="0"/>
              <a:t> eli perimäaineksen muutoksia = </a:t>
            </a:r>
            <a:r>
              <a:rPr lang="fi-FI" sz="2800" b="1" dirty="0"/>
              <a:t>esisyöpäsolut</a:t>
            </a:r>
            <a:r>
              <a:rPr lang="fi-FI" sz="2800" dirty="0"/>
              <a:t>) </a:t>
            </a:r>
            <a:r>
              <a:rPr lang="fi-FI" sz="2800" dirty="0">
                <a:sym typeface="Wingdings" panose="05000000000000000000" pitchFamily="2" charset="2"/>
              </a:rPr>
              <a:t> muuntuminen hallitsemattomasti jakautuviksi </a:t>
            </a:r>
            <a:r>
              <a:rPr lang="fi-FI" sz="2800" b="1" dirty="0">
                <a:sym typeface="Wingdings" panose="05000000000000000000" pitchFamily="2" charset="2"/>
              </a:rPr>
              <a:t>syöpäsoluiksi</a:t>
            </a:r>
            <a:r>
              <a:rPr lang="fi-FI" sz="2800" dirty="0">
                <a:sym typeface="Wingdings" panose="05000000000000000000" pitchFamily="2" charset="2"/>
              </a:rPr>
              <a:t> monivaiheinen tapahtuma, joka kestää vuosia tai jopa kymmeniä vuosia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655225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FD4B33-0AF1-4068-BCAA-C5CBB93E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82156"/>
          </a:xfrm>
        </p:spPr>
        <p:txBody>
          <a:bodyPr/>
          <a:lstStyle/>
          <a:p>
            <a:r>
              <a:rPr lang="fi-FI" b="1" dirty="0"/>
              <a:t>Syövän kehittyminen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EE5353-F399-4065-B2CF-E00D88E19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syöpäsolun jakautuessa </a:t>
            </a:r>
            <a:r>
              <a:rPr lang="fi-FI" sz="2400" u="sng" dirty="0"/>
              <a:t>geenivirheet kopioituvat</a:t>
            </a:r>
            <a:r>
              <a:rPr lang="fi-FI" sz="2400" dirty="0"/>
              <a:t> kaikkiin siitä muodostuviin uusiin soluihin ja virheiden kopioituminen jatkuu jokaisen solun jakautumisen myötä </a:t>
            </a:r>
            <a:br>
              <a:rPr lang="fi-FI" sz="2400" dirty="0"/>
            </a:br>
            <a:r>
              <a:rPr lang="fi-FI" sz="2400" dirty="0"/>
              <a:t>(muodostuu </a:t>
            </a:r>
            <a:r>
              <a:rPr lang="fi-FI" sz="2400" b="1" dirty="0"/>
              <a:t>pahanlaatuinen kasvain eli syöpä</a:t>
            </a:r>
            <a:r>
              <a:rPr lang="fi-FI" sz="2400" dirty="0"/>
              <a:t>)</a:t>
            </a:r>
          </a:p>
          <a:p>
            <a:pPr lvl="1"/>
            <a:r>
              <a:rPr lang="fi-FI" sz="2400" dirty="0"/>
              <a:t>solujen pitää jakautua monta tuhatta kertaa, ennen kuin kasvain on edes herneen kokoinen</a:t>
            </a:r>
          </a:p>
          <a:p>
            <a:pPr lvl="1"/>
            <a:r>
              <a:rPr lang="fi-FI" sz="2400" dirty="0"/>
              <a:t>jakautumisnopeus vaihtelee eri syöpäsairauksissa</a:t>
            </a:r>
          </a:p>
          <a:p>
            <a:pPr lvl="1"/>
            <a:r>
              <a:rPr lang="fi-FI" sz="2400" dirty="0"/>
              <a:t>lopulta syöpäsoluja niin paljon, että ne vievät elintilan ympärillä olevilta terveiltä soluilta ja vaurioittavat elimen, jossa ne kasvavat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612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/>
          <a:lstStyle/>
          <a:p>
            <a:r>
              <a:rPr lang="fi-FI" b="1" dirty="0"/>
              <a:t>Karsinogeenit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syöpää aiheuttavia tekijöitä, tunnetaan tuhansia</a:t>
            </a:r>
          </a:p>
          <a:p>
            <a:r>
              <a:rPr lang="fi-FI" dirty="0"/>
              <a:t>ihminen altistuu elämänsä aikana useille erilaisille karsinogeeneille </a:t>
            </a:r>
            <a:br>
              <a:rPr lang="fi-FI" dirty="0"/>
            </a:br>
            <a:r>
              <a:rPr lang="fi-FI" dirty="0"/>
              <a:t>(esim. auringon UV-säteily, tupakansavu, ilmassa leijuvat pienhiukkaset) </a:t>
            </a:r>
            <a:br>
              <a:rPr lang="fi-FI" dirty="0"/>
            </a:b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mutaatioita tapahtuu jatkuvasti</a:t>
            </a:r>
          </a:p>
          <a:p>
            <a:pPr lvl="1"/>
            <a:r>
              <a:rPr lang="fi-FI" dirty="0"/>
              <a:t>eivät kuitenkaan johda syöpäkasvaimen syntyyn, sillä solun omat entsyymit korjaavat suurimman osan  </a:t>
            </a:r>
          </a:p>
          <a:p>
            <a:pPr lvl="1"/>
            <a:r>
              <a:rPr lang="fi-FI" dirty="0"/>
              <a:t>jos korjaus ei onnistu, viallinen solu voi tuhota itsensä (= ohjelmoitu solukuolema eli </a:t>
            </a:r>
            <a:r>
              <a:rPr lang="fi-FI" b="1" dirty="0" err="1"/>
              <a:t>apoptoosi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veren valkosolut voivat tunnistaa perimäainekseltaan muuntuneen solun ja tuhota sen</a:t>
            </a:r>
          </a:p>
        </p:txBody>
      </p:sp>
    </p:spTree>
    <p:extLst>
      <p:ext uri="{BB962C8B-B14F-4D97-AF65-F5344CB8AC3E}">
        <p14:creationId xmlns:p14="http://schemas.microsoft.com/office/powerpoint/2010/main" val="2805776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FFC44-F952-4C0E-8DF0-B869A0A9A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/>
          <a:lstStyle/>
          <a:p>
            <a:r>
              <a:rPr lang="fi-FI" dirty="0"/>
              <a:t>Karsinogeenit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B11F91-6231-4978-8F1F-C8361533F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19570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kaikkia perimäaineksen virheitä ei saada korjatuiksi </a:t>
            </a:r>
            <a:r>
              <a:rPr lang="fi-FI" sz="2800" dirty="0">
                <a:sym typeface="Wingdings" panose="05000000000000000000" pitchFamily="2" charset="2"/>
              </a:rPr>
              <a:t></a:t>
            </a:r>
            <a:r>
              <a:rPr lang="fi-FI" sz="2800" dirty="0"/>
              <a:t> syövän riski</a:t>
            </a:r>
          </a:p>
          <a:p>
            <a:pPr lvl="1"/>
            <a:r>
              <a:rPr lang="fi-FI" sz="2800" dirty="0"/>
              <a:t>ihminen altistuu hyvin voimakkaille karsinogeeneille tai </a:t>
            </a:r>
          </a:p>
          <a:p>
            <a:pPr lvl="1"/>
            <a:r>
              <a:rPr lang="fi-FI" sz="2800" dirty="0"/>
              <a:t>samanaikaisesti useille erilaisille karsinogeeneille tai </a:t>
            </a:r>
          </a:p>
          <a:p>
            <a:pPr lvl="1"/>
            <a:r>
              <a:rPr lang="fi-FI" sz="2800" dirty="0"/>
              <a:t>karsinogeenialtistus jatkuu vuosia ja on usein toistuvaa</a:t>
            </a:r>
          </a:p>
          <a:p>
            <a:pPr lvl="1"/>
            <a:r>
              <a:rPr lang="fi-FI" sz="2800" dirty="0"/>
              <a:t>kun syöpäsolukko on ehtinyt kehittyä riittävän pitkälle, se pystyy torjumaan kaikki kehon puolustusmekanismit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6778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/>
          <a:lstStyle/>
          <a:p>
            <a:r>
              <a:rPr lang="fi-FI" b="1" dirty="0"/>
              <a:t>Etäpesäkkeet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syöpäsolut erittävät aineita, jotka houkuttelevat syöpäkasvaimen ympärille uusia veri- ja imusuonia</a:t>
            </a:r>
          </a:p>
          <a:p>
            <a:pPr lvl="1"/>
            <a:r>
              <a:rPr lang="fi-FI" sz="2400" dirty="0"/>
              <a:t>jatkuva solunjakautuminen vaatii runsaasti veren kuljettamaa happea ja ravintoaineita </a:t>
            </a:r>
            <a:br>
              <a:rPr lang="fi-FI" sz="2400" dirty="0"/>
            </a:br>
            <a:r>
              <a:rPr lang="fi-FI" sz="2400" dirty="0"/>
              <a:t>(jos energiaa ja ravintoaineita riittävästi käytettävissä, syöpäsolut voivat lisääntyä loputtomasti)</a:t>
            </a:r>
          </a:p>
          <a:p>
            <a:pPr lvl="1"/>
            <a:r>
              <a:rPr lang="fi-FI" sz="2400" dirty="0"/>
              <a:t>tarjoavat syöpäsoluille reitin levitä eri puolille kehoa </a:t>
            </a:r>
            <a:br>
              <a:rPr lang="fi-FI" sz="2400" dirty="0"/>
            </a:br>
            <a:r>
              <a:rPr lang="fi-FI" sz="2400" dirty="0">
                <a:sym typeface="Wingdings" panose="05000000000000000000" pitchFamily="2" charset="2"/>
              </a:rPr>
              <a:t> </a:t>
            </a:r>
            <a:r>
              <a:rPr lang="fi-FI" sz="2400" dirty="0"/>
              <a:t>alkuperäisestä kasvaimesta irronneet syöpäsolut voivat kulkeutua veren tai imunestekierron mukana uuteen kohde-elimeen </a:t>
            </a:r>
            <a:r>
              <a:rPr lang="fi-FI" sz="2400" dirty="0">
                <a:sym typeface="Wingdings" panose="05000000000000000000" pitchFamily="2" charset="2"/>
              </a:rPr>
              <a:t></a:t>
            </a:r>
            <a:r>
              <a:rPr lang="fi-FI" sz="2400" dirty="0"/>
              <a:t> muodostavat siellä uusia syöpäkasvaimia, </a:t>
            </a:r>
            <a:r>
              <a:rPr lang="fi-FI" sz="2400" b="1" dirty="0"/>
              <a:t>etäpesäkkeitä eli metastaaseja</a:t>
            </a:r>
            <a:r>
              <a:rPr lang="fi-FI" sz="2400" dirty="0"/>
              <a:t> </a:t>
            </a:r>
            <a:br>
              <a:rPr lang="fi-FI" sz="2400" dirty="0"/>
            </a:br>
            <a:r>
              <a:rPr lang="fi-FI" sz="2400" dirty="0"/>
              <a:t>(syövän vaarallisuus perustuu usein niihin, koska laajalle levinnyttä syöpää on vaikea pysäyttää)</a:t>
            </a:r>
          </a:p>
        </p:txBody>
      </p:sp>
    </p:spTree>
    <p:extLst>
      <p:ext uri="{BB962C8B-B14F-4D97-AF65-F5344CB8AC3E}">
        <p14:creationId xmlns:p14="http://schemas.microsoft.com/office/powerpoint/2010/main" val="2362140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Riskitekijät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9157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tavallisesti syöpä kehittyy monen eri tekijän yhteisvaikutuksesta (syyt vaihtelevat syöpäsairauksittain, kaikkia syitä ei vielä tunneta)</a:t>
            </a:r>
          </a:p>
          <a:p>
            <a:r>
              <a:rPr lang="fi-FI" dirty="0"/>
              <a:t>ikääntyminen</a:t>
            </a:r>
          </a:p>
          <a:p>
            <a:r>
              <a:rPr lang="fi-FI" dirty="0"/>
              <a:t>perinnöllinen alttius</a:t>
            </a:r>
          </a:p>
          <a:p>
            <a:r>
              <a:rPr lang="fi-FI" dirty="0"/>
              <a:t>sukupuoli </a:t>
            </a:r>
            <a:r>
              <a:rPr lang="fi-FI" dirty="0">
                <a:sym typeface="Wingdings" panose="05000000000000000000" pitchFamily="2" charset="2"/>
              </a:rPr>
              <a:t> syöpätyypit</a:t>
            </a:r>
            <a:endParaRPr lang="fi-FI" dirty="0"/>
          </a:p>
          <a:p>
            <a:r>
              <a:rPr lang="fi-FI" dirty="0"/>
              <a:t>tupakointi (erityisesti tervayhdisteet)</a:t>
            </a:r>
          </a:p>
          <a:p>
            <a:r>
              <a:rPr lang="fi-FI" dirty="0"/>
              <a:t>alkoholi (</a:t>
            </a:r>
            <a:r>
              <a:rPr lang="fi-FI" dirty="0" err="1"/>
              <a:t>asetaldehydi</a:t>
            </a:r>
            <a:r>
              <a:rPr lang="fi-FI" dirty="0"/>
              <a:t>)</a:t>
            </a:r>
          </a:p>
          <a:p>
            <a:r>
              <a:rPr lang="fi-FI" dirty="0"/>
              <a:t>ravitsemus (punainen liha, prosessoidut lihatuotteet, vähäinen kuidun saanti)</a:t>
            </a:r>
          </a:p>
          <a:p>
            <a:r>
              <a:rPr lang="fi-FI" dirty="0"/>
              <a:t>vähäinen liikunta</a:t>
            </a:r>
          </a:p>
          <a:p>
            <a:r>
              <a:rPr lang="fi-FI" dirty="0"/>
              <a:t>lihavuus</a:t>
            </a:r>
          </a:p>
        </p:txBody>
      </p:sp>
    </p:spTree>
    <p:extLst>
      <p:ext uri="{BB962C8B-B14F-4D97-AF65-F5344CB8AC3E}">
        <p14:creationId xmlns:p14="http://schemas.microsoft.com/office/powerpoint/2010/main" val="4164956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Syöpää aiheuttavat infektiot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b="1" dirty="0"/>
          </a:p>
          <a:p>
            <a:r>
              <a:rPr lang="fi-FI" b="1" dirty="0"/>
              <a:t>HPV-virukset eli </a:t>
            </a:r>
            <a:r>
              <a:rPr lang="fi-FI" b="1" dirty="0" err="1"/>
              <a:t>human</a:t>
            </a:r>
            <a:r>
              <a:rPr lang="fi-FI" b="1" dirty="0"/>
              <a:t> </a:t>
            </a:r>
            <a:r>
              <a:rPr lang="fi-FI" b="1" dirty="0" err="1"/>
              <a:t>papilloma</a:t>
            </a:r>
            <a:r>
              <a:rPr lang="fi-FI" b="1" dirty="0"/>
              <a:t> virukset </a:t>
            </a:r>
            <a:r>
              <a:rPr lang="fi-FI" dirty="0"/>
              <a:t>(limakalvokontakti)</a:t>
            </a:r>
            <a:r>
              <a:rPr lang="fi-FI" dirty="0">
                <a:sym typeface="Wingdings" panose="05000000000000000000" pitchFamily="2" charset="2"/>
              </a:rPr>
              <a:t> kohdunkaulan syöpä (</a:t>
            </a:r>
            <a:r>
              <a:rPr lang="fi-FI" dirty="0" err="1">
                <a:sym typeface="Wingdings" panose="05000000000000000000" pitchFamily="2" charset="2"/>
              </a:rPr>
              <a:t>Papa</a:t>
            </a:r>
            <a:r>
              <a:rPr lang="fi-FI" dirty="0">
                <a:sym typeface="Wingdings" panose="05000000000000000000" pitchFamily="2" charset="2"/>
              </a:rPr>
              <a:t>-testaus, seulonta, rokotukset)</a:t>
            </a:r>
          </a:p>
          <a:p>
            <a:r>
              <a:rPr lang="fi-FI" b="1" dirty="0">
                <a:sym typeface="Wingdings" panose="05000000000000000000" pitchFamily="2" charset="2"/>
              </a:rPr>
              <a:t>hepatiittivirukset</a:t>
            </a:r>
            <a:r>
              <a:rPr lang="fi-FI" dirty="0">
                <a:sym typeface="Wingdings" panose="05000000000000000000" pitchFamily="2" charset="2"/>
              </a:rPr>
              <a:t>  maksasyöpä</a:t>
            </a:r>
          </a:p>
          <a:p>
            <a:r>
              <a:rPr lang="fi-FI" b="1" dirty="0" err="1">
                <a:sym typeface="Wingdings" panose="05000000000000000000" pitchFamily="2" charset="2"/>
              </a:rPr>
              <a:t>helikobakteerit</a:t>
            </a:r>
            <a:r>
              <a:rPr lang="fi-FI" dirty="0">
                <a:sym typeface="Wingdings" panose="05000000000000000000" pitchFamily="2" charset="2"/>
              </a:rPr>
              <a:t>  mahasyöpä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251209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754</TotalTime>
  <Words>569</Words>
  <Application>Microsoft Office PowerPoint</Application>
  <PresentationFormat>Näytössä katseltava diaesitys (4:3)</PresentationFormat>
  <Paragraphs>83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Retro</vt:lpstr>
      <vt:lpstr>Terve 1: Terveyden perusteet</vt:lpstr>
      <vt:lpstr>Syöpä</vt:lpstr>
      <vt:lpstr>Syövän kehittyminen</vt:lpstr>
      <vt:lpstr>Syövän kehittyminen</vt:lpstr>
      <vt:lpstr>Karsinogeenit</vt:lpstr>
      <vt:lpstr>Karsinogeenit</vt:lpstr>
      <vt:lpstr>Etäpesäkkeet</vt:lpstr>
      <vt:lpstr>Riskitekijät</vt:lpstr>
      <vt:lpstr>Syöpää aiheuttavat infektiot</vt:lpstr>
      <vt:lpstr>Ympäristötekijät</vt:lpstr>
      <vt:lpstr>Paranemisennuste</vt:lpstr>
      <vt:lpstr>PowerPoint-esitys</vt:lpstr>
      <vt:lpstr>Varhainen toteaminen</vt:lpstr>
      <vt:lpstr>PowerPoint-esitys</vt:lpstr>
      <vt:lpstr>Lähtökohtia hoitomuodoille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379</cp:revision>
  <dcterms:created xsi:type="dcterms:W3CDTF">2017-06-09T06:02:13Z</dcterms:created>
  <dcterms:modified xsi:type="dcterms:W3CDTF">2019-09-16T10:48:54Z</dcterms:modified>
</cp:coreProperties>
</file>