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0"/>
    <p:restoredTop sz="94670"/>
  </p:normalViewPr>
  <p:slideViewPr>
    <p:cSldViewPr>
      <p:cViewPr varScale="1">
        <p:scale>
          <a:sx n="68" d="100"/>
          <a:sy n="68" d="100"/>
        </p:scale>
        <p:origin x="154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04714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97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333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7718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505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702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9357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50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613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31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250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66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51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01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337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7046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03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447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7263" y="772833"/>
            <a:ext cx="4948258" cy="3840384"/>
          </a:xfrm>
        </p:spPr>
        <p:txBody>
          <a:bodyPr anchor="b">
            <a:normAutofit/>
          </a:bodyPr>
          <a:lstStyle/>
          <a:p>
            <a:r>
              <a:rPr lang="fi-FI" sz="5200" b="1">
                <a:solidFill>
                  <a:schemeClr val="tx1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6" y="4613218"/>
            <a:ext cx="4942515" cy="1490566"/>
          </a:xfrm>
        </p:spPr>
        <p:txBody>
          <a:bodyPr>
            <a:normAutofit/>
          </a:bodyPr>
          <a:lstStyle/>
          <a:p>
            <a:r>
              <a:rPr lang="fi-FI" sz="2800" b="1">
                <a:solidFill>
                  <a:schemeClr val="accent1"/>
                </a:solidFill>
              </a:rPr>
              <a:t>Luku 14: Diabetes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739551"/>
          </a:xfrm>
        </p:spPr>
        <p:txBody>
          <a:bodyPr/>
          <a:lstStyle/>
          <a:p>
            <a:r>
              <a:rPr lang="fi-FI" b="1" dirty="0"/>
              <a:t>Diabetes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844824"/>
            <a:ext cx="7704667" cy="4104456"/>
          </a:xfrm>
        </p:spPr>
        <p:txBody>
          <a:bodyPr>
            <a:noAutofit/>
          </a:bodyPr>
          <a:lstStyle/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/>
              <a:t>joukko erilaisia aineenvaihduntasairauksia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/>
              <a:t>liian suuri veren sokeripitoisuuden pitkäaikainen kohoaminen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/>
              <a:t>syynä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1600" dirty="0"/>
              <a:t>haiman erittämän insuliinihormonin vähäisyys tai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1600" dirty="0"/>
              <a:t>insuliinihormonin puuttuminen kokonaan tai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1600" dirty="0"/>
              <a:t>insuliinin heikentynyt teho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000" dirty="0"/>
              <a:t>veren sokeri- eli </a:t>
            </a:r>
            <a:r>
              <a:rPr lang="fi-FI" sz="2000" b="1" dirty="0"/>
              <a:t>glukoosipitoisuuden</a:t>
            </a:r>
            <a:r>
              <a:rPr lang="fi-FI" sz="2000" dirty="0"/>
              <a:t> säätely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1600" dirty="0"/>
              <a:t>haiman </a:t>
            </a:r>
            <a:r>
              <a:rPr lang="fi-FI" sz="1600" dirty="0" err="1"/>
              <a:t>Langerhansin</a:t>
            </a:r>
            <a:r>
              <a:rPr lang="fi-FI" sz="1600" dirty="0"/>
              <a:t> saarekkeiden beeta-solujen </a:t>
            </a:r>
            <a:r>
              <a:rPr lang="fi-FI" sz="1600" b="1" dirty="0"/>
              <a:t>insuliini-hormonin</a:t>
            </a:r>
            <a:r>
              <a:rPr lang="fi-FI" sz="1600" dirty="0"/>
              <a:t> tuotanto </a:t>
            </a:r>
            <a:r>
              <a:rPr lang="fi-FI" sz="1600" dirty="0">
                <a:sym typeface="Wingdings" panose="05000000000000000000" pitchFamily="2" charset="2"/>
              </a:rPr>
              <a:t> </a:t>
            </a:r>
            <a:r>
              <a:rPr lang="fi-FI" sz="1600" dirty="0"/>
              <a:t>erittyminen vereen </a:t>
            </a:r>
            <a:r>
              <a:rPr lang="fi-FI" sz="1600" dirty="0">
                <a:sym typeface="Wingdings" panose="05000000000000000000" pitchFamily="2" charset="2"/>
              </a:rPr>
              <a:t> </a:t>
            </a:r>
            <a:r>
              <a:rPr lang="fi-FI" sz="1600" dirty="0"/>
              <a:t>veressä olevan glukoosin siirto soluihin energianlähteeksi </a:t>
            </a:r>
            <a:br>
              <a:rPr lang="fi-FI" sz="1600" dirty="0"/>
            </a:br>
            <a:r>
              <a:rPr lang="fi-FI" sz="1600" dirty="0"/>
              <a:t>(= veren glukoosipitoisuus ei nouse liikaa)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1600" dirty="0"/>
              <a:t>haiman alfa-solujen erittämä </a:t>
            </a:r>
            <a:r>
              <a:rPr lang="fi-FI" sz="1600" b="1" dirty="0" err="1"/>
              <a:t>glukagoni</a:t>
            </a:r>
            <a:r>
              <a:rPr lang="fi-FI" sz="1600" dirty="0" err="1"/>
              <a:t>-hormoni</a:t>
            </a:r>
            <a:r>
              <a:rPr lang="fi-FI" sz="1600" dirty="0"/>
              <a:t> (jos verensokeri laskemassa liian alas) </a:t>
            </a:r>
            <a:r>
              <a:rPr lang="fi-FI" sz="1600" dirty="0">
                <a:sym typeface="Wingdings" panose="05000000000000000000" pitchFamily="2" charset="2"/>
              </a:rPr>
              <a:t> </a:t>
            </a:r>
            <a:r>
              <a:rPr lang="fi-FI" sz="1600" dirty="0"/>
              <a:t>lisää maksan glukoosituottoa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1600" dirty="0"/>
              <a:t>insuliini poistuu elimistöstä maksan toiminnan kautta ja munuaisten erittämänä virtsaan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11559"/>
          </a:xfrm>
        </p:spPr>
        <p:txBody>
          <a:bodyPr/>
          <a:lstStyle/>
          <a:p>
            <a:r>
              <a:rPr lang="fi-FI" b="1" dirty="0"/>
              <a:t>Verensokeriarvot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484784"/>
            <a:ext cx="7704667" cy="4916014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normaali verensokeriarvo hyvin tasainen insuliinin ja </a:t>
            </a:r>
            <a:r>
              <a:rPr lang="fi-FI" dirty="0" err="1"/>
              <a:t>glukagonin</a:t>
            </a:r>
            <a:r>
              <a:rPr lang="fi-FI" dirty="0"/>
              <a:t> ansiosta </a:t>
            </a:r>
            <a:br>
              <a:rPr lang="fi-FI" dirty="0"/>
            </a:br>
            <a:r>
              <a:rPr lang="fi-FI" dirty="0"/>
              <a:t>(terveellä ihmisellä lähes aina 4–8 </a:t>
            </a:r>
            <a:r>
              <a:rPr lang="fi-FI" dirty="0" err="1"/>
              <a:t>mmol/l</a:t>
            </a:r>
            <a:r>
              <a:rPr lang="fi-FI" dirty="0"/>
              <a:t>)</a:t>
            </a:r>
          </a:p>
          <a:p>
            <a:r>
              <a:rPr lang="fi-FI" dirty="0"/>
              <a:t>liian korkea verensokeriarvo</a:t>
            </a:r>
          </a:p>
          <a:p>
            <a:pPr lvl="1"/>
            <a:r>
              <a:rPr lang="fi-FI" dirty="0"/>
              <a:t>pienet hiussuonet ja valtimot voivat vaurioitua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tärkeiden elinten (esim. silmät tai munuaiset) toiminta voi häiriintyä</a:t>
            </a:r>
          </a:p>
          <a:p>
            <a:r>
              <a:rPr lang="fi-FI" dirty="0"/>
              <a:t>liian alhainen verensokeriarvo eli </a:t>
            </a:r>
            <a:r>
              <a:rPr lang="fi-FI" b="1" dirty="0" err="1"/>
              <a:t>hypoglykemia</a:t>
            </a:r>
            <a:endParaRPr lang="fi-FI" b="1" dirty="0"/>
          </a:p>
          <a:p>
            <a:pPr lvl="1"/>
            <a:r>
              <a:rPr lang="fi-FI" dirty="0"/>
              <a:t>vaarallinen aivoille</a:t>
            </a:r>
          </a:p>
          <a:p>
            <a:pPr lvl="1"/>
            <a:r>
              <a:rPr lang="fi-FI" dirty="0"/>
              <a:t>oireita sydämentykytys, hikoilu, nälän tunne, käsien tärinä ja ärtyisyys (johtuvat stressihormonien, kuten adrenaliinin, liikaerityksestä) </a:t>
            </a:r>
          </a:p>
          <a:p>
            <a:pPr lvl="1"/>
            <a:r>
              <a:rPr lang="fi-FI" dirty="0"/>
              <a:t>lievät oireet ovat hyvin yleisiä </a:t>
            </a:r>
          </a:p>
          <a:p>
            <a:pPr lvl="1"/>
            <a:r>
              <a:rPr lang="fi-FI" dirty="0"/>
              <a:t>diabeetikolla </a:t>
            </a:r>
            <a:r>
              <a:rPr lang="fi-FI" b="1" dirty="0"/>
              <a:t>insuliinisokki</a:t>
            </a:r>
            <a:r>
              <a:rPr lang="fi-FI" dirty="0"/>
              <a:t>, jolloin keskushermoston toiminta häiriintyy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6473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315615"/>
          </a:xfrm>
        </p:spPr>
        <p:txBody>
          <a:bodyPr>
            <a:normAutofit/>
          </a:bodyPr>
          <a:lstStyle/>
          <a:p>
            <a:r>
              <a:rPr lang="fi-FI" b="1" dirty="0"/>
              <a:t>Tyypin 1 diabetes eli insuliininpuutostauti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988840"/>
            <a:ext cx="7704667" cy="4248472"/>
          </a:xfrm>
        </p:spPr>
        <p:txBody>
          <a:bodyPr>
            <a:normAutofit/>
          </a:bodyPr>
          <a:lstStyle/>
          <a:p>
            <a:r>
              <a:rPr lang="fi-FI" dirty="0"/>
              <a:t>noin 50 000 suomalaisella, vuosittain sairastuu lähes 500 lasta </a:t>
            </a:r>
          </a:p>
          <a:p>
            <a:r>
              <a:rPr lang="fi-FI" dirty="0"/>
              <a:t>Suomessa lasten diabetes yleisempää kuin missään muualla maailmassa, ilmaantuvuus kasvanut jatkuvasti</a:t>
            </a:r>
          </a:p>
          <a:p>
            <a:r>
              <a:rPr lang="fi-FI" dirty="0"/>
              <a:t>syytä ei ole pystytty täysin selvittämään</a:t>
            </a:r>
          </a:p>
          <a:p>
            <a:pPr lvl="1"/>
            <a:r>
              <a:rPr lang="fi-FI" u="sng" dirty="0"/>
              <a:t>monitekijäinen</a:t>
            </a:r>
            <a:r>
              <a:rPr lang="fi-FI" dirty="0"/>
              <a:t> sairaus</a:t>
            </a:r>
          </a:p>
          <a:p>
            <a:pPr lvl="1"/>
            <a:r>
              <a:rPr lang="fi-FI" dirty="0"/>
              <a:t>altistavat perintötekijät eli </a:t>
            </a:r>
            <a:r>
              <a:rPr lang="fi-FI" u="sng" dirty="0"/>
              <a:t>riskigeenit</a:t>
            </a:r>
          </a:p>
          <a:p>
            <a:pPr lvl="1"/>
            <a:r>
              <a:rPr lang="fi-FI" u="sng" dirty="0"/>
              <a:t>hygieniahypoteesia</a:t>
            </a:r>
            <a:r>
              <a:rPr lang="fi-FI" dirty="0"/>
              <a:t> sekä suolistobakteerien ja eräiden virusinfektioiden osuutta tutkitaan</a:t>
            </a:r>
          </a:p>
        </p:txBody>
      </p:sp>
    </p:spTree>
    <p:extLst>
      <p:ext uri="{BB962C8B-B14F-4D97-AF65-F5344CB8AC3E}">
        <p14:creationId xmlns:p14="http://schemas.microsoft.com/office/powerpoint/2010/main" val="2350197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595535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Tyypin 1 diabeteksen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196752"/>
            <a:ext cx="7838339" cy="5472608"/>
          </a:xfrm>
        </p:spPr>
        <p:txBody>
          <a:bodyPr>
            <a:normAutofit fontScale="47500" lnSpcReduction="20000"/>
          </a:bodyPr>
          <a:lstStyle/>
          <a:p>
            <a:r>
              <a:rPr lang="fi-FI" sz="3600" dirty="0"/>
              <a:t>haiman </a:t>
            </a:r>
            <a:r>
              <a:rPr lang="fi-FI" sz="3600" dirty="0" err="1"/>
              <a:t>Langerhansin</a:t>
            </a:r>
            <a:r>
              <a:rPr lang="fi-FI" sz="3600" dirty="0"/>
              <a:t> saarekkeet vähitellen tuhoutuneet autoimmuuni-ilmiön seurauksena eivätkä eritä insuliinia</a:t>
            </a:r>
          </a:p>
          <a:p>
            <a:r>
              <a:rPr lang="fi-FI" sz="3600" dirty="0"/>
              <a:t>hoitamattomana johtaa tajuttomuuteen ja kuolemaan</a:t>
            </a:r>
          </a:p>
          <a:p>
            <a:r>
              <a:rPr lang="fi-FI" sz="3600" dirty="0"/>
              <a:t>puhkeaa tavallisesti lapsuus- tai nuoruusiässä = nuoruusiän diabetes </a:t>
            </a:r>
            <a:br>
              <a:rPr lang="fi-FI" sz="3600" dirty="0"/>
            </a:br>
            <a:r>
              <a:rPr lang="fi-FI" sz="3600" dirty="0"/>
              <a:t>(voi kuitenkin sairastua missä iässä tahansa)</a:t>
            </a:r>
          </a:p>
          <a:p>
            <a:r>
              <a:rPr lang="fi-FI" sz="3600" dirty="0"/>
              <a:t>oireita</a:t>
            </a:r>
          </a:p>
          <a:p>
            <a:pPr lvl="1"/>
            <a:r>
              <a:rPr lang="fi-FI" sz="2900" dirty="0"/>
              <a:t>huomattavasti lisääntynyt virtsaamisen tarve</a:t>
            </a:r>
          </a:p>
          <a:p>
            <a:pPr lvl="1"/>
            <a:r>
              <a:rPr lang="fi-FI" sz="2900" dirty="0"/>
              <a:t>jano</a:t>
            </a:r>
          </a:p>
          <a:p>
            <a:pPr lvl="1"/>
            <a:r>
              <a:rPr lang="fi-FI" sz="2900" dirty="0"/>
              <a:t>väsymys</a:t>
            </a:r>
          </a:p>
          <a:p>
            <a:pPr lvl="1"/>
            <a:r>
              <a:rPr lang="fi-FI" sz="2900" dirty="0"/>
              <a:t>painon lasku</a:t>
            </a:r>
          </a:p>
          <a:p>
            <a:r>
              <a:rPr lang="fi-FI" sz="3600" dirty="0"/>
              <a:t>hoitona </a:t>
            </a:r>
          </a:p>
          <a:p>
            <a:pPr lvl="1"/>
            <a:r>
              <a:rPr lang="fi-FI" sz="3400" dirty="0"/>
              <a:t>insuliinin </a:t>
            </a:r>
            <a:r>
              <a:rPr lang="fi-FI" sz="3400" dirty="0" err="1"/>
              <a:t>monipistoshoito</a:t>
            </a:r>
            <a:r>
              <a:rPr lang="fi-FI" sz="3400" dirty="0"/>
              <a:t> </a:t>
            </a:r>
            <a:br>
              <a:rPr lang="fi-FI" sz="3400" dirty="0"/>
            </a:br>
            <a:r>
              <a:rPr lang="fi-FI" sz="3400" dirty="0"/>
              <a:t>(</a:t>
            </a:r>
            <a:r>
              <a:rPr lang="fi-FI" sz="3400" u="sng" dirty="0"/>
              <a:t>pitkävaikutteinen insuliini </a:t>
            </a:r>
            <a:r>
              <a:rPr lang="fi-FI" sz="3400" dirty="0"/>
              <a:t>huolehtii verensokeritasosta paastoaikoina ja </a:t>
            </a:r>
            <a:br>
              <a:rPr lang="fi-FI" sz="3400" dirty="0"/>
            </a:br>
            <a:r>
              <a:rPr lang="fi-FI" sz="3400" u="sng" dirty="0"/>
              <a:t>pikainsuliini</a:t>
            </a:r>
            <a:r>
              <a:rPr lang="fi-FI" sz="3400" dirty="0"/>
              <a:t> aterioiden yhteydessä)</a:t>
            </a:r>
          </a:p>
          <a:p>
            <a:pPr lvl="1"/>
            <a:r>
              <a:rPr lang="fi-FI" sz="3400" dirty="0"/>
              <a:t>insuliinin annosteluun insuliinikynäpistokset tai insuliinipumppu</a:t>
            </a:r>
          </a:p>
          <a:p>
            <a:r>
              <a:rPr lang="fi-FI" sz="3600" dirty="0"/>
              <a:t>ruokavalio-ohjeissa painotetaan kuitupitoisia, hyviä hiilihydraattilähteitä</a:t>
            </a:r>
          </a:p>
          <a:p>
            <a:r>
              <a:rPr lang="fi-FI" sz="3600" dirty="0"/>
              <a:t>säännöllinen liikkuminen parantaa hoitotasapainoa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2036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9959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Tyypin 2 diabetes ja sen kehittyminen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00808"/>
            <a:ext cx="7704667" cy="5040560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saattaa kehittyä 10–15 vuotta, puhkeaa usein vasta aikuisiässä </a:t>
            </a:r>
            <a:br>
              <a:rPr lang="fi-FI" dirty="0"/>
            </a:br>
            <a:r>
              <a:rPr lang="fi-FI" dirty="0"/>
              <a:t>(voi sairastua jo lapsenakin) </a:t>
            </a:r>
          </a:p>
          <a:p>
            <a:r>
              <a:rPr lang="fi-FI" dirty="0"/>
              <a:t>pitkään lähes oireeton tai ihminen tottuu oireisiin</a:t>
            </a:r>
          </a:p>
          <a:p>
            <a:pPr lvl="1"/>
            <a:r>
              <a:rPr lang="fi-FI" dirty="0"/>
              <a:t>aterioiden jälkeen tuntuva väsymys, joka taudin pahentuessa muuttuu yleiseksi uupumukseksi</a:t>
            </a:r>
          </a:p>
          <a:p>
            <a:pPr lvl="1"/>
            <a:r>
              <a:rPr lang="fi-FI" dirty="0"/>
              <a:t>toisinaan myös särkyä tai lihaskouristelua jaloissa</a:t>
            </a:r>
          </a:p>
          <a:p>
            <a:r>
              <a:rPr lang="fi-FI" dirty="0"/>
              <a:t>alkuvaiheessa haima erittää insuliinia normaaliin tapaan, mutta solujen kyky reagoida insuliiniin heikkenee vähitellen </a:t>
            </a:r>
            <a:br>
              <a:rPr lang="fi-FI" dirty="0"/>
            </a:br>
            <a:r>
              <a:rPr lang="fi-FI" dirty="0"/>
              <a:t>(= </a:t>
            </a:r>
            <a:r>
              <a:rPr lang="fi-FI" b="1" dirty="0"/>
              <a:t>insuliiniresistenssi</a:t>
            </a:r>
            <a:r>
              <a:rPr lang="fi-FI" dirty="0"/>
              <a:t>)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glukoosi ei pääse siirtymään soluihin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verensokeripitoisuus nousee</a:t>
            </a:r>
          </a:p>
          <a:p>
            <a:r>
              <a:rPr lang="fi-FI" dirty="0"/>
              <a:t>haima reagoi tuottamalla yhä enemmän insuliinia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ei kuitenkaan kykene pitämään verensokeria tasaisena kaikissa tilanteissa </a:t>
            </a:r>
            <a:br>
              <a:rPr lang="fi-FI" dirty="0"/>
            </a:br>
            <a:r>
              <a:rPr lang="fi-FI" dirty="0"/>
              <a:t>(= </a:t>
            </a:r>
            <a:r>
              <a:rPr lang="fi-FI" b="1" dirty="0"/>
              <a:t>diabeteksen esiaste </a:t>
            </a:r>
            <a:r>
              <a:rPr lang="fi-FI" dirty="0"/>
              <a:t>eli heikentynyt sokerinsieto)</a:t>
            </a:r>
          </a:p>
          <a:p>
            <a:r>
              <a:rPr lang="fi-FI" dirty="0"/>
              <a:t>hoitamattomana diabeteksen esiaste kehittyy </a:t>
            </a:r>
            <a:r>
              <a:rPr lang="fi-FI" b="1" dirty="0"/>
              <a:t>tyypin 2 diabetekseksi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lisää riskiä sairastua sydän- ja verisuonitauteihin</a:t>
            </a:r>
          </a:p>
          <a:p>
            <a:pPr lvl="1"/>
            <a:r>
              <a:rPr lang="fi-FI" dirty="0"/>
              <a:t>haiman kyky tuottaa insuliinia heikkenee ja lopulta insuliinin tuotanto voi ehtyä kokonaan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593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83567"/>
          </a:xfrm>
        </p:spPr>
        <p:txBody>
          <a:bodyPr/>
          <a:lstStyle/>
          <a:p>
            <a:r>
              <a:rPr lang="fi-FI" b="1" dirty="0"/>
              <a:t>Tyypin 2 diabeteksen riskitekijät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556792"/>
            <a:ext cx="7704667" cy="4443024"/>
          </a:xfrm>
        </p:spPr>
        <p:txBody>
          <a:bodyPr>
            <a:normAutofit/>
          </a:bodyPr>
          <a:lstStyle/>
          <a:p>
            <a:r>
              <a:rPr lang="fi-FI" dirty="0"/>
              <a:t>perintötekijät</a:t>
            </a:r>
          </a:p>
          <a:p>
            <a:r>
              <a:rPr lang="fi-FI" dirty="0"/>
              <a:t>keskivartalolihavuus</a:t>
            </a:r>
          </a:p>
          <a:p>
            <a:r>
              <a:rPr lang="fi-FI" dirty="0"/>
              <a:t>vähäinen liikunta</a:t>
            </a:r>
          </a:p>
          <a:p>
            <a:pPr>
              <a:buFont typeface="Wingdings"/>
              <a:buChar char="à"/>
            </a:pPr>
            <a:r>
              <a:rPr lang="fi-FI" dirty="0">
                <a:sym typeface="Wingdings" panose="05000000000000000000" pitchFamily="2" charset="2"/>
              </a:rPr>
              <a:t>aineenvaihdunnan muutokset: verensokerin nousu, verenpaineen ja veren rasva-arvojen kohoaminen, häiriöt veren hyytymistekijöissä </a:t>
            </a:r>
            <a:br>
              <a:rPr lang="fi-FI" dirty="0">
                <a:sym typeface="Wingdings" panose="05000000000000000000" pitchFamily="2" charset="2"/>
              </a:rPr>
            </a:br>
            <a:r>
              <a:rPr lang="fi-FI" dirty="0">
                <a:sym typeface="Wingdings" panose="05000000000000000000" pitchFamily="2" charset="2"/>
              </a:rPr>
              <a:t>(= </a:t>
            </a:r>
            <a:r>
              <a:rPr lang="fi-FI" b="1" dirty="0">
                <a:sym typeface="Wingdings" panose="05000000000000000000" pitchFamily="2" charset="2"/>
              </a:rPr>
              <a:t>metabolinen oireyhtymä </a:t>
            </a:r>
            <a:r>
              <a:rPr lang="fi-FI" dirty="0">
                <a:sym typeface="Wingdings" panose="05000000000000000000" pitchFamily="2" charset="2"/>
              </a:rPr>
              <a:t>eli MBO)</a:t>
            </a:r>
          </a:p>
          <a:p>
            <a:r>
              <a:rPr lang="fi-FI" dirty="0">
                <a:sym typeface="Wingdings" panose="05000000000000000000" pitchFamily="2" charset="2"/>
              </a:rPr>
              <a:t>tupakointi ja nuuska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591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11559"/>
          </a:xfrm>
        </p:spPr>
        <p:txBody>
          <a:bodyPr/>
          <a:lstStyle/>
          <a:p>
            <a:r>
              <a:rPr lang="fi-FI" b="1" dirty="0"/>
              <a:t>Tyypin 2 diabeteksen yleisyys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412776"/>
            <a:ext cx="7704667" cy="458704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sairastavien määrä kasvanut kaikkialla maailmassa </a:t>
            </a:r>
          </a:p>
          <a:p>
            <a:r>
              <a:rPr lang="fi-FI" dirty="0"/>
              <a:t>noin puolella miljoonalla suomalaisella – lähes puolet ei tiedä sairastavansa</a:t>
            </a:r>
          </a:p>
          <a:p>
            <a:r>
              <a:rPr lang="fi-FI" dirty="0"/>
              <a:t>yleisyys kulkee käsi kädessä lihavuuden yleisyyden kanssa </a:t>
            </a:r>
            <a:r>
              <a:rPr lang="fi-FI" dirty="0">
                <a:sym typeface="Wingdings" panose="05000000000000000000" pitchFamily="2" charset="2"/>
              </a:rPr>
              <a:t> eniten </a:t>
            </a:r>
            <a:r>
              <a:rPr lang="fi-FI" dirty="0"/>
              <a:t>maissa, joissa lihavuus yleistä </a:t>
            </a:r>
            <a:br>
              <a:rPr lang="fi-FI" dirty="0"/>
            </a:br>
            <a:r>
              <a:rPr lang="fi-FI" dirty="0"/>
              <a:t>(esim. Yhdysvallat, vauraat arabimaat, Tyynen valtameren pienet saaret) </a:t>
            </a:r>
          </a:p>
          <a:p>
            <a:r>
              <a:rPr lang="fi-FI" dirty="0"/>
              <a:t>yleistyy Euroopassa noin 20–25 % seuraavien 20 vuoden aikana</a:t>
            </a:r>
          </a:p>
          <a:p>
            <a:pPr lvl="1"/>
            <a:r>
              <a:rPr lang="fi-FI" dirty="0"/>
              <a:t>Afrikassa ennustetaan yleistyvän jopa 100 % </a:t>
            </a:r>
            <a:br>
              <a:rPr lang="fi-FI" dirty="0"/>
            </a:br>
            <a:r>
              <a:rPr lang="fi-FI" dirty="0"/>
              <a:t>(kehittyvissä maissa aletaan noudattaa teollisuusmaille tyypillisiä epäterveellisiä elämäntapoja)</a:t>
            </a:r>
          </a:p>
        </p:txBody>
      </p:sp>
    </p:spTree>
    <p:extLst>
      <p:ext uri="{BB962C8B-B14F-4D97-AF65-F5344CB8AC3E}">
        <p14:creationId xmlns:p14="http://schemas.microsoft.com/office/powerpoint/2010/main" val="2378417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739551"/>
          </a:xfrm>
        </p:spPr>
        <p:txBody>
          <a:bodyPr/>
          <a:lstStyle/>
          <a:p>
            <a:r>
              <a:rPr lang="fi-FI" b="1" dirty="0"/>
              <a:t>Lisäsairaudet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132856"/>
            <a:ext cx="7704667" cy="426794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korkea veren glukoosipitoisuus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verisuonet, sydän, munuaiset tai hermosto saattavat vähitellen vaurioitua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sydäninfarkti, munuaistauti, silmänpohjien tuhoutumisesta aiheutuva sokeutuminen</a:t>
            </a:r>
          </a:p>
          <a:p>
            <a:r>
              <a:rPr lang="fi-FI" dirty="0"/>
              <a:t>aiheuttavat paljon lisäkustannuksia yhteiskunnalle</a:t>
            </a:r>
          </a:p>
          <a:p>
            <a:r>
              <a:rPr lang="fi-FI" dirty="0"/>
              <a:t>tärkeää </a:t>
            </a:r>
          </a:p>
          <a:p>
            <a:pPr lvl="1"/>
            <a:r>
              <a:rPr lang="fi-FI" sz="2400" dirty="0"/>
              <a:t>diabeteksen varhainen diagnosointi ja hoidon aloittaminen (</a:t>
            </a:r>
            <a:r>
              <a:rPr lang="fi-FI" sz="2400" b="1" dirty="0"/>
              <a:t>erityiskorvattavat lääkkeet</a:t>
            </a:r>
            <a:r>
              <a:rPr lang="fi-FI" sz="2400" dirty="0"/>
              <a:t>)</a:t>
            </a:r>
          </a:p>
          <a:p>
            <a:pPr lvl="1"/>
            <a:r>
              <a:rPr lang="fi-FI" sz="2400" dirty="0"/>
              <a:t>hyvä diabeteksen hoitotasapaino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3446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ksi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i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Parallaksi</Template>
  <TotalTime>673</TotalTime>
  <Words>171</Words>
  <Application>Microsoft Office PowerPoint</Application>
  <PresentationFormat>Näytössä katseltava diaesitys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Corbel</vt:lpstr>
      <vt:lpstr>Wingdings</vt:lpstr>
      <vt:lpstr>Parallaksi</vt:lpstr>
      <vt:lpstr>Terve 1: Terveyden perusteet</vt:lpstr>
      <vt:lpstr>Diabetes</vt:lpstr>
      <vt:lpstr>Verensokeriarvot</vt:lpstr>
      <vt:lpstr>Tyypin 1 diabetes eli insuliininpuutostauti</vt:lpstr>
      <vt:lpstr>Tyypin 1 diabeteksen hoito</vt:lpstr>
      <vt:lpstr>Tyypin 2 diabetes ja sen kehittyminen</vt:lpstr>
      <vt:lpstr>Tyypin 2 diabeteksen riskitekijät</vt:lpstr>
      <vt:lpstr>Tyypin 2 diabeteksen yleisyys</vt:lpstr>
      <vt:lpstr>Lisäsairaudet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323</cp:revision>
  <dcterms:created xsi:type="dcterms:W3CDTF">2017-06-09T06:02:13Z</dcterms:created>
  <dcterms:modified xsi:type="dcterms:W3CDTF">2019-09-16T10:16:32Z</dcterms:modified>
</cp:coreProperties>
</file>