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3" r:id="rId1"/>
  </p:sldMasterIdLst>
  <p:sldIdLst>
    <p:sldId id="256" r:id="rId2"/>
    <p:sldId id="257" r:id="rId3"/>
    <p:sldId id="263" r:id="rId4"/>
    <p:sldId id="264" r:id="rId5"/>
    <p:sldId id="259" r:id="rId6"/>
    <p:sldId id="260" r:id="rId7"/>
    <p:sldId id="261" r:id="rId8"/>
    <p:sldId id="265" r:id="rId9"/>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294" autoAdjust="0"/>
    <p:restoredTop sz="94434" autoAdjust="0"/>
  </p:normalViewPr>
  <p:slideViewPr>
    <p:cSldViewPr snapToGrid="0">
      <p:cViewPr varScale="1">
        <p:scale>
          <a:sx n="74" d="100"/>
          <a:sy n="74" d="100"/>
        </p:scale>
        <p:origin x="1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Otsikkodia">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fi-FI" smtClean="0"/>
              <a:t>Muokkaa perustyyl. napsautt.</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smtClean="0"/>
              <a:t>Muokkaa alaotsikon perustyyliä napsautt.</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674607D8-A881-4AFA-A78E-A1A1993729DF}" type="datetimeFigureOut">
              <a:rPr lang="fi-FI" smtClean="0"/>
              <a:t>7.1.2019</a:t>
            </a:fld>
            <a:endParaRPr lang="fi-FI"/>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fi-FI"/>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EF653FF6-DBF3-4ABE-B0EF-F92E5046998B}" type="slidenum">
              <a:rPr lang="fi-FI" smtClean="0"/>
              <a:t>‹#›</a:t>
            </a:fld>
            <a:endParaRPr lang="fi-FI"/>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556345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dirty="0"/>
          </a:p>
        </p:txBody>
      </p:sp>
      <p:sp>
        <p:nvSpPr>
          <p:cNvPr id="3" name="Vertical Text Placeholder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10"/>
          </p:nvPr>
        </p:nvSpPr>
        <p:spPr/>
        <p:txBody>
          <a:bodyPr/>
          <a:lstStyle/>
          <a:p>
            <a:fld id="{674607D8-A881-4AFA-A78E-A1A1993729DF}" type="datetimeFigureOut">
              <a:rPr lang="fi-FI" smtClean="0"/>
              <a:t>7.1.2019</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EF653FF6-DBF3-4ABE-B0EF-F92E5046998B}" type="slidenum">
              <a:rPr lang="fi-FI" smtClean="0"/>
              <a:t>‹#›</a:t>
            </a:fld>
            <a:endParaRPr lang="fi-FI"/>
          </a:p>
        </p:txBody>
      </p:sp>
    </p:spTree>
    <p:extLst>
      <p:ext uri="{BB962C8B-B14F-4D97-AF65-F5344CB8AC3E}">
        <p14:creationId xmlns:p14="http://schemas.microsoft.com/office/powerpoint/2010/main" val="19966262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fi-FI" smtClean="0"/>
              <a:t>Muokkaa perustyyl. napsautt.</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10"/>
          </p:nvPr>
        </p:nvSpPr>
        <p:spPr/>
        <p:txBody>
          <a:bodyPr/>
          <a:lstStyle/>
          <a:p>
            <a:fld id="{674607D8-A881-4AFA-A78E-A1A1993729DF}" type="datetimeFigureOut">
              <a:rPr lang="fi-FI" smtClean="0"/>
              <a:t>7.1.2019</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EF653FF6-DBF3-4ABE-B0EF-F92E5046998B}" type="slidenum">
              <a:rPr lang="fi-FI" smtClean="0"/>
              <a:t>‹#›</a:t>
            </a:fld>
            <a:endParaRPr lang="fi-FI"/>
          </a:p>
        </p:txBody>
      </p:sp>
    </p:spTree>
    <p:extLst>
      <p:ext uri="{BB962C8B-B14F-4D97-AF65-F5344CB8AC3E}">
        <p14:creationId xmlns:p14="http://schemas.microsoft.com/office/powerpoint/2010/main" val="16187919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dirty="0"/>
          </a:p>
        </p:txBody>
      </p:sp>
      <p:sp>
        <p:nvSpPr>
          <p:cNvPr id="3" name="Content Placeholder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10"/>
          </p:nvPr>
        </p:nvSpPr>
        <p:spPr/>
        <p:txBody>
          <a:bodyPr/>
          <a:lstStyle/>
          <a:p>
            <a:fld id="{674607D8-A881-4AFA-A78E-A1A1993729DF}" type="datetimeFigureOut">
              <a:rPr lang="fi-FI" smtClean="0"/>
              <a:t>7.1.2019</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EF653FF6-DBF3-4ABE-B0EF-F92E5046998B}" type="slidenum">
              <a:rPr lang="fi-FI" smtClean="0"/>
              <a:t>‹#›</a:t>
            </a:fld>
            <a:endParaRPr lang="fi-FI"/>
          </a:p>
        </p:txBody>
      </p:sp>
    </p:spTree>
    <p:extLst>
      <p:ext uri="{BB962C8B-B14F-4D97-AF65-F5344CB8AC3E}">
        <p14:creationId xmlns:p14="http://schemas.microsoft.com/office/powerpoint/2010/main" val="33077624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Osan ylätunniste">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fi-FI" smtClean="0"/>
              <a:t>Muokkaa perustyyl. napsautt.</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smtClean="0"/>
              <a:t>Muokkaa tekstin perustyylejä napsauttamalla</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674607D8-A881-4AFA-A78E-A1A1993729DF}" type="datetimeFigureOut">
              <a:rPr lang="fi-FI" smtClean="0"/>
              <a:t>7.1.2019</a:t>
            </a:fld>
            <a:endParaRPr lang="fi-FI"/>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fi-FI"/>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EF653FF6-DBF3-4ABE-B0EF-F92E5046998B}" type="slidenum">
              <a:rPr lang="fi-FI" smtClean="0"/>
              <a:t>‹#›</a:t>
            </a:fld>
            <a:endParaRPr lang="fi-FI"/>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410303456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5" name="Date Placeholder 4"/>
          <p:cNvSpPr>
            <a:spLocks noGrp="1"/>
          </p:cNvSpPr>
          <p:nvPr>
            <p:ph type="dt" sz="half" idx="10"/>
          </p:nvPr>
        </p:nvSpPr>
        <p:spPr/>
        <p:txBody>
          <a:bodyPr/>
          <a:lstStyle/>
          <a:p>
            <a:fld id="{674607D8-A881-4AFA-A78E-A1A1993729DF}" type="datetimeFigureOut">
              <a:rPr lang="fi-FI" smtClean="0"/>
              <a:t>7.1.2019</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EF653FF6-DBF3-4ABE-B0EF-F92E5046998B}" type="slidenum">
              <a:rPr lang="fi-FI" smtClean="0"/>
              <a:t>‹#›</a:t>
            </a:fld>
            <a:endParaRPr lang="fi-FI"/>
          </a:p>
        </p:txBody>
      </p:sp>
    </p:spTree>
    <p:extLst>
      <p:ext uri="{BB962C8B-B14F-4D97-AF65-F5344CB8AC3E}">
        <p14:creationId xmlns:p14="http://schemas.microsoft.com/office/powerpoint/2010/main" val="423436748"/>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fi-FI" smtClean="0"/>
              <a:t>Muokkaa perustyyl. napsautt.</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Content Placeholder 3"/>
          <p:cNvSpPr>
            <a:spLocks noGrp="1"/>
          </p:cNvSpPr>
          <p:nvPr>
            <p:ph sz="half" idx="2"/>
          </p:nvPr>
        </p:nvSpPr>
        <p:spPr>
          <a:xfrm>
            <a:off x="1257300" y="2909102"/>
            <a:ext cx="4800600" cy="2996398"/>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Content Placeholder 5"/>
          <p:cNvSpPr>
            <a:spLocks noGrp="1"/>
          </p:cNvSpPr>
          <p:nvPr>
            <p:ph sz="quarter" idx="4"/>
          </p:nvPr>
        </p:nvSpPr>
        <p:spPr>
          <a:xfrm>
            <a:off x="6633864" y="2909102"/>
            <a:ext cx="4800600" cy="2996398"/>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7" name="Date Placeholder 6"/>
          <p:cNvSpPr>
            <a:spLocks noGrp="1"/>
          </p:cNvSpPr>
          <p:nvPr>
            <p:ph type="dt" sz="half" idx="10"/>
          </p:nvPr>
        </p:nvSpPr>
        <p:spPr/>
        <p:txBody>
          <a:bodyPr/>
          <a:lstStyle/>
          <a:p>
            <a:fld id="{674607D8-A881-4AFA-A78E-A1A1993729DF}" type="datetimeFigureOut">
              <a:rPr lang="fi-FI" smtClean="0"/>
              <a:t>7.1.2019</a:t>
            </a:fld>
            <a:endParaRPr lang="fi-FI"/>
          </a:p>
        </p:txBody>
      </p:sp>
      <p:sp>
        <p:nvSpPr>
          <p:cNvPr id="8" name="Footer Placeholder 7"/>
          <p:cNvSpPr>
            <a:spLocks noGrp="1"/>
          </p:cNvSpPr>
          <p:nvPr>
            <p:ph type="ftr" sz="quarter" idx="11"/>
          </p:nvPr>
        </p:nvSpPr>
        <p:spPr/>
        <p:txBody>
          <a:bodyPr/>
          <a:lstStyle/>
          <a:p>
            <a:endParaRPr lang="fi-FI"/>
          </a:p>
        </p:txBody>
      </p:sp>
      <p:sp>
        <p:nvSpPr>
          <p:cNvPr id="9" name="Slide Number Placeholder 8"/>
          <p:cNvSpPr>
            <a:spLocks noGrp="1"/>
          </p:cNvSpPr>
          <p:nvPr>
            <p:ph type="sldNum" sz="quarter" idx="12"/>
          </p:nvPr>
        </p:nvSpPr>
        <p:spPr/>
        <p:txBody>
          <a:bodyPr/>
          <a:lstStyle/>
          <a:p>
            <a:fld id="{EF653FF6-DBF3-4ABE-B0EF-F92E5046998B}" type="slidenum">
              <a:rPr lang="fi-FI" smtClean="0"/>
              <a:t>‹#›</a:t>
            </a:fld>
            <a:endParaRPr lang="fi-FI"/>
          </a:p>
        </p:txBody>
      </p:sp>
    </p:spTree>
    <p:extLst>
      <p:ext uri="{BB962C8B-B14F-4D97-AF65-F5344CB8AC3E}">
        <p14:creationId xmlns:p14="http://schemas.microsoft.com/office/powerpoint/2010/main" val="2173210720"/>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dirty="0"/>
          </a:p>
        </p:txBody>
      </p:sp>
      <p:sp>
        <p:nvSpPr>
          <p:cNvPr id="3" name="Date Placeholder 2"/>
          <p:cNvSpPr>
            <a:spLocks noGrp="1"/>
          </p:cNvSpPr>
          <p:nvPr>
            <p:ph type="dt" sz="half" idx="10"/>
          </p:nvPr>
        </p:nvSpPr>
        <p:spPr/>
        <p:txBody>
          <a:bodyPr/>
          <a:lstStyle/>
          <a:p>
            <a:fld id="{674607D8-A881-4AFA-A78E-A1A1993729DF}" type="datetimeFigureOut">
              <a:rPr lang="fi-FI" smtClean="0"/>
              <a:t>7.1.2019</a:t>
            </a:fld>
            <a:endParaRPr lang="fi-FI"/>
          </a:p>
        </p:txBody>
      </p:sp>
      <p:sp>
        <p:nvSpPr>
          <p:cNvPr id="4" name="Footer Placeholder 3"/>
          <p:cNvSpPr>
            <a:spLocks noGrp="1"/>
          </p:cNvSpPr>
          <p:nvPr>
            <p:ph type="ftr" sz="quarter" idx="11"/>
          </p:nvPr>
        </p:nvSpPr>
        <p:spPr/>
        <p:txBody>
          <a:bodyPr/>
          <a:lstStyle/>
          <a:p>
            <a:endParaRPr lang="fi-FI"/>
          </a:p>
        </p:txBody>
      </p:sp>
      <p:sp>
        <p:nvSpPr>
          <p:cNvPr id="5" name="Slide Number Placeholder 4"/>
          <p:cNvSpPr>
            <a:spLocks noGrp="1"/>
          </p:cNvSpPr>
          <p:nvPr>
            <p:ph type="sldNum" sz="quarter" idx="12"/>
          </p:nvPr>
        </p:nvSpPr>
        <p:spPr/>
        <p:txBody>
          <a:bodyPr/>
          <a:lstStyle/>
          <a:p>
            <a:fld id="{EF653FF6-DBF3-4ABE-B0EF-F92E5046998B}" type="slidenum">
              <a:rPr lang="fi-FI" smtClean="0"/>
              <a:t>‹#›</a:t>
            </a:fld>
            <a:endParaRPr lang="fi-FI"/>
          </a:p>
        </p:txBody>
      </p:sp>
    </p:spTree>
    <p:extLst>
      <p:ext uri="{BB962C8B-B14F-4D97-AF65-F5344CB8AC3E}">
        <p14:creationId xmlns:p14="http://schemas.microsoft.com/office/powerpoint/2010/main" val="4053781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4607D8-A881-4AFA-A78E-A1A1993729DF}" type="datetimeFigureOut">
              <a:rPr lang="fi-FI" smtClean="0"/>
              <a:t>7.1.2019</a:t>
            </a:fld>
            <a:endParaRPr lang="fi-FI"/>
          </a:p>
        </p:txBody>
      </p:sp>
      <p:sp>
        <p:nvSpPr>
          <p:cNvPr id="3" name="Footer Placeholder 2"/>
          <p:cNvSpPr>
            <a:spLocks noGrp="1"/>
          </p:cNvSpPr>
          <p:nvPr>
            <p:ph type="ftr" sz="quarter" idx="11"/>
          </p:nvPr>
        </p:nvSpPr>
        <p:spPr/>
        <p:txBody>
          <a:bodyPr/>
          <a:lstStyle/>
          <a:p>
            <a:endParaRPr lang="fi-FI"/>
          </a:p>
        </p:txBody>
      </p:sp>
      <p:sp>
        <p:nvSpPr>
          <p:cNvPr id="4" name="Slide Number Placeholder 3"/>
          <p:cNvSpPr>
            <a:spLocks noGrp="1"/>
          </p:cNvSpPr>
          <p:nvPr>
            <p:ph type="sldNum" sz="quarter" idx="12"/>
          </p:nvPr>
        </p:nvSpPr>
        <p:spPr/>
        <p:txBody>
          <a:bodyPr/>
          <a:lstStyle/>
          <a:p>
            <a:fld id="{EF653FF6-DBF3-4ABE-B0EF-F92E5046998B}" type="slidenum">
              <a:rPr lang="fi-FI" smtClean="0"/>
              <a:t>‹#›</a:t>
            </a:fld>
            <a:endParaRPr lang="fi-FI"/>
          </a:p>
        </p:txBody>
      </p:sp>
    </p:spTree>
    <p:extLst>
      <p:ext uri="{BB962C8B-B14F-4D97-AF65-F5344CB8AC3E}">
        <p14:creationId xmlns:p14="http://schemas.microsoft.com/office/powerpoint/2010/main" val="35572490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tsikollinen sisältö">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fi-FI" smtClean="0"/>
              <a:t>Muokkaa perustyyl. napsautt.</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 napsauttamalla</a:t>
            </a:r>
          </a:p>
        </p:txBody>
      </p:sp>
      <p:sp>
        <p:nvSpPr>
          <p:cNvPr id="5" name="Date Placeholder 4"/>
          <p:cNvSpPr>
            <a:spLocks noGrp="1"/>
          </p:cNvSpPr>
          <p:nvPr>
            <p:ph type="dt" sz="half" idx="10"/>
          </p:nvPr>
        </p:nvSpPr>
        <p:spPr>
          <a:xfrm>
            <a:off x="765051" y="6375679"/>
            <a:ext cx="1233355" cy="348462"/>
          </a:xfrm>
        </p:spPr>
        <p:txBody>
          <a:bodyPr/>
          <a:lstStyle/>
          <a:p>
            <a:fld id="{674607D8-A881-4AFA-A78E-A1A1993729DF}" type="datetimeFigureOut">
              <a:rPr lang="fi-FI" smtClean="0"/>
              <a:t>7.1.2019</a:t>
            </a:fld>
            <a:endParaRPr lang="fi-FI"/>
          </a:p>
        </p:txBody>
      </p:sp>
      <p:sp>
        <p:nvSpPr>
          <p:cNvPr id="6" name="Footer Placeholder 5"/>
          <p:cNvSpPr>
            <a:spLocks noGrp="1"/>
          </p:cNvSpPr>
          <p:nvPr>
            <p:ph type="ftr" sz="quarter" idx="11"/>
          </p:nvPr>
        </p:nvSpPr>
        <p:spPr>
          <a:xfrm>
            <a:off x="2103620" y="6375679"/>
            <a:ext cx="3482179" cy="345796"/>
          </a:xfrm>
        </p:spPr>
        <p:txBody>
          <a:bodyPr/>
          <a:lstStyle/>
          <a:p>
            <a:endParaRPr lang="fi-FI"/>
          </a:p>
        </p:txBody>
      </p:sp>
      <p:sp>
        <p:nvSpPr>
          <p:cNvPr id="7" name="Slide Number Placeholder 6"/>
          <p:cNvSpPr>
            <a:spLocks noGrp="1"/>
          </p:cNvSpPr>
          <p:nvPr>
            <p:ph type="sldNum" sz="quarter" idx="12"/>
          </p:nvPr>
        </p:nvSpPr>
        <p:spPr>
          <a:xfrm>
            <a:off x="5691014" y="6375679"/>
            <a:ext cx="1232456" cy="345796"/>
          </a:xfrm>
        </p:spPr>
        <p:txBody>
          <a:bodyPr/>
          <a:lstStyle/>
          <a:p>
            <a:fld id="{EF653FF6-DBF3-4ABE-B0EF-F92E5046998B}" type="slidenum">
              <a:rPr lang="fi-FI" smtClean="0"/>
              <a:t>‹#›</a:t>
            </a:fld>
            <a:endParaRPr lang="fi-FI"/>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328327426"/>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tsikollinen kuva">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smtClean="0"/>
              <a:t>Lisää kuva napsauttamalla kuvaketta</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fi-FI" smtClean="0"/>
              <a:t>Muokkaa perustyyl. napsautt.</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 napsauttamalla</a:t>
            </a:r>
          </a:p>
        </p:txBody>
      </p:sp>
      <p:sp>
        <p:nvSpPr>
          <p:cNvPr id="5" name="Date Placeholder 4"/>
          <p:cNvSpPr>
            <a:spLocks noGrp="1"/>
          </p:cNvSpPr>
          <p:nvPr>
            <p:ph type="dt" sz="half" idx="10"/>
          </p:nvPr>
        </p:nvSpPr>
        <p:spPr>
          <a:xfrm>
            <a:off x="765950" y="6375679"/>
            <a:ext cx="1232456" cy="348462"/>
          </a:xfrm>
        </p:spPr>
        <p:txBody>
          <a:bodyPr/>
          <a:lstStyle/>
          <a:p>
            <a:fld id="{674607D8-A881-4AFA-A78E-A1A1993729DF}" type="datetimeFigureOut">
              <a:rPr lang="fi-FI" smtClean="0"/>
              <a:t>7.1.2019</a:t>
            </a:fld>
            <a:endParaRPr lang="fi-FI"/>
          </a:p>
        </p:txBody>
      </p:sp>
      <p:sp>
        <p:nvSpPr>
          <p:cNvPr id="6" name="Footer Placeholder 5"/>
          <p:cNvSpPr>
            <a:spLocks noGrp="1"/>
          </p:cNvSpPr>
          <p:nvPr>
            <p:ph type="ftr" sz="quarter" idx="11"/>
          </p:nvPr>
        </p:nvSpPr>
        <p:spPr>
          <a:xfrm>
            <a:off x="2103621" y="6375679"/>
            <a:ext cx="3482178" cy="345796"/>
          </a:xfrm>
        </p:spPr>
        <p:txBody>
          <a:bodyPr/>
          <a:lstStyle/>
          <a:p>
            <a:endParaRPr lang="fi-FI"/>
          </a:p>
        </p:txBody>
      </p:sp>
      <p:sp>
        <p:nvSpPr>
          <p:cNvPr id="7" name="Slide Number Placeholder 6"/>
          <p:cNvSpPr>
            <a:spLocks noGrp="1"/>
          </p:cNvSpPr>
          <p:nvPr>
            <p:ph type="sldNum" sz="quarter" idx="12"/>
          </p:nvPr>
        </p:nvSpPr>
        <p:spPr>
          <a:xfrm>
            <a:off x="5687568" y="6375679"/>
            <a:ext cx="1234440" cy="345796"/>
          </a:xfrm>
        </p:spPr>
        <p:txBody>
          <a:bodyPr/>
          <a:lstStyle/>
          <a:p>
            <a:fld id="{EF653FF6-DBF3-4ABE-B0EF-F92E5046998B}" type="slidenum">
              <a:rPr lang="fi-FI" smtClean="0"/>
              <a:t>‹#›</a:t>
            </a:fld>
            <a:endParaRPr lang="fi-FI"/>
          </a:p>
        </p:txBody>
      </p:sp>
    </p:spTree>
    <p:extLst>
      <p:ext uri="{BB962C8B-B14F-4D97-AF65-F5344CB8AC3E}">
        <p14:creationId xmlns:p14="http://schemas.microsoft.com/office/powerpoint/2010/main" val="359445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fi-FI" smtClean="0"/>
              <a:t>Muokkaa perustyyl. napsautt.</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674607D8-A881-4AFA-A78E-A1A1993729DF}" type="datetimeFigureOut">
              <a:rPr lang="fi-FI" smtClean="0"/>
              <a:t>7.1.2019</a:t>
            </a:fld>
            <a:endParaRPr lang="fi-FI"/>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fi-FI"/>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EF653FF6-DBF3-4ABE-B0EF-F92E5046998B}" type="slidenum">
              <a:rPr lang="fi-FI" smtClean="0"/>
              <a:t>‹#›</a:t>
            </a:fld>
            <a:endParaRPr lang="fi-FI"/>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721516450"/>
      </p:ext>
    </p:extLst>
  </p:cSld>
  <p:clrMap bg1="lt1" tx1="dk1" bg2="lt2" tx2="dk2" accent1="accent1" accent2="accent2" accent3="accent3" accent4="accent4" accent5="accent5" accent6="accent6" hlink="hlink" folHlink="folHlink"/>
  <p:sldLayoutIdLst>
    <p:sldLayoutId id="2147483824" r:id="rId1"/>
    <p:sldLayoutId id="2147483825" r:id="rId2"/>
    <p:sldLayoutId id="2147483826" r:id="rId3"/>
    <p:sldLayoutId id="2147483827" r:id="rId4"/>
    <p:sldLayoutId id="2147483828" r:id="rId5"/>
    <p:sldLayoutId id="2147483829" r:id="rId6"/>
    <p:sldLayoutId id="2147483830" r:id="rId7"/>
    <p:sldLayoutId id="2147483831" r:id="rId8"/>
    <p:sldLayoutId id="2147483832" r:id="rId9"/>
    <p:sldLayoutId id="2147483833" r:id="rId10"/>
    <p:sldLayoutId id="2147483834"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fi-FI" dirty="0" smtClean="0"/>
              <a:t>Kikatus 18/19</a:t>
            </a:r>
            <a:endParaRPr lang="fi-FI" dirty="0"/>
          </a:p>
        </p:txBody>
      </p:sp>
      <p:sp>
        <p:nvSpPr>
          <p:cNvPr id="3" name="Alaotsikko 2"/>
          <p:cNvSpPr>
            <a:spLocks noGrp="1"/>
          </p:cNvSpPr>
          <p:nvPr>
            <p:ph type="subTitle" idx="1"/>
          </p:nvPr>
        </p:nvSpPr>
        <p:spPr/>
        <p:txBody>
          <a:bodyPr/>
          <a:lstStyle/>
          <a:p>
            <a:r>
              <a:rPr lang="fi-FI" dirty="0" smtClean="0"/>
              <a:t>Kieli- ja kulttuurikasvatuskoulutus 4.10.2018</a:t>
            </a:r>
            <a:endParaRPr lang="fi-FI" dirty="0"/>
          </a:p>
        </p:txBody>
      </p:sp>
    </p:spTree>
    <p:extLst>
      <p:ext uri="{BB962C8B-B14F-4D97-AF65-F5344CB8AC3E}">
        <p14:creationId xmlns:p14="http://schemas.microsoft.com/office/powerpoint/2010/main" val="13754196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Koulutusiltapäivän ohjelma</a:t>
            </a:r>
            <a:endParaRPr lang="fi-FI" dirty="0"/>
          </a:p>
        </p:txBody>
      </p:sp>
      <p:sp>
        <p:nvSpPr>
          <p:cNvPr id="3" name="Sisällön paikkamerkki 2"/>
          <p:cNvSpPr>
            <a:spLocks noGrp="1"/>
          </p:cNvSpPr>
          <p:nvPr>
            <p:ph idx="1"/>
          </p:nvPr>
        </p:nvSpPr>
        <p:spPr>
          <a:xfrm>
            <a:off x="1251678" y="1352282"/>
            <a:ext cx="10178322" cy="5138669"/>
          </a:xfrm>
        </p:spPr>
        <p:txBody>
          <a:bodyPr>
            <a:normAutofit fontScale="77500" lnSpcReduction="20000"/>
          </a:bodyPr>
          <a:lstStyle/>
          <a:p>
            <a:pPr marL="0" indent="0">
              <a:buNone/>
            </a:pPr>
            <a:r>
              <a:rPr lang="fi-FI" sz="2800" dirty="0" smtClean="0"/>
              <a:t>13.30-14.00 Kahvit ja välipala – </a:t>
            </a:r>
            <a:r>
              <a:rPr lang="fi-FI" sz="2800" dirty="0" err="1" smtClean="0"/>
              <a:t>Kanelbulledagen</a:t>
            </a:r>
            <a:r>
              <a:rPr lang="fi-FI" sz="2800" dirty="0" smtClean="0"/>
              <a:t> </a:t>
            </a:r>
          </a:p>
          <a:p>
            <a:pPr marL="0" indent="0">
              <a:buNone/>
            </a:pPr>
            <a:endParaRPr lang="fi-FI" sz="2800" dirty="0" smtClean="0"/>
          </a:p>
          <a:p>
            <a:pPr marL="0" indent="0">
              <a:buNone/>
            </a:pPr>
            <a:r>
              <a:rPr lang="fi-FI" sz="2800" dirty="0" smtClean="0"/>
              <a:t>14.00-14.30 Alkusanat ja toiminnallinen varhennustuokio (tervehdyslaulu saksaksi/englanniksi ja kalaverkkoleikki ruotsiksi)</a:t>
            </a:r>
          </a:p>
          <a:p>
            <a:pPr marL="0" indent="0">
              <a:buNone/>
            </a:pPr>
            <a:endParaRPr lang="fi-FI" sz="2800" dirty="0" smtClean="0"/>
          </a:p>
          <a:p>
            <a:pPr marL="0" indent="0">
              <a:buNone/>
            </a:pPr>
            <a:r>
              <a:rPr lang="fi-FI" sz="2800" dirty="0" smtClean="0"/>
              <a:t>14.30-15.00 Mitä on kielikasvatus ja kielten varhennus? Miksi on syytä varhentaa?   </a:t>
            </a:r>
          </a:p>
          <a:p>
            <a:pPr marL="0" indent="0">
              <a:buNone/>
            </a:pPr>
            <a:r>
              <a:rPr lang="fi-FI" sz="2800" dirty="0" smtClean="0"/>
              <a:t/>
            </a:r>
            <a:br>
              <a:rPr lang="fi-FI" sz="2800" dirty="0" smtClean="0"/>
            </a:br>
            <a:r>
              <a:rPr lang="fi-FI" sz="2800" dirty="0" smtClean="0"/>
              <a:t>15.00-16.00 Kolme pajaa: </a:t>
            </a:r>
          </a:p>
          <a:p>
            <a:pPr marL="514350" indent="-514350">
              <a:buAutoNum type="arabicPeriod"/>
            </a:pPr>
            <a:r>
              <a:rPr lang="fi-FI" sz="2800" dirty="0" smtClean="0"/>
              <a:t>Kikatus </a:t>
            </a:r>
            <a:r>
              <a:rPr lang="fi-FI" sz="2800" dirty="0" err="1" smtClean="0"/>
              <a:t>Peda.Netissä</a:t>
            </a:r>
            <a:endParaRPr lang="fi-FI" sz="2800" dirty="0" smtClean="0"/>
          </a:p>
          <a:p>
            <a:pPr marL="514350" indent="-514350">
              <a:buAutoNum type="arabicPeriod"/>
            </a:pPr>
            <a:r>
              <a:rPr lang="fi-FI" sz="2800" dirty="0" smtClean="0"/>
              <a:t>Myllytonttu maailmalla – maailmanympärysmatka ja muita oppimateriaaleja</a:t>
            </a:r>
          </a:p>
          <a:p>
            <a:pPr marL="514350" indent="-514350">
              <a:buAutoNum type="arabicPeriod"/>
            </a:pPr>
            <a:r>
              <a:rPr lang="fi-FI" sz="2800" dirty="0" smtClean="0"/>
              <a:t>Virvan terveiset </a:t>
            </a:r>
            <a:r>
              <a:rPr lang="fi-FI" sz="2800" dirty="0" err="1" smtClean="0"/>
              <a:t>SUKOLin</a:t>
            </a:r>
            <a:r>
              <a:rPr lang="fi-FI" sz="2800" dirty="0" smtClean="0"/>
              <a:t> varhennuskoulutuksesta</a:t>
            </a:r>
          </a:p>
          <a:p>
            <a:pPr marL="514350" indent="-514350">
              <a:buAutoNum type="arabicPeriod"/>
            </a:pPr>
            <a:endParaRPr lang="fi-FI" sz="2800" dirty="0" smtClean="0"/>
          </a:p>
          <a:p>
            <a:pPr marL="0" indent="0">
              <a:buNone/>
            </a:pPr>
            <a:r>
              <a:rPr lang="fi-FI" sz="2800" dirty="0" smtClean="0"/>
              <a:t> </a:t>
            </a:r>
          </a:p>
          <a:p>
            <a:pPr marL="457200" indent="-457200">
              <a:buFont typeface="+mj-lt"/>
              <a:buAutoNum type="arabicPeriod"/>
            </a:pPr>
            <a:endParaRPr lang="fi-FI" sz="2800" dirty="0"/>
          </a:p>
        </p:txBody>
      </p:sp>
    </p:spTree>
    <p:extLst>
      <p:ext uri="{BB962C8B-B14F-4D97-AF65-F5344CB8AC3E}">
        <p14:creationId xmlns:p14="http://schemas.microsoft.com/office/powerpoint/2010/main" val="32010477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251678" y="382385"/>
            <a:ext cx="10178322" cy="660804"/>
          </a:xfrm>
        </p:spPr>
        <p:txBody>
          <a:bodyPr>
            <a:normAutofit fontScale="90000"/>
          </a:bodyPr>
          <a:lstStyle/>
          <a:p>
            <a:r>
              <a:rPr lang="fi-FI" sz="3100" b="1" dirty="0">
                <a:solidFill>
                  <a:srgbClr val="009139"/>
                </a:solidFill>
                <a:latin typeface="Calibri" panose="020F0502020204030204" pitchFamily="34" charset="0"/>
              </a:rPr>
              <a:t>Kieli- ja kulttuurikasvatus </a:t>
            </a:r>
            <a:r>
              <a:rPr lang="fi-FI" sz="3100" b="1" dirty="0" err="1">
                <a:solidFill>
                  <a:srgbClr val="009139"/>
                </a:solidFill>
                <a:latin typeface="Calibri" panose="020F0502020204030204" pitchFamily="34" charset="0"/>
              </a:rPr>
              <a:t>esi</a:t>
            </a:r>
            <a:r>
              <a:rPr lang="fi-FI" sz="3100" b="1" dirty="0">
                <a:solidFill>
                  <a:srgbClr val="009139"/>
                </a:solidFill>
                <a:latin typeface="Calibri" panose="020F0502020204030204" pitchFamily="34" charset="0"/>
              </a:rPr>
              <a:t>- ja alkuopetuksessa </a:t>
            </a:r>
            <a:r>
              <a:rPr lang="fi-FI" sz="5400" dirty="0"/>
              <a:t/>
            </a:r>
            <a:br>
              <a:rPr lang="fi-FI" sz="5400" dirty="0"/>
            </a:br>
            <a:endParaRPr lang="fi-FI" dirty="0"/>
          </a:p>
        </p:txBody>
      </p:sp>
      <p:pic>
        <p:nvPicPr>
          <p:cNvPr id="4" name="Sisällön paikkamerkki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16688" y="1043189"/>
            <a:ext cx="5228822" cy="1413408"/>
          </a:xfrm>
        </p:spPr>
      </p:pic>
      <p:sp>
        <p:nvSpPr>
          <p:cNvPr id="5" name="Suorakulmio 4"/>
          <p:cNvSpPr/>
          <p:nvPr/>
        </p:nvSpPr>
        <p:spPr>
          <a:xfrm>
            <a:off x="1146413" y="2456597"/>
            <a:ext cx="10754436" cy="5201424"/>
          </a:xfrm>
          <a:prstGeom prst="rect">
            <a:avLst/>
          </a:prstGeom>
        </p:spPr>
        <p:txBody>
          <a:bodyPr wrap="square">
            <a:spAutoFit/>
          </a:bodyPr>
          <a:lstStyle/>
          <a:p>
            <a:r>
              <a:rPr lang="fi-FI" sz="2400" b="0" i="0" dirty="0" smtClean="0">
                <a:solidFill>
                  <a:srgbClr val="009139"/>
                </a:solidFill>
                <a:effectLst/>
                <a:latin typeface="Calibri" panose="020F0502020204030204" pitchFamily="34" charset="0"/>
              </a:rPr>
              <a:t>			</a:t>
            </a:r>
            <a:r>
              <a:rPr lang="fi-FI" sz="2800" b="0" i="0" dirty="0" smtClean="0">
                <a:solidFill>
                  <a:srgbClr val="009139"/>
                </a:solidFill>
                <a:effectLst/>
                <a:latin typeface="Calibri" panose="020F0502020204030204" pitchFamily="34" charset="0"/>
              </a:rPr>
              <a:t>Kikatuksen tavoitteet</a:t>
            </a:r>
          </a:p>
          <a:p>
            <a:pPr marL="457200" indent="-457200" fontAlgn="base">
              <a:buFont typeface="Arial" panose="020B0604020202020204" pitchFamily="34" charset="0"/>
              <a:buChar char="•"/>
            </a:pPr>
            <a:r>
              <a:rPr lang="fi-FI" sz="2800" dirty="0" smtClean="0"/>
              <a:t>Oppilaan </a:t>
            </a:r>
            <a:r>
              <a:rPr lang="fi-FI" sz="2800" dirty="0"/>
              <a:t>kiinnostus kouluyhteisön ja ympäröivän maailman kielelliseen ja kulttuuriseen moninaisuuteen </a:t>
            </a:r>
            <a:r>
              <a:rPr lang="fi-FI" sz="2800" dirty="0" smtClean="0"/>
              <a:t>herää.  Kasvetaan kulttuuriseen moninaisuuteen ja kielitietoisuuteen (OPS 2016, S1).</a:t>
            </a:r>
            <a:r>
              <a:rPr lang="fi-FI" sz="2800" dirty="0"/>
              <a:t> </a:t>
            </a:r>
          </a:p>
          <a:p>
            <a:pPr marL="457200" indent="-457200" fontAlgn="base">
              <a:buFont typeface="Arial" panose="020B0604020202020204" pitchFamily="34" charset="0"/>
              <a:buChar char="•"/>
            </a:pPr>
            <a:r>
              <a:rPr lang="fi-FI" sz="2800" dirty="0"/>
              <a:t>Oppilas tutustuu eri kieliin ja kulttuureihin ja suhtautuu niihin myönteisesti.  </a:t>
            </a:r>
          </a:p>
          <a:p>
            <a:pPr marL="457200" indent="-457200" fontAlgn="base">
              <a:buFont typeface="Arial" panose="020B0604020202020204" pitchFamily="34" charset="0"/>
              <a:buChar char="•"/>
            </a:pPr>
            <a:r>
              <a:rPr lang="fi-FI" sz="2800" dirty="0"/>
              <a:t>Oppilaan kiinnostus ja myönteinen asenne kielenoppimiseen herää. </a:t>
            </a:r>
          </a:p>
          <a:p>
            <a:pPr marL="457200" indent="-457200" fontAlgn="base">
              <a:buFont typeface="Arial" panose="020B0604020202020204" pitchFamily="34" charset="0"/>
              <a:buChar char="•"/>
            </a:pPr>
            <a:r>
              <a:rPr lang="fi-FI" sz="2800" dirty="0" smtClean="0"/>
              <a:t>Oppilas altistuu vieraille kielille toiminnan, laulun, leikin myötä kielenoppimisen herkkyyskaudella.</a:t>
            </a:r>
            <a:r>
              <a:rPr lang="fi-FI" sz="2800" dirty="0"/>
              <a:t> </a:t>
            </a:r>
            <a:endParaRPr lang="fi-FI" sz="2800" dirty="0" smtClean="0"/>
          </a:p>
          <a:p>
            <a:pPr marL="457200" indent="-457200" fontAlgn="base">
              <a:buFont typeface="Arial" panose="020B0604020202020204" pitchFamily="34" charset="0"/>
              <a:buChar char="•"/>
            </a:pPr>
            <a:r>
              <a:rPr lang="fi-FI" sz="2800" dirty="0" smtClean="0"/>
              <a:t>Tuetaan </a:t>
            </a:r>
            <a:r>
              <a:rPr lang="fi-FI" sz="2800" dirty="0"/>
              <a:t>oppilaan kasvua maailmankansalaiseksi.</a:t>
            </a:r>
            <a:endParaRPr lang="fi-FI" sz="2800" dirty="0" smtClean="0"/>
          </a:p>
          <a:p>
            <a:pPr fontAlgn="base"/>
            <a:r>
              <a:rPr lang="fi-FI" sz="2800" dirty="0" smtClean="0"/>
              <a:t> </a:t>
            </a:r>
            <a:endParaRPr lang="fi-FI" sz="2800" dirty="0"/>
          </a:p>
          <a:p>
            <a:endParaRPr lang="fi-FI" sz="2400" dirty="0"/>
          </a:p>
        </p:txBody>
      </p:sp>
    </p:spTree>
    <p:extLst>
      <p:ext uri="{BB962C8B-B14F-4D97-AF65-F5344CB8AC3E}">
        <p14:creationId xmlns:p14="http://schemas.microsoft.com/office/powerpoint/2010/main" val="23809327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282891" y="0"/>
            <a:ext cx="10317706" cy="586854"/>
          </a:xfrm>
        </p:spPr>
        <p:txBody>
          <a:bodyPr>
            <a:normAutofit fontScale="90000"/>
          </a:bodyPr>
          <a:lstStyle/>
          <a:p>
            <a:r>
              <a:rPr lang="fi-FI" dirty="0" smtClean="0"/>
              <a:t>				</a:t>
            </a:r>
            <a:r>
              <a:rPr lang="fi-FI" sz="4400" dirty="0" smtClean="0"/>
              <a:t>Sisältöjä</a:t>
            </a:r>
            <a:r>
              <a:rPr lang="fi-FI" dirty="0" smtClean="0"/>
              <a:t/>
            </a:r>
            <a:br>
              <a:rPr lang="fi-FI" dirty="0" smtClean="0"/>
            </a:br>
            <a:endParaRPr lang="fi-FI" dirty="0"/>
          </a:p>
        </p:txBody>
      </p:sp>
      <p:graphicFrame>
        <p:nvGraphicFramePr>
          <p:cNvPr id="4" name="Sisällön paikkamerkki 3"/>
          <p:cNvGraphicFramePr>
            <a:graphicFrameLocks noGrp="1"/>
          </p:cNvGraphicFramePr>
          <p:nvPr>
            <p:ph idx="1"/>
            <p:extLst>
              <p:ext uri="{D42A27DB-BD31-4B8C-83A1-F6EECF244321}">
                <p14:modId xmlns:p14="http://schemas.microsoft.com/office/powerpoint/2010/main" val="1473097642"/>
              </p:ext>
            </p:extLst>
          </p:nvPr>
        </p:nvGraphicFramePr>
        <p:xfrm>
          <a:off x="982639" y="586854"/>
          <a:ext cx="10931857" cy="6155140"/>
        </p:xfrm>
        <a:graphic>
          <a:graphicData uri="http://schemas.openxmlformats.org/drawingml/2006/table">
            <a:tbl>
              <a:tblPr firstRow="1" bandRow="1">
                <a:tableStyleId>{5C22544A-7EE6-4342-B048-85BDC9FD1C3A}</a:tableStyleId>
              </a:tblPr>
              <a:tblGrid>
                <a:gridCol w="5383864"/>
                <a:gridCol w="5547993"/>
              </a:tblGrid>
              <a:tr h="6155140">
                <a:tc>
                  <a:txBody>
                    <a:bodyPr/>
                    <a:lstStyle/>
                    <a:p>
                      <a:pPr rtl="0" fontAlgn="base"/>
                      <a:r>
                        <a:rPr lang="fi-FI" sz="2400" b="1" i="0" kern="1200" dirty="0" smtClean="0">
                          <a:solidFill>
                            <a:schemeClr val="lt1"/>
                          </a:solidFill>
                          <a:effectLst/>
                          <a:latin typeface="+mn-lt"/>
                          <a:ea typeface="+mn-ea"/>
                          <a:cs typeface="+mn-cs"/>
                        </a:rPr>
                        <a:t>Eskari:</a:t>
                      </a:r>
                      <a:r>
                        <a:rPr lang="fi-FI" sz="2400" b="0" i="0" kern="1200" dirty="0" smtClean="0">
                          <a:solidFill>
                            <a:schemeClr val="lt1"/>
                          </a:solidFill>
                          <a:effectLst/>
                          <a:latin typeface="+mn-lt"/>
                          <a:ea typeface="+mn-ea"/>
                          <a:cs typeface="+mn-cs"/>
                        </a:rPr>
                        <a:t> </a:t>
                      </a:r>
                    </a:p>
                    <a:p>
                      <a:pPr marL="285750" indent="-285750" rtl="0" fontAlgn="base">
                        <a:buFont typeface="Arial" panose="020B0604020202020204" pitchFamily="34" charset="0"/>
                        <a:buChar char="•"/>
                      </a:pPr>
                      <a:r>
                        <a:rPr lang="fi-FI" sz="2400" b="0" i="0" kern="1200" dirty="0" smtClean="0">
                          <a:solidFill>
                            <a:schemeClr val="lt1"/>
                          </a:solidFill>
                          <a:effectLst/>
                          <a:latin typeface="+mn-lt"/>
                          <a:ea typeface="+mn-ea"/>
                          <a:cs typeface="+mn-cs"/>
                        </a:rPr>
                        <a:t>tervehdyksiä, oman nimen kertominen ja nimen kysyminen </a:t>
                      </a:r>
                    </a:p>
                    <a:p>
                      <a:pPr marL="285750" indent="-285750" rtl="0" fontAlgn="base">
                        <a:buFont typeface="Arial" panose="020B0604020202020204" pitchFamily="34" charset="0"/>
                        <a:buChar char="•"/>
                      </a:pPr>
                      <a:r>
                        <a:rPr lang="fi-FI" sz="2400" b="0" i="0" kern="1200" dirty="0" smtClean="0">
                          <a:solidFill>
                            <a:schemeClr val="lt1"/>
                          </a:solidFill>
                          <a:effectLst/>
                          <a:latin typeface="+mn-lt"/>
                          <a:ea typeface="+mn-ea"/>
                          <a:cs typeface="+mn-cs"/>
                        </a:rPr>
                        <a:t>kohteliaisuussanat (esim. kiitos, ole hyvä, anteeksi) </a:t>
                      </a:r>
                    </a:p>
                    <a:p>
                      <a:pPr marL="285750" indent="-285750" rtl="0" fontAlgn="base">
                        <a:buFont typeface="Arial" panose="020B0604020202020204" pitchFamily="34" charset="0"/>
                        <a:buChar char="•"/>
                      </a:pPr>
                      <a:r>
                        <a:rPr lang="fi-FI" sz="2400" b="0" i="0" kern="1200" dirty="0" smtClean="0">
                          <a:solidFill>
                            <a:schemeClr val="lt1"/>
                          </a:solidFill>
                          <a:effectLst/>
                          <a:latin typeface="+mn-lt"/>
                          <a:ea typeface="+mn-ea"/>
                          <a:cs typeface="+mn-cs"/>
                        </a:rPr>
                        <a:t>numerot 1-10 </a:t>
                      </a:r>
                    </a:p>
                    <a:p>
                      <a:pPr marL="285750" indent="-285750" rtl="0" fontAlgn="base">
                        <a:buFont typeface="Arial" panose="020B0604020202020204" pitchFamily="34" charset="0"/>
                        <a:buChar char="•"/>
                      </a:pPr>
                      <a:r>
                        <a:rPr lang="fi-FI" sz="2400" b="0" i="0" kern="1200" dirty="0" smtClean="0">
                          <a:solidFill>
                            <a:schemeClr val="lt1"/>
                          </a:solidFill>
                          <a:effectLst/>
                          <a:latin typeface="+mn-lt"/>
                          <a:ea typeface="+mn-ea"/>
                          <a:cs typeface="+mn-cs"/>
                        </a:rPr>
                        <a:t>värejä </a:t>
                      </a:r>
                    </a:p>
                    <a:p>
                      <a:pPr marL="285750" indent="-285750" rtl="0" fontAlgn="base">
                        <a:buFont typeface="Arial" panose="020B0604020202020204" pitchFamily="34" charset="0"/>
                        <a:buChar char="•"/>
                      </a:pPr>
                      <a:r>
                        <a:rPr lang="fi-FI" sz="2400" b="0" i="0" kern="1200" dirty="0" smtClean="0">
                          <a:solidFill>
                            <a:schemeClr val="lt1"/>
                          </a:solidFill>
                          <a:effectLst/>
                          <a:latin typeface="+mn-lt"/>
                          <a:ea typeface="+mn-ea"/>
                          <a:cs typeface="+mn-cs"/>
                        </a:rPr>
                        <a:t>kotieläimiä </a:t>
                      </a:r>
                    </a:p>
                    <a:p>
                      <a:pPr marL="285750" indent="-285750" rtl="0" fontAlgn="base">
                        <a:buFont typeface="Arial" panose="020B0604020202020204" pitchFamily="34" charset="0"/>
                        <a:buChar char="•"/>
                      </a:pPr>
                      <a:r>
                        <a:rPr lang="fi-FI" sz="2400" b="0" i="0" kern="1200" dirty="0" smtClean="0">
                          <a:solidFill>
                            <a:schemeClr val="lt1"/>
                          </a:solidFill>
                          <a:effectLst/>
                          <a:latin typeface="+mn-lt"/>
                          <a:ea typeface="+mn-ea"/>
                          <a:cs typeface="+mn-cs"/>
                        </a:rPr>
                        <a:t>lasten arkeen ja leikkeihin sopivia, helppoja verbejä  </a:t>
                      </a:r>
                    </a:p>
                    <a:p>
                      <a:pPr marL="285750" indent="-285750" rtl="0" fontAlgn="base">
                        <a:buFont typeface="Arial" panose="020B0604020202020204" pitchFamily="34" charset="0"/>
                        <a:buChar char="•"/>
                      </a:pPr>
                      <a:r>
                        <a:rPr lang="fi-FI" sz="2400" b="0" i="0" kern="1200" dirty="0" smtClean="0">
                          <a:solidFill>
                            <a:schemeClr val="lt1"/>
                          </a:solidFill>
                          <a:effectLst/>
                          <a:latin typeface="+mn-lt"/>
                          <a:ea typeface="+mn-ea"/>
                          <a:cs typeface="+mn-cs"/>
                        </a:rPr>
                        <a:t>vuodenkiertoon liittyvien juhlien kulttuuritietoutta (esim. Myllytonttu-materiaalista) </a:t>
                      </a:r>
                    </a:p>
                    <a:p>
                      <a:endParaRPr lang="fi-FI" sz="2400" dirty="0"/>
                    </a:p>
                  </a:txBody>
                  <a:tcPr/>
                </a:tc>
                <a:tc>
                  <a:txBody>
                    <a:bodyPr/>
                    <a:lstStyle/>
                    <a:p>
                      <a:pPr rtl="0" fontAlgn="base"/>
                      <a:r>
                        <a:rPr lang="fi-FI" sz="2400" b="1" i="0" kern="1200" dirty="0" smtClean="0">
                          <a:solidFill>
                            <a:schemeClr val="lt1"/>
                          </a:solidFill>
                          <a:effectLst/>
                          <a:latin typeface="+mn-lt"/>
                          <a:ea typeface="+mn-ea"/>
                          <a:cs typeface="+mn-cs"/>
                        </a:rPr>
                        <a:t>1.-2. luokka:</a:t>
                      </a:r>
                      <a:r>
                        <a:rPr lang="fi-FI" sz="2400" b="0" i="0" kern="1200" dirty="0" smtClean="0">
                          <a:solidFill>
                            <a:schemeClr val="lt1"/>
                          </a:solidFill>
                          <a:effectLst/>
                          <a:latin typeface="+mn-lt"/>
                          <a:ea typeface="+mn-ea"/>
                          <a:cs typeface="+mn-cs"/>
                        </a:rPr>
                        <a:t> </a:t>
                      </a:r>
                    </a:p>
                    <a:p>
                      <a:pPr marL="285750" indent="-285750" rtl="0" fontAlgn="base">
                        <a:buFont typeface="Arial" panose="020B0604020202020204" pitchFamily="34" charset="0"/>
                        <a:buChar char="•"/>
                      </a:pPr>
                      <a:r>
                        <a:rPr lang="fi-FI" sz="2400" b="0" i="0" kern="1200" dirty="0" smtClean="0">
                          <a:solidFill>
                            <a:schemeClr val="lt1"/>
                          </a:solidFill>
                          <a:effectLst/>
                          <a:latin typeface="+mn-lt"/>
                          <a:ea typeface="+mn-ea"/>
                          <a:cs typeface="+mn-cs"/>
                        </a:rPr>
                        <a:t>tervehdyksiä, nimen kysyminen, itsensä esittely,</a:t>
                      </a:r>
                      <a:r>
                        <a:rPr lang="fi-FI" sz="2400" b="0" i="0" kern="1200" baseline="0" dirty="0" smtClean="0">
                          <a:solidFill>
                            <a:schemeClr val="lt1"/>
                          </a:solidFill>
                          <a:effectLst/>
                          <a:latin typeface="+mn-lt"/>
                          <a:ea typeface="+mn-ea"/>
                          <a:cs typeface="+mn-cs"/>
                        </a:rPr>
                        <a:t> </a:t>
                      </a:r>
                      <a:r>
                        <a:rPr lang="fi-FI" sz="2400" b="0" i="0" kern="1200" dirty="0" smtClean="0">
                          <a:solidFill>
                            <a:schemeClr val="lt1"/>
                          </a:solidFill>
                          <a:effectLst/>
                          <a:latin typeface="+mn-lt"/>
                          <a:ea typeface="+mn-ea"/>
                          <a:cs typeface="+mn-cs"/>
                        </a:rPr>
                        <a:t>kohteliaisuussanat ja -sanonnat  </a:t>
                      </a:r>
                    </a:p>
                    <a:p>
                      <a:pPr marL="285750" indent="-285750" rtl="0" fontAlgn="base">
                        <a:buFont typeface="Arial" panose="020B0604020202020204" pitchFamily="34" charset="0"/>
                        <a:buChar char="•"/>
                      </a:pPr>
                      <a:r>
                        <a:rPr lang="fi-FI" sz="2400" b="0" i="0" kern="1200" dirty="0" smtClean="0">
                          <a:solidFill>
                            <a:schemeClr val="lt1"/>
                          </a:solidFill>
                          <a:effectLst/>
                          <a:latin typeface="+mn-lt"/>
                          <a:ea typeface="+mn-ea"/>
                          <a:cs typeface="+mn-cs"/>
                        </a:rPr>
                        <a:t>perheenjäsenet (äiti, isä, veli, sisko, vauva, isoäiti ja isoisä) </a:t>
                      </a:r>
                    </a:p>
                    <a:p>
                      <a:pPr marL="285750" indent="-285750" rtl="0" fontAlgn="base">
                        <a:buFont typeface="Arial" panose="020B0604020202020204" pitchFamily="34" charset="0"/>
                        <a:buChar char="•"/>
                      </a:pPr>
                      <a:r>
                        <a:rPr lang="fi-FI" sz="2400" b="0" i="0" kern="1200" dirty="0" smtClean="0">
                          <a:solidFill>
                            <a:schemeClr val="lt1"/>
                          </a:solidFill>
                          <a:effectLst/>
                          <a:latin typeface="+mn-lt"/>
                          <a:ea typeface="+mn-ea"/>
                          <a:cs typeface="+mn-cs"/>
                        </a:rPr>
                        <a:t>numerot 1-10 </a:t>
                      </a:r>
                    </a:p>
                    <a:p>
                      <a:pPr marL="285750" indent="-285750" rtl="0" fontAlgn="base">
                        <a:buFont typeface="Arial" panose="020B0604020202020204" pitchFamily="34" charset="0"/>
                        <a:buChar char="•"/>
                      </a:pPr>
                      <a:r>
                        <a:rPr lang="fi-FI" sz="2400" b="0" i="0" kern="1200" dirty="0" smtClean="0">
                          <a:solidFill>
                            <a:schemeClr val="lt1"/>
                          </a:solidFill>
                          <a:effectLst/>
                          <a:latin typeface="+mn-lt"/>
                          <a:ea typeface="+mn-ea"/>
                          <a:cs typeface="+mn-cs"/>
                        </a:rPr>
                        <a:t>Värejä, viikonpäivät, vuodenajat </a:t>
                      </a:r>
                    </a:p>
                    <a:p>
                      <a:pPr marL="285750" indent="-285750" rtl="0" fontAlgn="base">
                        <a:buFont typeface="Arial" panose="020B0604020202020204" pitchFamily="34" charset="0"/>
                        <a:buChar char="•"/>
                      </a:pPr>
                      <a:r>
                        <a:rPr lang="fi-FI" sz="2400" b="0" i="0" kern="1200" dirty="0" smtClean="0">
                          <a:solidFill>
                            <a:schemeClr val="lt1"/>
                          </a:solidFill>
                          <a:effectLst/>
                          <a:latin typeface="+mn-lt"/>
                          <a:ea typeface="+mn-ea"/>
                          <a:cs typeface="+mn-cs"/>
                        </a:rPr>
                        <a:t>kehonosia  </a:t>
                      </a:r>
                    </a:p>
                    <a:p>
                      <a:pPr marL="285750" indent="-285750" rtl="0" fontAlgn="base">
                        <a:buFont typeface="Arial" panose="020B0604020202020204" pitchFamily="34" charset="0"/>
                        <a:buChar char="•"/>
                      </a:pPr>
                      <a:r>
                        <a:rPr lang="fi-FI" sz="2400" b="0" i="0" kern="1200" dirty="0" smtClean="0">
                          <a:solidFill>
                            <a:schemeClr val="lt1"/>
                          </a:solidFill>
                          <a:effectLst/>
                          <a:latin typeface="+mn-lt"/>
                          <a:ea typeface="+mn-ea"/>
                          <a:cs typeface="+mn-cs"/>
                        </a:rPr>
                        <a:t>ruokia ja juomia, pyytäminen ja tarjoaminen </a:t>
                      </a:r>
                    </a:p>
                    <a:p>
                      <a:pPr marL="285750" indent="-285750" rtl="0" fontAlgn="base">
                        <a:buFont typeface="Arial" panose="020B0604020202020204" pitchFamily="34" charset="0"/>
                        <a:buChar char="•"/>
                      </a:pPr>
                      <a:r>
                        <a:rPr lang="fi-FI" sz="2400" b="0" i="0" kern="1200" dirty="0" smtClean="0">
                          <a:solidFill>
                            <a:schemeClr val="lt1"/>
                          </a:solidFill>
                          <a:effectLst/>
                          <a:latin typeface="+mn-lt"/>
                          <a:ea typeface="+mn-ea"/>
                          <a:cs typeface="+mn-cs"/>
                        </a:rPr>
                        <a:t>eläimiä </a:t>
                      </a:r>
                    </a:p>
                    <a:p>
                      <a:pPr marL="285750" indent="-285750" rtl="0" fontAlgn="base">
                        <a:buFont typeface="Arial" panose="020B0604020202020204" pitchFamily="34" charset="0"/>
                        <a:buChar char="•"/>
                      </a:pPr>
                      <a:r>
                        <a:rPr lang="fi-FI" sz="2400" b="0" i="0" kern="1200" dirty="0" smtClean="0">
                          <a:solidFill>
                            <a:schemeClr val="lt1"/>
                          </a:solidFill>
                          <a:effectLst/>
                          <a:latin typeface="+mn-lt"/>
                          <a:ea typeface="+mn-ea"/>
                          <a:cs typeface="+mn-cs"/>
                        </a:rPr>
                        <a:t>lasten arkeen sopivia verbejä (esim. pitää, harrastaa) </a:t>
                      </a:r>
                    </a:p>
                    <a:p>
                      <a:pPr marL="285750" indent="-285750" algn="l" rtl="0" fontAlgn="base">
                        <a:buFont typeface="Arial" panose="020B0604020202020204" pitchFamily="34" charset="0"/>
                        <a:buChar char="•"/>
                      </a:pPr>
                      <a:r>
                        <a:rPr lang="fi-FI" sz="2000" b="0" i="0" kern="1200" dirty="0" smtClean="0">
                          <a:solidFill>
                            <a:schemeClr val="lt1"/>
                          </a:solidFill>
                          <a:effectLst/>
                          <a:latin typeface="+mn-lt"/>
                          <a:ea typeface="+mn-ea"/>
                          <a:cs typeface="+mn-cs"/>
                        </a:rPr>
                        <a:t>vuodenkiertoon liittyvien juhlien kulttuuritietoutta (esim. Myllytonttu-materiaalista),</a:t>
                      </a:r>
                      <a:r>
                        <a:rPr lang="fi-FI" sz="2000" b="0" i="0" kern="1200" baseline="0" dirty="0" smtClean="0">
                          <a:solidFill>
                            <a:schemeClr val="lt1"/>
                          </a:solidFill>
                          <a:effectLst/>
                          <a:latin typeface="+mn-lt"/>
                          <a:ea typeface="+mn-ea"/>
                          <a:cs typeface="+mn-cs"/>
                        </a:rPr>
                        <a:t> </a:t>
                      </a:r>
                      <a:r>
                        <a:rPr lang="fi-FI" sz="2000" b="0" i="0" kern="1200" dirty="0" smtClean="0">
                          <a:solidFill>
                            <a:schemeClr val="lt1"/>
                          </a:solidFill>
                          <a:effectLst/>
                          <a:latin typeface="+mn-lt"/>
                          <a:ea typeface="+mn-ea"/>
                          <a:cs typeface="+mn-cs"/>
                        </a:rPr>
                        <a:t>kieli- ja kulttuuripassi (2. </a:t>
                      </a:r>
                      <a:r>
                        <a:rPr lang="fi-FI" sz="2000" b="0" i="0" kern="1200" dirty="0" err="1" smtClean="0">
                          <a:solidFill>
                            <a:schemeClr val="lt1"/>
                          </a:solidFill>
                          <a:effectLst/>
                          <a:latin typeface="+mn-lt"/>
                          <a:ea typeface="+mn-ea"/>
                          <a:cs typeface="+mn-cs"/>
                        </a:rPr>
                        <a:t>lk</a:t>
                      </a:r>
                      <a:r>
                        <a:rPr lang="fi-FI" sz="2000" b="0" i="0" kern="1200" dirty="0" smtClean="0">
                          <a:solidFill>
                            <a:schemeClr val="lt1"/>
                          </a:solidFill>
                          <a:effectLst/>
                          <a:latin typeface="+mn-lt"/>
                          <a:ea typeface="+mn-ea"/>
                          <a:cs typeface="+mn-cs"/>
                        </a:rPr>
                        <a:t>) </a:t>
                      </a:r>
                    </a:p>
                    <a:p>
                      <a:endParaRPr lang="fi-FI" sz="2000" dirty="0"/>
                    </a:p>
                  </a:txBody>
                  <a:tcPr/>
                </a:tc>
              </a:tr>
            </a:tbl>
          </a:graphicData>
        </a:graphic>
      </p:graphicFrame>
    </p:spTree>
    <p:extLst>
      <p:ext uri="{BB962C8B-B14F-4D97-AF65-F5344CB8AC3E}">
        <p14:creationId xmlns:p14="http://schemas.microsoft.com/office/powerpoint/2010/main" val="5067517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Kuva 1" descr="SurveyMonkey Analysointi - Kikatus kysely esioppilaille/ huoltajille - Google Chrome"/>
          <p:cNvPicPr>
            <a:picLocks noChangeAspect="1"/>
          </p:cNvPicPr>
          <p:nvPr/>
        </p:nvPicPr>
        <p:blipFill rotWithShape="1">
          <a:blip r:embed="rId2">
            <a:extLst>
              <a:ext uri="{28A0092B-C50C-407E-A947-70E740481C1C}">
                <a14:useLocalDpi xmlns:a14="http://schemas.microsoft.com/office/drawing/2010/main" val="0"/>
              </a:ext>
            </a:extLst>
          </a:blip>
          <a:srcRect l="35000" t="26804" r="18716" b="21416"/>
          <a:stretch/>
        </p:blipFill>
        <p:spPr>
          <a:xfrm>
            <a:off x="1598141" y="991672"/>
            <a:ext cx="9069860" cy="5219657"/>
          </a:xfrm>
          <a:prstGeom prst="rect">
            <a:avLst/>
          </a:prstGeom>
        </p:spPr>
      </p:pic>
      <p:sp>
        <p:nvSpPr>
          <p:cNvPr id="3" name="Tekstiruutu 2"/>
          <p:cNvSpPr txBox="1"/>
          <p:nvPr/>
        </p:nvSpPr>
        <p:spPr>
          <a:xfrm flipH="1">
            <a:off x="1910497" y="270456"/>
            <a:ext cx="8341085" cy="461665"/>
          </a:xfrm>
          <a:prstGeom prst="rect">
            <a:avLst/>
          </a:prstGeom>
          <a:noFill/>
        </p:spPr>
        <p:txBody>
          <a:bodyPr wrap="square" rtlCol="0">
            <a:spAutoFit/>
          </a:bodyPr>
          <a:lstStyle/>
          <a:p>
            <a:r>
              <a:rPr lang="fi-FI" sz="2400" dirty="0" smtClean="0"/>
              <a:t>Kevään 2018 sähköisen kyselyn tuloksia</a:t>
            </a:r>
            <a:r>
              <a:rPr lang="fi-FI" sz="2000" dirty="0" smtClean="0"/>
              <a:t> </a:t>
            </a:r>
            <a:endParaRPr lang="fi-FI" sz="2000" dirty="0"/>
          </a:p>
        </p:txBody>
      </p:sp>
    </p:spTree>
    <p:extLst>
      <p:ext uri="{BB962C8B-B14F-4D97-AF65-F5344CB8AC3E}">
        <p14:creationId xmlns:p14="http://schemas.microsoft.com/office/powerpoint/2010/main" val="2314415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Kuva 1" descr="SurveyMonkey Analysointi - Kikatus kysely esioppilaille/ huoltajille - Google Chrome"/>
          <p:cNvPicPr>
            <a:picLocks noChangeAspect="1"/>
          </p:cNvPicPr>
          <p:nvPr/>
        </p:nvPicPr>
        <p:blipFill rotWithShape="1">
          <a:blip r:embed="rId2">
            <a:extLst>
              <a:ext uri="{28A0092B-C50C-407E-A947-70E740481C1C}">
                <a14:useLocalDpi xmlns:a14="http://schemas.microsoft.com/office/drawing/2010/main" val="0"/>
              </a:ext>
            </a:extLst>
          </a:blip>
          <a:srcRect l="35068" t="16027" r="18784" b="71833"/>
          <a:stretch/>
        </p:blipFill>
        <p:spPr>
          <a:xfrm>
            <a:off x="1985319" y="280085"/>
            <a:ext cx="8501449" cy="1219827"/>
          </a:xfrm>
          <a:prstGeom prst="rect">
            <a:avLst/>
          </a:prstGeom>
        </p:spPr>
      </p:pic>
      <p:sp>
        <p:nvSpPr>
          <p:cNvPr id="3" name="Pilvi 2"/>
          <p:cNvSpPr/>
          <p:nvPr/>
        </p:nvSpPr>
        <p:spPr>
          <a:xfrm>
            <a:off x="733168" y="1495791"/>
            <a:ext cx="3040342" cy="1543971"/>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i-FI" sz="1400" dirty="0" smtClean="0"/>
          </a:p>
          <a:p>
            <a:endParaRPr lang="fi-FI" sz="1400" dirty="0"/>
          </a:p>
          <a:p>
            <a:pPr algn="ctr"/>
            <a:endParaRPr lang="fi-FI" sz="1400" dirty="0" smtClean="0"/>
          </a:p>
          <a:p>
            <a:pPr algn="ctr"/>
            <a:r>
              <a:rPr lang="fi-FI" sz="2000" dirty="0" smtClean="0"/>
              <a:t>”Kielten </a:t>
            </a:r>
            <a:r>
              <a:rPr lang="fi-FI" sz="2000" dirty="0"/>
              <a:t>oppiminen, puhuminen eri kielillä</a:t>
            </a:r>
            <a:r>
              <a:rPr lang="fi-FI" sz="2000" dirty="0" smtClean="0"/>
              <a:t>.”</a:t>
            </a:r>
            <a:endParaRPr lang="fi-FI" sz="2000" dirty="0"/>
          </a:p>
          <a:p>
            <a:r>
              <a:rPr lang="fi-FI" dirty="0"/>
              <a:t/>
            </a:r>
            <a:br>
              <a:rPr lang="fi-FI" dirty="0"/>
            </a:br>
            <a:endParaRPr lang="fi-FI" dirty="0"/>
          </a:p>
        </p:txBody>
      </p:sp>
      <p:sp>
        <p:nvSpPr>
          <p:cNvPr id="4" name="Pilvi 3"/>
          <p:cNvSpPr/>
          <p:nvPr/>
        </p:nvSpPr>
        <p:spPr>
          <a:xfrm>
            <a:off x="515156" y="3400023"/>
            <a:ext cx="2990044" cy="2096485"/>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i-FI" sz="1400" dirty="0" smtClean="0"/>
          </a:p>
          <a:p>
            <a:endParaRPr lang="fi-FI" sz="1400" dirty="0"/>
          </a:p>
          <a:p>
            <a:pPr algn="ctr"/>
            <a:endParaRPr lang="fi-FI" sz="1400" dirty="0" smtClean="0"/>
          </a:p>
          <a:p>
            <a:pPr algn="ctr"/>
            <a:endParaRPr lang="fi-FI" sz="1400" dirty="0" smtClean="0"/>
          </a:p>
          <a:p>
            <a:pPr algn="ctr"/>
            <a:r>
              <a:rPr lang="fi-FI" dirty="0" smtClean="0"/>
              <a:t>”Leikit </a:t>
            </a:r>
            <a:r>
              <a:rPr lang="fi-FI" dirty="0"/>
              <a:t>ja musiikki, sammakko ja se banaanilaulu ja "</a:t>
            </a:r>
            <a:r>
              <a:rPr lang="fi-FI" dirty="0" err="1" smtClean="0"/>
              <a:t>hatsipatsi</a:t>
            </a:r>
            <a:r>
              <a:rPr lang="fi-FI" dirty="0" smtClean="0"/>
              <a:t>” ”.</a:t>
            </a:r>
            <a:endParaRPr lang="fi-FI" dirty="0"/>
          </a:p>
          <a:p>
            <a:r>
              <a:rPr lang="fi-FI" dirty="0"/>
              <a:t/>
            </a:r>
            <a:br>
              <a:rPr lang="fi-FI" dirty="0"/>
            </a:br>
            <a:r>
              <a:rPr lang="fi-FI" dirty="0"/>
              <a:t/>
            </a:r>
            <a:br>
              <a:rPr lang="fi-FI" dirty="0"/>
            </a:br>
            <a:endParaRPr lang="fi-FI" dirty="0"/>
          </a:p>
        </p:txBody>
      </p:sp>
      <p:sp>
        <p:nvSpPr>
          <p:cNvPr id="5" name="Pilvi 4"/>
          <p:cNvSpPr/>
          <p:nvPr/>
        </p:nvSpPr>
        <p:spPr>
          <a:xfrm>
            <a:off x="3505201" y="2649089"/>
            <a:ext cx="2866768" cy="1512268"/>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i-FI" sz="1400" dirty="0" smtClean="0"/>
          </a:p>
          <a:p>
            <a:endParaRPr lang="fi-FI" sz="1400" dirty="0"/>
          </a:p>
          <a:p>
            <a:pPr algn="ctr"/>
            <a:endParaRPr lang="fi-FI" sz="1400" dirty="0" smtClean="0"/>
          </a:p>
          <a:p>
            <a:endParaRPr lang="fi-FI" sz="1400" dirty="0" smtClean="0"/>
          </a:p>
          <a:p>
            <a:pPr algn="ctr"/>
            <a:r>
              <a:rPr lang="fi-FI" dirty="0" smtClean="0"/>
              <a:t>”Uuden </a:t>
            </a:r>
            <a:r>
              <a:rPr lang="fi-FI" dirty="0"/>
              <a:t>oppiminen ja uusien sanojen </a:t>
            </a:r>
            <a:r>
              <a:rPr lang="fi-FI" dirty="0" smtClean="0"/>
              <a:t>oppiminen.”</a:t>
            </a:r>
            <a:endParaRPr lang="fi-FI" dirty="0"/>
          </a:p>
          <a:p>
            <a:r>
              <a:rPr lang="fi-FI" dirty="0"/>
              <a:t/>
            </a:r>
            <a:br>
              <a:rPr lang="fi-FI" dirty="0"/>
            </a:br>
            <a:r>
              <a:rPr lang="fi-FI" dirty="0"/>
              <a:t/>
            </a:r>
            <a:br>
              <a:rPr lang="fi-FI" dirty="0"/>
            </a:br>
            <a:endParaRPr lang="fi-FI" dirty="0"/>
          </a:p>
        </p:txBody>
      </p:sp>
      <p:sp>
        <p:nvSpPr>
          <p:cNvPr id="6" name="Pilvi 5"/>
          <p:cNvSpPr/>
          <p:nvPr/>
        </p:nvSpPr>
        <p:spPr>
          <a:xfrm>
            <a:off x="3258354" y="4374914"/>
            <a:ext cx="3618964" cy="2296342"/>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i-FI" sz="1400" dirty="0" smtClean="0"/>
          </a:p>
          <a:p>
            <a:endParaRPr lang="fi-FI" sz="1400" dirty="0"/>
          </a:p>
          <a:p>
            <a:pPr algn="ctr"/>
            <a:endParaRPr lang="fi-FI" sz="1400" dirty="0" smtClean="0"/>
          </a:p>
          <a:p>
            <a:endParaRPr lang="fi-FI" sz="1400" dirty="0" smtClean="0"/>
          </a:p>
          <a:p>
            <a:pPr algn="ctr"/>
            <a:r>
              <a:rPr lang="fi-FI" sz="1200" dirty="0" smtClean="0"/>
              <a:t>”</a:t>
            </a:r>
          </a:p>
          <a:p>
            <a:pPr algn="ctr"/>
            <a:endParaRPr lang="fi-FI" sz="1200" dirty="0"/>
          </a:p>
          <a:p>
            <a:pPr algn="ctr"/>
            <a:r>
              <a:rPr lang="fi-FI" dirty="0" smtClean="0"/>
              <a:t>”No </a:t>
            </a:r>
            <a:r>
              <a:rPr lang="fi-FI" dirty="0"/>
              <a:t>se, että on leikitty paljon ja puhuttu englantia, ruotsia ja saksaa</a:t>
            </a:r>
            <a:r>
              <a:rPr lang="fi-FI" dirty="0" smtClean="0"/>
              <a:t>.”</a:t>
            </a:r>
            <a:endParaRPr lang="fi-FI" dirty="0"/>
          </a:p>
          <a:p>
            <a:r>
              <a:rPr lang="fi-FI" dirty="0"/>
              <a:t/>
            </a:r>
            <a:br>
              <a:rPr lang="fi-FI" dirty="0"/>
            </a:br>
            <a:r>
              <a:rPr lang="fi-FI" dirty="0"/>
              <a:t/>
            </a:r>
            <a:br>
              <a:rPr lang="fi-FI" dirty="0"/>
            </a:br>
            <a:r>
              <a:rPr lang="fi-FI" dirty="0"/>
              <a:t/>
            </a:r>
            <a:br>
              <a:rPr lang="fi-FI" dirty="0"/>
            </a:br>
            <a:endParaRPr lang="fi-FI" dirty="0"/>
          </a:p>
        </p:txBody>
      </p:sp>
      <p:sp>
        <p:nvSpPr>
          <p:cNvPr id="7" name="Pilvi 6"/>
          <p:cNvSpPr/>
          <p:nvPr/>
        </p:nvSpPr>
        <p:spPr>
          <a:xfrm>
            <a:off x="6009502" y="1197734"/>
            <a:ext cx="4477266" cy="1842027"/>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i-FI" sz="1400" dirty="0" smtClean="0"/>
          </a:p>
          <a:p>
            <a:endParaRPr lang="fi-FI" sz="1400" dirty="0"/>
          </a:p>
          <a:p>
            <a:pPr algn="ctr"/>
            <a:endParaRPr lang="fi-FI" sz="1400" dirty="0" smtClean="0"/>
          </a:p>
          <a:p>
            <a:endParaRPr lang="fi-FI" sz="1400" dirty="0" smtClean="0"/>
          </a:p>
          <a:p>
            <a:pPr algn="ctr"/>
            <a:r>
              <a:rPr lang="fi-FI" sz="1100" dirty="0" smtClean="0"/>
              <a:t>”</a:t>
            </a:r>
          </a:p>
          <a:p>
            <a:pPr algn="ctr"/>
            <a:endParaRPr lang="fi-FI" dirty="0"/>
          </a:p>
          <a:p>
            <a:pPr algn="ctr"/>
            <a:r>
              <a:rPr lang="fi-FI" dirty="0" smtClean="0"/>
              <a:t>”Se </a:t>
            </a:r>
            <a:r>
              <a:rPr lang="fi-FI" dirty="0"/>
              <a:t>kun oppii eri kieliä. On kiva kun osaa sanoa jotain eri kielellä. Opittua voi käyttää ulkomailla eri maissa</a:t>
            </a:r>
            <a:r>
              <a:rPr lang="fi-FI" dirty="0" smtClean="0"/>
              <a:t>.”</a:t>
            </a:r>
            <a:endParaRPr lang="fi-FI" dirty="0"/>
          </a:p>
          <a:p>
            <a:r>
              <a:rPr lang="fi-FI" dirty="0"/>
              <a:t/>
            </a:r>
            <a:br>
              <a:rPr lang="fi-FI" dirty="0"/>
            </a:br>
            <a:r>
              <a:rPr lang="fi-FI" dirty="0"/>
              <a:t/>
            </a:r>
            <a:br>
              <a:rPr lang="fi-FI" dirty="0"/>
            </a:br>
            <a:r>
              <a:rPr lang="fi-FI" dirty="0"/>
              <a:t/>
            </a:r>
            <a:br>
              <a:rPr lang="fi-FI" dirty="0"/>
            </a:br>
            <a:endParaRPr lang="fi-FI" dirty="0"/>
          </a:p>
        </p:txBody>
      </p:sp>
      <p:sp>
        <p:nvSpPr>
          <p:cNvPr id="8" name="Pilvi 7"/>
          <p:cNvSpPr/>
          <p:nvPr/>
        </p:nvSpPr>
        <p:spPr>
          <a:xfrm>
            <a:off x="6371968" y="3242215"/>
            <a:ext cx="3712189" cy="1539849"/>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i-FI" sz="1400" dirty="0" smtClean="0"/>
          </a:p>
          <a:p>
            <a:endParaRPr lang="fi-FI" sz="1400" dirty="0"/>
          </a:p>
          <a:p>
            <a:pPr algn="ctr"/>
            <a:endParaRPr lang="fi-FI" sz="1400" dirty="0" smtClean="0"/>
          </a:p>
          <a:p>
            <a:endParaRPr lang="fi-FI" sz="1400" dirty="0" smtClean="0"/>
          </a:p>
          <a:p>
            <a:pPr algn="ctr"/>
            <a:endParaRPr lang="fi-FI" sz="1400" dirty="0" smtClean="0"/>
          </a:p>
          <a:p>
            <a:pPr algn="ctr"/>
            <a:endParaRPr lang="fi-FI" sz="1400" dirty="0"/>
          </a:p>
          <a:p>
            <a:pPr algn="ctr"/>
            <a:r>
              <a:rPr lang="fi-FI" dirty="0" smtClean="0"/>
              <a:t>”Opettajat </a:t>
            </a:r>
            <a:r>
              <a:rPr lang="fi-FI" dirty="0"/>
              <a:t>kertovat kaiken sillä tavalla että </a:t>
            </a:r>
            <a:r>
              <a:rPr lang="fi-FI" dirty="0" smtClean="0"/>
              <a:t>ymmärrän.”</a:t>
            </a:r>
            <a:endParaRPr lang="fi-FI" dirty="0"/>
          </a:p>
          <a:p>
            <a:r>
              <a:rPr lang="fi-FI" dirty="0"/>
              <a:t/>
            </a:r>
            <a:br>
              <a:rPr lang="fi-FI" dirty="0"/>
            </a:br>
            <a:r>
              <a:rPr lang="fi-FI" dirty="0"/>
              <a:t/>
            </a:r>
            <a:br>
              <a:rPr lang="fi-FI" dirty="0"/>
            </a:br>
            <a:r>
              <a:rPr lang="fi-FI" dirty="0"/>
              <a:t/>
            </a:r>
            <a:br>
              <a:rPr lang="fi-FI" dirty="0"/>
            </a:br>
            <a:r>
              <a:rPr lang="fi-FI" dirty="0"/>
              <a:t/>
            </a:r>
            <a:br>
              <a:rPr lang="fi-FI" dirty="0"/>
            </a:br>
            <a:endParaRPr lang="fi-FI" dirty="0"/>
          </a:p>
        </p:txBody>
      </p:sp>
      <p:sp>
        <p:nvSpPr>
          <p:cNvPr id="9" name="Pilvi 8"/>
          <p:cNvSpPr/>
          <p:nvPr/>
        </p:nvSpPr>
        <p:spPr>
          <a:xfrm>
            <a:off x="7495504" y="4782064"/>
            <a:ext cx="3329016" cy="1889192"/>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i-FI" sz="1400" dirty="0" smtClean="0"/>
          </a:p>
          <a:p>
            <a:endParaRPr lang="fi-FI" sz="1400" dirty="0"/>
          </a:p>
          <a:p>
            <a:pPr algn="ctr"/>
            <a:endParaRPr lang="fi-FI" sz="1400" dirty="0" smtClean="0"/>
          </a:p>
          <a:p>
            <a:endParaRPr lang="fi-FI" sz="1400" dirty="0" smtClean="0"/>
          </a:p>
          <a:p>
            <a:pPr algn="ctr"/>
            <a:endParaRPr lang="fi-FI" sz="1400" dirty="0" smtClean="0"/>
          </a:p>
          <a:p>
            <a:pPr algn="ctr"/>
            <a:endParaRPr lang="fi-FI" sz="1400" dirty="0"/>
          </a:p>
          <a:p>
            <a:pPr algn="ctr"/>
            <a:endParaRPr lang="fi-FI" sz="1600" dirty="0" smtClean="0"/>
          </a:p>
          <a:p>
            <a:pPr algn="ctr"/>
            <a:endParaRPr lang="fi-FI" dirty="0"/>
          </a:p>
          <a:p>
            <a:pPr algn="ctr"/>
            <a:r>
              <a:rPr lang="fi-FI" dirty="0" smtClean="0"/>
              <a:t>”Koko </a:t>
            </a:r>
            <a:r>
              <a:rPr lang="fi-FI" dirty="0"/>
              <a:t>kikatus on hauskaa</a:t>
            </a:r>
            <a:r>
              <a:rPr lang="fi-FI" dirty="0" smtClean="0"/>
              <a:t>.”</a:t>
            </a:r>
            <a:endParaRPr lang="fi-FI" dirty="0"/>
          </a:p>
          <a:p>
            <a:r>
              <a:rPr lang="fi-FI" dirty="0"/>
              <a:t/>
            </a:r>
            <a:br>
              <a:rPr lang="fi-FI" dirty="0"/>
            </a:br>
            <a:r>
              <a:rPr lang="fi-FI" dirty="0"/>
              <a:t/>
            </a:r>
            <a:br>
              <a:rPr lang="fi-FI" dirty="0"/>
            </a:br>
            <a:r>
              <a:rPr lang="fi-FI" dirty="0"/>
              <a:t/>
            </a:r>
            <a:br>
              <a:rPr lang="fi-FI" dirty="0"/>
            </a:br>
            <a:r>
              <a:rPr lang="fi-FI" dirty="0"/>
              <a:t/>
            </a:r>
            <a:br>
              <a:rPr lang="fi-FI" dirty="0"/>
            </a:br>
            <a:r>
              <a:rPr lang="fi-FI" dirty="0"/>
              <a:t/>
            </a:r>
            <a:br>
              <a:rPr lang="fi-FI" dirty="0"/>
            </a:br>
            <a:endParaRPr lang="fi-FI" dirty="0"/>
          </a:p>
        </p:txBody>
      </p:sp>
    </p:spTree>
    <p:extLst>
      <p:ext uri="{BB962C8B-B14F-4D97-AF65-F5344CB8AC3E}">
        <p14:creationId xmlns:p14="http://schemas.microsoft.com/office/powerpoint/2010/main" val="17573461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i 5"/>
          <p:cNvSpPr/>
          <p:nvPr/>
        </p:nvSpPr>
        <p:spPr>
          <a:xfrm>
            <a:off x="3919761" y="1081825"/>
            <a:ext cx="5204922" cy="5032703"/>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fi-FI" sz="1600" dirty="0" smtClean="0">
              <a:solidFill>
                <a:schemeClr val="accent1">
                  <a:lumMod val="50000"/>
                </a:schemeClr>
              </a:solidFill>
            </a:endParaRPr>
          </a:p>
          <a:p>
            <a:pPr algn="ctr"/>
            <a:endParaRPr lang="fi-FI" sz="1600" dirty="0">
              <a:solidFill>
                <a:schemeClr val="accent1">
                  <a:lumMod val="50000"/>
                </a:schemeClr>
              </a:solidFill>
            </a:endParaRPr>
          </a:p>
          <a:p>
            <a:pPr algn="ctr"/>
            <a:endParaRPr lang="fi-FI" sz="1100" dirty="0" smtClean="0"/>
          </a:p>
          <a:p>
            <a:pPr algn="ctr"/>
            <a:endParaRPr lang="fi-FI" sz="1100" dirty="0"/>
          </a:p>
          <a:p>
            <a:pPr algn="ctr"/>
            <a:r>
              <a:rPr lang="fi-FI" dirty="0" smtClean="0">
                <a:solidFill>
                  <a:schemeClr val="bg1"/>
                </a:solidFill>
              </a:rPr>
              <a:t>Olisi </a:t>
            </a:r>
            <a:r>
              <a:rPr lang="fi-FI" dirty="0">
                <a:solidFill>
                  <a:schemeClr val="bg1"/>
                </a:solidFill>
              </a:rPr>
              <a:t>tärkeää, että kieliin tutustuminen jatkuisi ensimmäisellä luokalla ja toisella luokalla. Olisi ihanaa, jos vieraan kielen opiskelu voitaisiin aloittaa jo ensimmäisellä luokalla, jolloin paineet kieliopin opiskeluun eivät vielä olisi niin suuret. Esi-2. luokalla lapset ovat vielä ennakkoluulottomia ja rohkeita. Uskaltavat helpommin lähteä käyttämään kieltä. Koska englannin opiskelu tällä hetkellä alkaa vasta kolmannella luokalla, olisi todella tärkeää, että vieraisiin kieliin tutustumista jatkettaisiin siihen asti!</a:t>
            </a:r>
          </a:p>
          <a:p>
            <a:r>
              <a:rPr lang="fi-FI" dirty="0"/>
              <a:t/>
            </a:r>
            <a:br>
              <a:rPr lang="fi-FI" dirty="0"/>
            </a:br>
            <a:r>
              <a:rPr lang="fi-FI" dirty="0"/>
              <a:t/>
            </a:r>
            <a:br>
              <a:rPr lang="fi-FI" dirty="0"/>
            </a:br>
            <a:endParaRPr lang="fi-FI" dirty="0"/>
          </a:p>
        </p:txBody>
      </p:sp>
      <p:sp>
        <p:nvSpPr>
          <p:cNvPr id="8" name="Ellipsi 7"/>
          <p:cNvSpPr/>
          <p:nvPr/>
        </p:nvSpPr>
        <p:spPr>
          <a:xfrm>
            <a:off x="517594" y="2166782"/>
            <a:ext cx="4395600" cy="4544608"/>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fi-FI" sz="1600" dirty="0" smtClean="0">
              <a:solidFill>
                <a:schemeClr val="accent1">
                  <a:lumMod val="50000"/>
                </a:schemeClr>
              </a:solidFill>
            </a:endParaRPr>
          </a:p>
          <a:p>
            <a:pPr algn="ctr"/>
            <a:endParaRPr lang="fi-FI" sz="1600" dirty="0">
              <a:solidFill>
                <a:schemeClr val="accent1">
                  <a:lumMod val="50000"/>
                </a:schemeClr>
              </a:solidFill>
            </a:endParaRPr>
          </a:p>
          <a:p>
            <a:pPr algn="ctr"/>
            <a:endParaRPr lang="fi-FI" dirty="0" smtClean="0">
              <a:solidFill>
                <a:schemeClr val="accent1">
                  <a:lumMod val="50000"/>
                </a:schemeClr>
              </a:solidFill>
            </a:endParaRPr>
          </a:p>
          <a:p>
            <a:pPr algn="ctr"/>
            <a:endParaRPr lang="fi-FI" sz="1600" dirty="0" smtClean="0">
              <a:solidFill>
                <a:schemeClr val="accent1">
                  <a:lumMod val="50000"/>
                </a:schemeClr>
              </a:solidFill>
            </a:endParaRPr>
          </a:p>
          <a:p>
            <a:pPr algn="ctr"/>
            <a:r>
              <a:rPr lang="fi-FI" sz="2400" dirty="0" smtClean="0">
                <a:solidFill>
                  <a:schemeClr val="bg1">
                    <a:lumMod val="95000"/>
                  </a:schemeClr>
                </a:solidFill>
              </a:rPr>
              <a:t>Hyvä </a:t>
            </a:r>
            <a:r>
              <a:rPr lang="fi-FI" sz="2400" dirty="0">
                <a:solidFill>
                  <a:schemeClr val="bg1">
                    <a:lumMod val="95000"/>
                  </a:schemeClr>
                </a:solidFill>
              </a:rPr>
              <a:t>aloittaa aikaisin, kuten nyt on tehty. </a:t>
            </a:r>
            <a:r>
              <a:rPr lang="fi-FI" sz="2400" dirty="0" smtClean="0">
                <a:solidFill>
                  <a:schemeClr val="bg1">
                    <a:lumMod val="95000"/>
                  </a:schemeClr>
                </a:solidFill>
              </a:rPr>
              <a:t> Vielä </a:t>
            </a:r>
            <a:r>
              <a:rPr lang="fi-FI" sz="2400" dirty="0">
                <a:solidFill>
                  <a:schemeClr val="bg1">
                    <a:lumMod val="95000"/>
                  </a:schemeClr>
                </a:solidFill>
              </a:rPr>
              <a:t>enemmän kielten integrointia oppiaineisiin ja projekteihin!</a:t>
            </a:r>
          </a:p>
          <a:p>
            <a:r>
              <a:rPr lang="fi-FI" dirty="0"/>
              <a:t/>
            </a:r>
            <a:br>
              <a:rPr lang="fi-FI" dirty="0"/>
            </a:br>
            <a:r>
              <a:rPr lang="fi-FI" dirty="0"/>
              <a:t/>
            </a:r>
            <a:br>
              <a:rPr lang="fi-FI" dirty="0"/>
            </a:br>
            <a:endParaRPr lang="fi-FI" dirty="0"/>
          </a:p>
        </p:txBody>
      </p:sp>
      <p:sp>
        <p:nvSpPr>
          <p:cNvPr id="9" name="Ellipsi 8"/>
          <p:cNvSpPr/>
          <p:nvPr/>
        </p:nvSpPr>
        <p:spPr>
          <a:xfrm>
            <a:off x="8189397" y="257432"/>
            <a:ext cx="3447535" cy="2781298"/>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fi-FI" sz="1600" dirty="0" smtClean="0">
              <a:solidFill>
                <a:schemeClr val="accent1">
                  <a:lumMod val="50000"/>
                </a:schemeClr>
              </a:solidFill>
            </a:endParaRPr>
          </a:p>
          <a:p>
            <a:pPr algn="ctr"/>
            <a:endParaRPr lang="fi-FI" sz="1600" dirty="0">
              <a:solidFill>
                <a:schemeClr val="accent1">
                  <a:lumMod val="50000"/>
                </a:schemeClr>
              </a:solidFill>
            </a:endParaRPr>
          </a:p>
          <a:p>
            <a:pPr algn="ctr"/>
            <a:endParaRPr lang="fi-FI" sz="1600" dirty="0" smtClean="0">
              <a:solidFill>
                <a:schemeClr val="accent1">
                  <a:lumMod val="50000"/>
                </a:schemeClr>
              </a:solidFill>
            </a:endParaRPr>
          </a:p>
          <a:p>
            <a:pPr algn="ctr"/>
            <a:endParaRPr lang="fi-FI" sz="1600" dirty="0">
              <a:solidFill>
                <a:schemeClr val="accent1">
                  <a:lumMod val="50000"/>
                </a:schemeClr>
              </a:solidFill>
            </a:endParaRPr>
          </a:p>
          <a:p>
            <a:pPr algn="ctr"/>
            <a:r>
              <a:rPr lang="fi-FI" dirty="0">
                <a:solidFill>
                  <a:schemeClr val="bg1"/>
                </a:solidFill>
              </a:rPr>
              <a:t>Kielet voisivat kulkea osana koulutietä alusta asti. Jo päiväkodista on tarttunut mukaan kiinnostus kieliin ja eri kulttuureihin luonnollisesti.</a:t>
            </a:r>
          </a:p>
          <a:p>
            <a:r>
              <a:rPr lang="fi-FI" dirty="0"/>
              <a:t/>
            </a:r>
            <a:br>
              <a:rPr lang="fi-FI" dirty="0"/>
            </a:br>
            <a:r>
              <a:rPr lang="fi-FI" sz="1600" dirty="0"/>
              <a:t/>
            </a:r>
            <a:br>
              <a:rPr lang="fi-FI" sz="1600" dirty="0"/>
            </a:br>
            <a:r>
              <a:rPr lang="fi-FI" dirty="0"/>
              <a:t/>
            </a:r>
            <a:br>
              <a:rPr lang="fi-FI" dirty="0"/>
            </a:br>
            <a:endParaRPr lang="fi-FI" dirty="0"/>
          </a:p>
        </p:txBody>
      </p:sp>
      <p:sp>
        <p:nvSpPr>
          <p:cNvPr id="10" name="Ellipsi 9"/>
          <p:cNvSpPr/>
          <p:nvPr/>
        </p:nvSpPr>
        <p:spPr>
          <a:xfrm>
            <a:off x="8315923" y="3232597"/>
            <a:ext cx="3566984" cy="3625403"/>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fi-FI" sz="1600" dirty="0" smtClean="0">
              <a:solidFill>
                <a:schemeClr val="accent1">
                  <a:lumMod val="50000"/>
                </a:schemeClr>
              </a:solidFill>
            </a:endParaRPr>
          </a:p>
          <a:p>
            <a:pPr algn="ctr"/>
            <a:endParaRPr lang="fi-FI" sz="1600" dirty="0">
              <a:solidFill>
                <a:schemeClr val="accent1">
                  <a:lumMod val="50000"/>
                </a:schemeClr>
              </a:solidFill>
            </a:endParaRPr>
          </a:p>
          <a:p>
            <a:pPr algn="ctr"/>
            <a:endParaRPr lang="fi-FI" sz="1600" dirty="0" smtClean="0">
              <a:solidFill>
                <a:schemeClr val="accent1">
                  <a:lumMod val="50000"/>
                </a:schemeClr>
              </a:solidFill>
            </a:endParaRPr>
          </a:p>
          <a:p>
            <a:pPr algn="ctr"/>
            <a:endParaRPr lang="fi-FI" sz="1600" dirty="0">
              <a:solidFill>
                <a:schemeClr val="accent1">
                  <a:lumMod val="50000"/>
                </a:schemeClr>
              </a:solidFill>
            </a:endParaRPr>
          </a:p>
          <a:p>
            <a:pPr algn="ctr"/>
            <a:endParaRPr lang="fi-FI" sz="1400" dirty="0" smtClean="0">
              <a:solidFill>
                <a:schemeClr val="accent1">
                  <a:lumMod val="50000"/>
                </a:schemeClr>
              </a:solidFill>
            </a:endParaRPr>
          </a:p>
          <a:p>
            <a:pPr algn="ctr"/>
            <a:endParaRPr lang="fi-FI" sz="1400" dirty="0" smtClean="0">
              <a:solidFill>
                <a:schemeClr val="accent1">
                  <a:lumMod val="50000"/>
                </a:schemeClr>
              </a:solidFill>
            </a:endParaRPr>
          </a:p>
          <a:p>
            <a:pPr algn="ctr"/>
            <a:r>
              <a:rPr lang="fi-FI" dirty="0" smtClean="0">
                <a:solidFill>
                  <a:schemeClr val="bg1"/>
                </a:solidFill>
              </a:rPr>
              <a:t>Jos </a:t>
            </a:r>
            <a:r>
              <a:rPr lang="fi-FI" dirty="0">
                <a:solidFill>
                  <a:schemeClr val="bg1"/>
                </a:solidFill>
              </a:rPr>
              <a:t>kielten opetus olisi ilman kirjaa tapahtuvaa, leikinomaista ja toiminnan ja tekemisen kautta käytävää, niin mielestäni jo 1.-2. luokalla olisi hyvä aloitusajankohta kielten opetukselle. Aloittaisin englannilla.</a:t>
            </a:r>
          </a:p>
          <a:p>
            <a:r>
              <a:rPr lang="fi-FI" sz="1400" dirty="0"/>
              <a:t/>
            </a:r>
            <a:br>
              <a:rPr lang="fi-FI" sz="1400" dirty="0"/>
            </a:br>
            <a:r>
              <a:rPr lang="fi-FI" sz="1600" dirty="0"/>
              <a:t/>
            </a:r>
            <a:br>
              <a:rPr lang="fi-FI" sz="1600" dirty="0"/>
            </a:br>
            <a:r>
              <a:rPr lang="fi-FI" sz="1600" dirty="0"/>
              <a:t/>
            </a:r>
            <a:br>
              <a:rPr lang="fi-FI" sz="1600" dirty="0"/>
            </a:br>
            <a:r>
              <a:rPr lang="fi-FI" dirty="0"/>
              <a:t/>
            </a:r>
            <a:br>
              <a:rPr lang="fi-FI" dirty="0"/>
            </a:br>
            <a:endParaRPr lang="fi-FI" dirty="0"/>
          </a:p>
        </p:txBody>
      </p:sp>
      <p:sp>
        <p:nvSpPr>
          <p:cNvPr id="3" name="Tekstiruutu 2"/>
          <p:cNvSpPr txBox="1"/>
          <p:nvPr/>
        </p:nvSpPr>
        <p:spPr>
          <a:xfrm>
            <a:off x="1017431" y="484963"/>
            <a:ext cx="7298492" cy="954107"/>
          </a:xfrm>
          <a:prstGeom prst="rect">
            <a:avLst/>
          </a:prstGeom>
          <a:noFill/>
        </p:spPr>
        <p:txBody>
          <a:bodyPr wrap="square" rtlCol="0">
            <a:spAutoFit/>
          </a:bodyPr>
          <a:lstStyle/>
          <a:p>
            <a:r>
              <a:rPr lang="fi-FI" sz="2800" dirty="0" smtClean="0"/>
              <a:t>Minkälaisia toiveita perheellänne on vieraiden kielten opetuksen suhteen?</a:t>
            </a:r>
            <a:endParaRPr lang="fi-FI" sz="2800" dirty="0"/>
          </a:p>
        </p:txBody>
      </p:sp>
    </p:spTree>
    <p:extLst>
      <p:ext uri="{BB962C8B-B14F-4D97-AF65-F5344CB8AC3E}">
        <p14:creationId xmlns:p14="http://schemas.microsoft.com/office/powerpoint/2010/main" val="8375819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Mistä saan tukea kikatukseen ja a1-kielen varhennukseen</a:t>
            </a:r>
            <a:endParaRPr lang="fi-FI" dirty="0"/>
          </a:p>
        </p:txBody>
      </p:sp>
      <p:sp>
        <p:nvSpPr>
          <p:cNvPr id="3" name="Sisällön paikkamerkki 2"/>
          <p:cNvSpPr>
            <a:spLocks noGrp="1"/>
          </p:cNvSpPr>
          <p:nvPr>
            <p:ph idx="1"/>
          </p:nvPr>
        </p:nvSpPr>
        <p:spPr>
          <a:xfrm>
            <a:off x="1119115" y="2019869"/>
            <a:ext cx="10604311" cy="4838131"/>
          </a:xfrm>
        </p:spPr>
        <p:txBody>
          <a:bodyPr>
            <a:normAutofit lnSpcReduction="10000"/>
          </a:bodyPr>
          <a:lstStyle/>
          <a:p>
            <a:r>
              <a:rPr lang="fi-FI" dirty="0" smtClean="0"/>
              <a:t>Tämän päivän koulutus (pajat)</a:t>
            </a:r>
          </a:p>
          <a:p>
            <a:r>
              <a:rPr lang="fi-FI" dirty="0" smtClean="0"/>
              <a:t>Tampereen yliopiston englanninkielisen opekoulutusohjelman opiskelijat pitävät Kikatus-tuokioita kakkosluokissa kevään 2019 aikana. Tuokioiden määrä/opetusryhmä vielä auki.</a:t>
            </a:r>
          </a:p>
          <a:p>
            <a:r>
              <a:rPr lang="fi-FI" dirty="0" smtClean="0"/>
              <a:t>Kiinan opettaja pitää Kikatus-tuokioita isojen koulujen ykkösluokissa. Kiinteä jaksolukkari, jossa tuokio kolmelle opetusryhmälle/vko 2-3 viikon ajan.</a:t>
            </a:r>
          </a:p>
          <a:p>
            <a:r>
              <a:rPr lang="fi-FI" dirty="0" smtClean="0"/>
              <a:t>Kyläkoulujen 1-2-luokille kevään aikana yliopisto-opiskelijoiden pitämät Kikatus-pajat (aika ja paikka tarkentuvat myöhemmin).</a:t>
            </a:r>
          </a:p>
          <a:p>
            <a:r>
              <a:rPr lang="fi-FI" dirty="0" smtClean="0"/>
              <a:t>Kikatus-työryhmä valmistaa Kikatus- ja globaalikasvatusoppaan syksyn aikana.</a:t>
            </a:r>
          </a:p>
          <a:p>
            <a:r>
              <a:rPr lang="fi-FI" dirty="0" smtClean="0"/>
              <a:t>OPH kouluttaa A1-kielen varhentamiseen kevään 2019 ja lukuvuoden 19/20 aikana.</a:t>
            </a:r>
          </a:p>
          <a:p>
            <a:r>
              <a:rPr lang="fi-FI" dirty="0" smtClean="0"/>
              <a:t>Paikallinen varhennuskoulutus kevään 2019 aikana (kouluttaja maksetaan hankerahoilla).</a:t>
            </a:r>
          </a:p>
          <a:p>
            <a:r>
              <a:rPr lang="fi-FI" dirty="0" err="1" smtClean="0"/>
              <a:t>PedaNet</a:t>
            </a:r>
            <a:r>
              <a:rPr lang="fi-FI" dirty="0"/>
              <a:t> </a:t>
            </a:r>
            <a:r>
              <a:rPr lang="fi-FI" dirty="0" smtClean="0"/>
              <a:t>ja Facebook </a:t>
            </a:r>
          </a:p>
          <a:p>
            <a:r>
              <a:rPr lang="fi-FI" dirty="0" smtClean="0"/>
              <a:t>Lempäälän Kikatus-tutorit kevätlukukaudella 2019 samanaikaisopettajina kouluilla, joilla muutenkin opettavat (kysele hyppytunteja, olemme käytettävissä yhden oppitunnin/vko).</a:t>
            </a:r>
            <a:endParaRPr lang="fi-FI" dirty="0"/>
          </a:p>
        </p:txBody>
      </p:sp>
    </p:spTree>
    <p:extLst>
      <p:ext uri="{BB962C8B-B14F-4D97-AF65-F5344CB8AC3E}">
        <p14:creationId xmlns:p14="http://schemas.microsoft.com/office/powerpoint/2010/main" val="1088687895"/>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0B082E"/>
      </a:dk2>
      <a:lt2>
        <a:srgbClr val="F3F3F2"/>
      </a:lt2>
      <a:accent1>
        <a:srgbClr val="62B4C6"/>
      </a:accent1>
      <a:accent2>
        <a:srgbClr val="1B376E"/>
      </a:accent2>
      <a:accent3>
        <a:srgbClr val="9EBE55"/>
      </a:accent3>
      <a:accent4>
        <a:srgbClr val="C65E5E"/>
      </a:accent4>
      <a:accent5>
        <a:srgbClr val="D3BA55"/>
      </a:accent5>
      <a:accent6>
        <a:srgbClr val="96648A"/>
      </a:accent6>
      <a:hlink>
        <a:srgbClr val="62B4C6"/>
      </a:hlink>
      <a:folHlink>
        <a:srgbClr val="96648A"/>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D71F8F05-6246-47AF-9E68-E57F6C93F792}"/>
    </a:ext>
  </a:extLst>
</a:theme>
</file>

<file path=docProps/app.xml><?xml version="1.0" encoding="utf-8"?>
<Properties xmlns="http://schemas.openxmlformats.org/officeDocument/2006/extended-properties" xmlns:vt="http://schemas.openxmlformats.org/officeDocument/2006/docPropsVTypes">
  <Template>Merkki</Template>
  <TotalTime>763</TotalTime>
  <Words>411</Words>
  <Application>Microsoft Office PowerPoint</Application>
  <PresentationFormat>Laajakuva</PresentationFormat>
  <Paragraphs>130</Paragraphs>
  <Slides>8</Slides>
  <Notes>0</Notes>
  <HiddenSlides>0</HiddenSlides>
  <MMClips>0</MMClips>
  <ScaleCrop>false</ScaleCrop>
  <HeadingPairs>
    <vt:vector size="6" baseType="variant">
      <vt:variant>
        <vt:lpstr>Käytetyt fontit</vt:lpstr>
      </vt:variant>
      <vt:variant>
        <vt:i4>4</vt:i4>
      </vt:variant>
      <vt:variant>
        <vt:lpstr>Teema</vt:lpstr>
      </vt:variant>
      <vt:variant>
        <vt:i4>1</vt:i4>
      </vt:variant>
      <vt:variant>
        <vt:lpstr>Dian otsikot</vt:lpstr>
      </vt:variant>
      <vt:variant>
        <vt:i4>8</vt:i4>
      </vt:variant>
    </vt:vector>
  </HeadingPairs>
  <TitlesOfParts>
    <vt:vector size="13" baseType="lpstr">
      <vt:lpstr>Arial</vt:lpstr>
      <vt:lpstr>Calibri</vt:lpstr>
      <vt:lpstr>Gill Sans MT</vt:lpstr>
      <vt:lpstr>Impact</vt:lpstr>
      <vt:lpstr>Badge</vt:lpstr>
      <vt:lpstr>Kikatus 18/19</vt:lpstr>
      <vt:lpstr>Koulutusiltapäivän ohjelma</vt:lpstr>
      <vt:lpstr>Kieli- ja kulttuurikasvatus esi- ja alkuopetuksessa  </vt:lpstr>
      <vt:lpstr>    Sisältöjä </vt:lpstr>
      <vt:lpstr>PowerPoint-esitys</vt:lpstr>
      <vt:lpstr>PowerPoint-esitys</vt:lpstr>
      <vt:lpstr>PowerPoint-esitys</vt:lpstr>
      <vt:lpstr>Mistä saan tukea kikatukseen ja a1-kielen varhennukseen</vt:lpstr>
    </vt:vector>
  </TitlesOfParts>
  <Company>Pirnet Opetus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Kikatus 18/19</dc:title>
  <dc:creator>Schorpp Jenni</dc:creator>
  <cp:lastModifiedBy>Schorpp Jenni</cp:lastModifiedBy>
  <cp:revision>25</cp:revision>
  <dcterms:created xsi:type="dcterms:W3CDTF">2018-09-20T13:15:49Z</dcterms:created>
  <dcterms:modified xsi:type="dcterms:W3CDTF">2019-01-07T10:30:20Z</dcterms:modified>
</cp:coreProperties>
</file>