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81" r:id="rId4"/>
    <p:sldId id="268" r:id="rId5"/>
    <p:sldId id="269" r:id="rId6"/>
    <p:sldId id="279" r:id="rId7"/>
    <p:sldId id="270" r:id="rId8"/>
    <p:sldId id="271" r:id="rId9"/>
    <p:sldId id="272" r:id="rId10"/>
    <p:sldId id="273" r:id="rId11"/>
    <p:sldId id="274" r:id="rId12"/>
    <p:sldId id="280" r:id="rId13"/>
    <p:sldId id="275" r:id="rId14"/>
    <p:sldId id="278" r:id="rId1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85"/>
    <p:restoredTop sz="94635"/>
  </p:normalViewPr>
  <p:slideViewPr>
    <p:cSldViewPr>
      <p:cViewPr>
        <p:scale>
          <a:sx n="94" d="100"/>
          <a:sy n="94" d="100"/>
        </p:scale>
        <p:origin x="-1338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uorakulmi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Suorakulmi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 yhdysviiv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uora yhdysviiv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Suorakulmi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i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i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i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uorakulmi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 yhdysviiv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uora yhdysviiv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kulmi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i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i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i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uora yhdysviiv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4" name="Tekstin paikkamerkki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isällön paikkamerkk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23" name="Alatunnisteen paikkamerk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uora yhdysviiv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äivämäärän paikkamerkki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Terve 1: Terveyden perusteet</a:t>
            </a:r>
            <a:endParaRPr lang="fi-FI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 smtClean="0"/>
              <a:t>Luku 13: Sydän ja verisuonisairaudet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Kolesteroli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elimistössä </a:t>
            </a:r>
            <a:r>
              <a:rPr lang="fi-FI" dirty="0"/>
              <a:t>oleva </a:t>
            </a:r>
            <a:r>
              <a:rPr lang="fi-FI" dirty="0" smtClean="0"/>
              <a:t>rasvan </a:t>
            </a:r>
            <a:r>
              <a:rPr lang="fi-FI" dirty="0"/>
              <a:t>kaltainen </a:t>
            </a:r>
            <a:r>
              <a:rPr lang="fi-FI" dirty="0" smtClean="0"/>
              <a:t>aine</a:t>
            </a:r>
          </a:p>
          <a:p>
            <a:pPr lvl="1"/>
            <a:r>
              <a:rPr lang="fi-FI" dirty="0" smtClean="0"/>
              <a:t>soluseinien rakennusaine </a:t>
            </a:r>
          </a:p>
          <a:p>
            <a:pPr lvl="1"/>
            <a:r>
              <a:rPr lang="fi-FI" dirty="0" smtClean="0"/>
              <a:t>hormonien valmistus</a:t>
            </a:r>
          </a:p>
          <a:p>
            <a:pPr lvl="1"/>
            <a:r>
              <a:rPr lang="fi-FI" dirty="0" smtClean="0"/>
              <a:t>ruoansulatuksessa tarvittavien </a:t>
            </a:r>
            <a:r>
              <a:rPr lang="fi-FI" dirty="0"/>
              <a:t>sappihappojen </a:t>
            </a:r>
            <a:r>
              <a:rPr lang="fi-FI" dirty="0" smtClean="0"/>
              <a:t>tuotanto</a:t>
            </a:r>
          </a:p>
          <a:p>
            <a:r>
              <a:rPr lang="fi-FI" dirty="0"/>
              <a:t>k</a:t>
            </a:r>
            <a:r>
              <a:rPr lang="fi-FI" dirty="0" smtClean="0"/>
              <a:t>eho </a:t>
            </a:r>
            <a:r>
              <a:rPr lang="fi-FI" dirty="0"/>
              <a:t>pystyy </a:t>
            </a:r>
            <a:r>
              <a:rPr lang="fi-FI" dirty="0" smtClean="0"/>
              <a:t>muodostamaan, </a:t>
            </a:r>
            <a:r>
              <a:rPr lang="fi-FI" dirty="0"/>
              <a:t>mutta </a:t>
            </a:r>
            <a:r>
              <a:rPr lang="fi-FI" dirty="0" smtClean="0"/>
              <a:t>lisäksi myös ravinnosta</a:t>
            </a:r>
          </a:p>
          <a:p>
            <a:r>
              <a:rPr lang="fi-FI" dirty="0" smtClean="0"/>
              <a:t>veren </a:t>
            </a:r>
            <a:r>
              <a:rPr lang="fi-FI" dirty="0"/>
              <a:t>suuri kolesterolipitoisuus </a:t>
            </a:r>
            <a:r>
              <a:rPr lang="fi-FI" dirty="0" smtClean="0"/>
              <a:t>yksi </a:t>
            </a:r>
            <a:r>
              <a:rPr lang="fi-FI" dirty="0"/>
              <a:t>tärkeimmistä sydän- ja verisuonitautiriskiä lisäävistä </a:t>
            </a:r>
            <a:r>
              <a:rPr lang="fi-FI" dirty="0" smtClean="0"/>
              <a:t>tekijöistä</a:t>
            </a:r>
          </a:p>
          <a:p>
            <a:r>
              <a:rPr lang="fi-FI" dirty="0" err="1"/>
              <a:t>l</a:t>
            </a:r>
            <a:r>
              <a:rPr lang="fi-FI" dirty="0" err="1" smtClean="0"/>
              <a:t>ipoproteiinit</a:t>
            </a:r>
            <a:r>
              <a:rPr lang="fi-FI" dirty="0" smtClean="0"/>
              <a:t> kuljettavat</a:t>
            </a:r>
          </a:p>
          <a:p>
            <a:pPr lvl="1"/>
            <a:r>
              <a:rPr lang="fi-FI" b="1" dirty="0" err="1" smtClean="0"/>
              <a:t>LDL-kolesteroli</a:t>
            </a:r>
            <a:r>
              <a:rPr lang="fi-FI" b="1" dirty="0" smtClean="0"/>
              <a:t> </a:t>
            </a:r>
            <a:r>
              <a:rPr lang="fi-FI" dirty="0" smtClean="0"/>
              <a:t>(”paha”):  </a:t>
            </a:r>
            <a:r>
              <a:rPr lang="fi-FI" dirty="0"/>
              <a:t>kolesterolia kudoksiin ja verisuonten </a:t>
            </a:r>
            <a:r>
              <a:rPr lang="fi-FI" dirty="0" smtClean="0"/>
              <a:t>seinämiin – tarvitaan kuitenkin vähän</a:t>
            </a:r>
          </a:p>
          <a:p>
            <a:pPr lvl="1"/>
            <a:r>
              <a:rPr lang="fi-FI" b="1" dirty="0" err="1" smtClean="0"/>
              <a:t>HDL-kolesteroli</a:t>
            </a:r>
            <a:r>
              <a:rPr lang="fi-FI" b="1" dirty="0" smtClean="0"/>
              <a:t> </a:t>
            </a:r>
            <a:r>
              <a:rPr lang="fi-FI" dirty="0"/>
              <a:t>(”hyvä”):  tuovat kolesterolia pois kudoksista ja </a:t>
            </a:r>
            <a:r>
              <a:rPr lang="fi-FI" dirty="0" smtClean="0"/>
              <a:t>verisuonten seinämistä</a:t>
            </a:r>
          </a:p>
          <a:p>
            <a:r>
              <a:rPr lang="fi-FI" dirty="0"/>
              <a:t>a</a:t>
            </a:r>
            <a:r>
              <a:rPr lang="fi-FI" dirty="0" smtClean="0"/>
              <a:t>rvoja kannattaa seurata säännöllisesti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70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V</a:t>
            </a:r>
            <a:r>
              <a:rPr lang="fi-FI" b="1" dirty="0" smtClean="0"/>
              <a:t>erenpaine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sydämen pumppaustyöstä ja veren </a:t>
            </a:r>
            <a:r>
              <a:rPr lang="fi-FI" dirty="0" smtClean="0"/>
              <a:t>virtauksesta aiheutuva paine, </a:t>
            </a:r>
            <a:r>
              <a:rPr lang="fi-FI" dirty="0"/>
              <a:t>joka kohdistuu valtimoiden </a:t>
            </a:r>
            <a:r>
              <a:rPr lang="fi-FI" dirty="0" smtClean="0"/>
              <a:t>seinämiin</a:t>
            </a:r>
            <a:endParaRPr lang="fi-FI" dirty="0"/>
          </a:p>
          <a:p>
            <a:r>
              <a:rPr lang="fi-FI" dirty="0"/>
              <a:t>o</a:t>
            </a:r>
            <a:r>
              <a:rPr lang="fi-FI" dirty="0" smtClean="0"/>
              <a:t>ltava riittävän </a:t>
            </a:r>
            <a:r>
              <a:rPr lang="fi-FI" dirty="0"/>
              <a:t>korkea, jotta veri kiertää tehokkaasti </a:t>
            </a:r>
          </a:p>
          <a:p>
            <a:r>
              <a:rPr lang="fi-FI" dirty="0"/>
              <a:t>l</a:t>
            </a:r>
            <a:r>
              <a:rPr lang="fi-FI" dirty="0" smtClean="0"/>
              <a:t>iikunta </a:t>
            </a:r>
            <a:r>
              <a:rPr lang="fi-FI" dirty="0"/>
              <a:t>lisää sydämen sykettä ja nostaa </a:t>
            </a:r>
            <a:r>
              <a:rPr lang="fi-FI" dirty="0" smtClean="0"/>
              <a:t>verenpainetta tilapäisesti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smtClean="0"/>
              <a:t>vahvistaa sydäntä</a:t>
            </a:r>
          </a:p>
          <a:p>
            <a:pPr lvl="1"/>
            <a:r>
              <a:rPr lang="fi-FI" dirty="0"/>
              <a:t>l</a:t>
            </a:r>
            <a:r>
              <a:rPr lang="fi-FI" dirty="0" smtClean="0"/>
              <a:t>epotilassa verentarve </a:t>
            </a:r>
            <a:r>
              <a:rPr lang="fi-FI" dirty="0"/>
              <a:t>on noin 5</a:t>
            </a:r>
            <a:r>
              <a:rPr lang="fi-FI" dirty="0" smtClean="0"/>
              <a:t> l/min, kovassa </a:t>
            </a:r>
            <a:r>
              <a:rPr lang="fi-FI" dirty="0"/>
              <a:t>fyysisessä </a:t>
            </a:r>
            <a:r>
              <a:rPr lang="fi-FI" dirty="0" smtClean="0"/>
              <a:t>rasituksessa jopa </a:t>
            </a:r>
            <a:r>
              <a:rPr lang="fi-FI" dirty="0"/>
              <a:t>25 </a:t>
            </a:r>
            <a:r>
              <a:rPr lang="fi-FI" dirty="0" smtClean="0"/>
              <a:t>l/min </a:t>
            </a:r>
          </a:p>
          <a:p>
            <a:r>
              <a:rPr lang="fi-FI" dirty="0"/>
              <a:t>l</a:t>
            </a:r>
            <a:r>
              <a:rPr lang="fi-FI" dirty="0" smtClean="0"/>
              <a:t>ämpötila ja tunnereaktiot myös vaikuttavat: autonominen </a:t>
            </a:r>
            <a:r>
              <a:rPr lang="fi-FI" dirty="0"/>
              <a:t>hermosto ja </a:t>
            </a:r>
            <a:r>
              <a:rPr lang="fi-FI" dirty="0" smtClean="0"/>
              <a:t>munuaiset säätelevät verenpainetta (esim. ääreisverisuonten supistuminen)</a:t>
            </a:r>
          </a:p>
          <a:p>
            <a:r>
              <a:rPr lang="fi-FI" dirty="0" smtClean="0"/>
              <a:t>normaali </a:t>
            </a:r>
            <a:r>
              <a:rPr lang="fi-FI" dirty="0"/>
              <a:t>vanheneminen ei nosta </a:t>
            </a:r>
            <a:r>
              <a:rPr lang="fi-FI" dirty="0" smtClean="0"/>
              <a:t>verenpainetta</a:t>
            </a:r>
          </a:p>
        </p:txBody>
      </p:sp>
    </p:spTree>
    <p:extLst>
      <p:ext uri="{BB962C8B-B14F-4D97-AF65-F5344CB8AC3E}">
        <p14:creationId xmlns:p14="http://schemas.microsoft.com/office/powerpoint/2010/main" val="1426944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Kohonnut verenpaine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endParaRPr lang="fi-FI" dirty="0" smtClean="0"/>
          </a:p>
          <a:p>
            <a:r>
              <a:rPr lang="fi-FI" dirty="0" smtClean="0"/>
              <a:t>valtimoiden </a:t>
            </a:r>
            <a:r>
              <a:rPr lang="fi-FI" dirty="0"/>
              <a:t>seinämiin kohdistuva paine on pysyvästi </a:t>
            </a:r>
            <a:r>
              <a:rPr lang="fi-FI" dirty="0" smtClean="0"/>
              <a:t>suurentunut</a:t>
            </a:r>
          </a:p>
          <a:p>
            <a:r>
              <a:rPr lang="fi-FI" dirty="0" smtClean="0"/>
              <a:t>rasittaa sydäntä (pumppaus valtimossa </a:t>
            </a:r>
            <a:r>
              <a:rPr lang="fi-FI" dirty="0"/>
              <a:t>olevaa painetta </a:t>
            </a:r>
            <a:r>
              <a:rPr lang="fi-FI" dirty="0" smtClean="0"/>
              <a:t>vastaan)</a:t>
            </a:r>
          </a:p>
          <a:p>
            <a:r>
              <a:rPr lang="fi-FI" dirty="0" smtClean="0"/>
              <a:t>vaurioittaa valtimoiden sisäpintaa</a:t>
            </a:r>
            <a:r>
              <a:rPr lang="fi-FI" dirty="0"/>
              <a:t> </a:t>
            </a:r>
            <a:r>
              <a:rPr lang="fi-FI" dirty="0" smtClean="0"/>
              <a:t>	</a:t>
            </a:r>
          </a:p>
          <a:p>
            <a:pPr marL="857250" lvl="1" indent="-457200">
              <a:buFont typeface="Wingdings"/>
              <a:buChar char="à"/>
            </a:pPr>
            <a:r>
              <a:rPr lang="fi-FI" dirty="0" smtClean="0"/>
              <a:t>kolesterolia pääsee </a:t>
            </a:r>
            <a:r>
              <a:rPr lang="fi-FI" dirty="0"/>
              <a:t>seinämän sisään </a:t>
            </a:r>
          </a:p>
          <a:p>
            <a:pPr marL="857250" lvl="1" indent="-457200">
              <a:buFont typeface="Wingdings"/>
              <a:buChar char="à"/>
            </a:pPr>
            <a:r>
              <a:rPr lang="fi-FI" dirty="0" smtClean="0"/>
              <a:t>valtimot </a:t>
            </a:r>
            <a:r>
              <a:rPr lang="fi-FI" dirty="0"/>
              <a:t>alkavat </a:t>
            </a:r>
            <a:r>
              <a:rPr lang="fi-FI" dirty="0" smtClean="0"/>
              <a:t>kovettua</a:t>
            </a:r>
          </a:p>
          <a:p>
            <a:pPr marL="857250" lvl="1" indent="-457200">
              <a:buFont typeface="Wingdings"/>
              <a:buChar char="à"/>
            </a:pPr>
            <a:r>
              <a:rPr lang="fi-FI" dirty="0" smtClean="0"/>
              <a:t>kovettunut suoni ei kestä verenpaineen muutoksia </a:t>
            </a:r>
            <a:r>
              <a:rPr lang="fi-FI" dirty="0"/>
              <a:t>yhtä </a:t>
            </a:r>
            <a:r>
              <a:rPr lang="fi-FI" dirty="0" smtClean="0"/>
              <a:t>hyvin</a:t>
            </a:r>
          </a:p>
          <a:p>
            <a:pPr marL="857250" lvl="1" indent="-457200">
              <a:buFont typeface="Wingdings"/>
              <a:buChar char="à"/>
            </a:pPr>
            <a:r>
              <a:rPr lang="fi-FI" dirty="0" smtClean="0"/>
              <a:t>kolesteroli ahtauttaa </a:t>
            </a:r>
            <a:r>
              <a:rPr lang="fi-FI" dirty="0"/>
              <a:t>vähitellen </a:t>
            </a:r>
            <a:r>
              <a:rPr lang="fi-FI" dirty="0" smtClean="0"/>
              <a:t>suonta</a:t>
            </a:r>
          </a:p>
          <a:p>
            <a:pPr marL="857250" lvl="1" indent="-457200">
              <a:buFont typeface="Wingdings"/>
              <a:buChar char="à"/>
            </a:pPr>
            <a:r>
              <a:rPr lang="fi-FI" dirty="0"/>
              <a:t>k</a:t>
            </a:r>
            <a:r>
              <a:rPr lang="fi-FI" dirty="0" smtClean="0"/>
              <a:t>ovettunut </a:t>
            </a:r>
            <a:r>
              <a:rPr lang="fi-FI" dirty="0"/>
              <a:t>ja ahdas valtimo </a:t>
            </a:r>
            <a:r>
              <a:rPr lang="fi-FI" dirty="0" smtClean="0"/>
              <a:t>nostaa </a:t>
            </a:r>
            <a:r>
              <a:rPr lang="fi-FI" dirty="0"/>
              <a:t>verenpainetta </a:t>
            </a:r>
            <a:r>
              <a:rPr lang="fi-FI" dirty="0" smtClean="0"/>
              <a:t>entisestään </a:t>
            </a:r>
          </a:p>
          <a:p>
            <a:r>
              <a:rPr lang="fi-FI" dirty="0" smtClean="0"/>
              <a:t>keskeinen </a:t>
            </a:r>
            <a:r>
              <a:rPr lang="fi-FI" dirty="0"/>
              <a:t>sydän- ja verisuonitautien riskitekijä: mitä korkeampi verenpaine, sitä suurempi sydäninfarktin ja aivohalvauksen </a:t>
            </a:r>
            <a:r>
              <a:rPr lang="fi-FI" dirty="0" smtClean="0"/>
              <a:t>riski</a:t>
            </a:r>
          </a:p>
          <a:p>
            <a:r>
              <a:rPr lang="fi-FI" dirty="0"/>
              <a:t>a</a:t>
            </a:r>
            <a:r>
              <a:rPr lang="fi-FI" dirty="0" smtClean="0"/>
              <a:t>rvoja kannattaa seurata säännöllisesti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05173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r>
              <a:rPr lang="fi-FI" b="1" dirty="0" smtClean="0"/>
              <a:t>Riskitekijät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sz="2600" b="1" dirty="0" smtClean="0"/>
              <a:t>perintötekijät</a:t>
            </a:r>
            <a:r>
              <a:rPr lang="fi-FI" sz="2600" dirty="0" smtClean="0"/>
              <a:t> altistavat </a:t>
            </a:r>
            <a:r>
              <a:rPr lang="fi-FI" sz="2600" u="sng" dirty="0" smtClean="0"/>
              <a:t>sekä kohonneelle verenpaineelle </a:t>
            </a:r>
            <a:r>
              <a:rPr lang="fi-FI" sz="2600" u="sng" dirty="0"/>
              <a:t>että </a:t>
            </a:r>
            <a:r>
              <a:rPr lang="fi-FI" sz="2600" u="sng" dirty="0" smtClean="0"/>
              <a:t>korkealle kolesterolille </a:t>
            </a:r>
            <a:r>
              <a:rPr lang="fi-FI" sz="2600" dirty="0" smtClean="0"/>
              <a:t>(jos suvussa erityisen </a:t>
            </a:r>
            <a:r>
              <a:rPr lang="fi-FI" sz="2600" dirty="0"/>
              <a:t>paljon sydän- ja </a:t>
            </a:r>
            <a:r>
              <a:rPr lang="fi-FI" sz="2600" dirty="0" smtClean="0"/>
              <a:t>verisuonitauteja sairastavia)</a:t>
            </a:r>
          </a:p>
          <a:p>
            <a:r>
              <a:rPr lang="fi-FI" sz="2600" b="1" dirty="0"/>
              <a:t>elintavoillaan</a:t>
            </a:r>
            <a:r>
              <a:rPr lang="fi-FI" sz="2600" dirty="0"/>
              <a:t> </a:t>
            </a:r>
            <a:r>
              <a:rPr lang="fi-FI" sz="2600" dirty="0" smtClean="0"/>
              <a:t>voi kuitenkin vaikuttaa sairastumisriskiinsä</a:t>
            </a:r>
          </a:p>
          <a:p>
            <a:pPr lvl="1"/>
            <a:r>
              <a:rPr lang="fi-FI" sz="2600" dirty="0" smtClean="0"/>
              <a:t>ylipainon, etenkin </a:t>
            </a:r>
            <a:r>
              <a:rPr lang="fi-FI" sz="2600" u="sng" dirty="0" smtClean="0"/>
              <a:t>keskivartalolihavuuden</a:t>
            </a:r>
            <a:r>
              <a:rPr lang="fi-FI" sz="2600" dirty="0" smtClean="0"/>
              <a:t> välttäminen</a:t>
            </a:r>
          </a:p>
          <a:p>
            <a:pPr lvl="1"/>
            <a:r>
              <a:rPr lang="fi-FI" sz="2600" u="sng" dirty="0"/>
              <a:t>t</a:t>
            </a:r>
            <a:r>
              <a:rPr lang="fi-FI" sz="2600" u="sng" dirty="0" smtClean="0"/>
              <a:t>upakoimattomuus</a:t>
            </a:r>
          </a:p>
          <a:p>
            <a:r>
              <a:rPr lang="fi-FI" sz="2600" u="sng" dirty="0" smtClean="0">
                <a:sym typeface="Wingdings" panose="05000000000000000000" pitchFamily="2" charset="2"/>
              </a:rPr>
              <a:t>diabetes</a:t>
            </a:r>
            <a:r>
              <a:rPr lang="fi-FI" sz="2600" dirty="0" smtClean="0">
                <a:sym typeface="Wingdings" panose="05000000000000000000" pitchFamily="2" charset="2"/>
              </a:rPr>
              <a:t>  rasva- ja aineenvaihdunnan muutokset, usein korkea verenpaine  verisuonten seinämien vaurioituminen ja kovettuminen</a:t>
            </a:r>
          </a:p>
          <a:p>
            <a:r>
              <a:rPr lang="fi-FI" sz="2600" u="sng" dirty="0">
                <a:sym typeface="Wingdings" panose="05000000000000000000" pitchFamily="2" charset="2"/>
              </a:rPr>
              <a:t>i</a:t>
            </a:r>
            <a:r>
              <a:rPr lang="fi-FI" sz="2600" u="sng" dirty="0" smtClean="0">
                <a:sym typeface="Wingdings" panose="05000000000000000000" pitchFamily="2" charset="2"/>
              </a:rPr>
              <a:t>nfektiot</a:t>
            </a:r>
            <a:r>
              <a:rPr lang="fi-FI" sz="2600" dirty="0" smtClean="0">
                <a:sym typeface="Wingdings" panose="05000000000000000000" pitchFamily="2" charset="2"/>
              </a:rPr>
              <a:t> (keuhkokuume, influenssa, ylähengitystiet, piilevät tulehdukset) </a:t>
            </a:r>
            <a:r>
              <a:rPr lang="fi-FI" sz="2600" dirty="0">
                <a:sym typeface="Wingdings" panose="05000000000000000000" pitchFamily="2" charset="2"/>
              </a:rPr>
              <a:t>  </a:t>
            </a:r>
            <a:r>
              <a:rPr lang="fi-FI" sz="2600" dirty="0" smtClean="0">
                <a:sym typeface="Wingdings" panose="05000000000000000000" pitchFamily="2" charset="2"/>
              </a:rPr>
              <a:t>sydänkohtauksen ja aivoverenkierron häiriöiden riski</a:t>
            </a:r>
          </a:p>
          <a:p>
            <a:pPr lvl="1">
              <a:buFont typeface="Wingdings"/>
              <a:buChar char="à"/>
            </a:pP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7153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Sydänsairauksien hoito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ennaltaehkäisyn </a:t>
            </a:r>
            <a:r>
              <a:rPr lang="fi-FI" dirty="0"/>
              <a:t>ja hoitomenetelmien kehittymisen </a:t>
            </a:r>
            <a:r>
              <a:rPr lang="fi-FI" dirty="0" smtClean="0"/>
              <a:t>ansiosta </a:t>
            </a:r>
            <a:r>
              <a:rPr lang="fi-FI" dirty="0"/>
              <a:t>sydäntauteihin kuolleiden määrä on monissa Euroopan </a:t>
            </a:r>
            <a:r>
              <a:rPr lang="fi-FI" dirty="0" smtClean="0"/>
              <a:t>maissa </a:t>
            </a:r>
            <a:r>
              <a:rPr lang="fi-FI" dirty="0"/>
              <a:t>vähentynyt </a:t>
            </a:r>
            <a:r>
              <a:rPr lang="fi-FI" dirty="0" smtClean="0"/>
              <a:t>merkittävästi </a:t>
            </a:r>
          </a:p>
          <a:p>
            <a:r>
              <a:rPr lang="fi-FI" dirty="0"/>
              <a:t>s</a:t>
            </a:r>
            <a:r>
              <a:rPr lang="fi-FI" dirty="0" smtClean="0"/>
              <a:t>epelvaltimotaudin hoito</a:t>
            </a:r>
          </a:p>
          <a:p>
            <a:pPr lvl="1"/>
            <a:r>
              <a:rPr lang="fi-FI" dirty="0" smtClean="0"/>
              <a:t>ennaltaehkäisevä lääkitys</a:t>
            </a:r>
            <a:endParaRPr lang="fi-FI" dirty="0"/>
          </a:p>
          <a:p>
            <a:pPr lvl="1"/>
            <a:r>
              <a:rPr lang="fi-FI" b="1" dirty="0" smtClean="0"/>
              <a:t>pallolaajennus</a:t>
            </a:r>
            <a:r>
              <a:rPr lang="fi-FI" dirty="0" smtClean="0"/>
              <a:t> </a:t>
            </a:r>
            <a:r>
              <a:rPr lang="fi-FI" dirty="0"/>
              <a:t>tai </a:t>
            </a:r>
            <a:r>
              <a:rPr lang="fi-FI" b="1" dirty="0" smtClean="0"/>
              <a:t>ohitusleikkaus</a:t>
            </a:r>
            <a:endParaRPr lang="fi-FI" b="1" dirty="0"/>
          </a:p>
          <a:p>
            <a:pPr lvl="1"/>
            <a:r>
              <a:rPr lang="fi-FI" b="1" dirty="0" smtClean="0"/>
              <a:t>liuotushoito</a:t>
            </a:r>
          </a:p>
          <a:p>
            <a:r>
              <a:rPr lang="fi-FI" dirty="0" smtClean="0"/>
              <a:t>sydäntautipotilaiden määrä kasvaa tulevaisuudessa: ikääntyneiden määrä kasvaa + tehostuneet hoitomuodot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30501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Sydän- ja verisuonisairaudet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43192" cy="4873752"/>
          </a:xfrm>
        </p:spPr>
        <p:txBody>
          <a:bodyPr>
            <a:noAutofit/>
          </a:bodyPr>
          <a:lstStyle/>
          <a:p>
            <a:pPr marL="343080" indent="-342720">
              <a:buClr>
                <a:srgbClr val="000000"/>
              </a:buClr>
              <a:buFont typeface="Arial"/>
              <a:buChar char="•"/>
            </a:pPr>
            <a:r>
              <a:rPr lang="fi-FI" sz="2000" dirty="0" smtClean="0"/>
              <a:t>vaarallinen</a:t>
            </a:r>
            <a:r>
              <a:rPr lang="fi-FI" sz="2000" dirty="0"/>
              <a:t>, </a:t>
            </a:r>
            <a:r>
              <a:rPr lang="fi-FI" sz="2000" dirty="0" smtClean="0"/>
              <a:t>aluksi </a:t>
            </a:r>
            <a:r>
              <a:rPr lang="fi-FI" sz="2000" dirty="0"/>
              <a:t>vähäoireinen </a:t>
            </a:r>
            <a:r>
              <a:rPr lang="fi-FI" sz="2000" dirty="0" smtClean="0"/>
              <a:t>tautiryhmä</a:t>
            </a:r>
          </a:p>
          <a:p>
            <a:pPr marL="743130" lvl="1" indent="-342720">
              <a:buClr>
                <a:srgbClr val="000000"/>
              </a:buClr>
              <a:buFont typeface="Arial"/>
              <a:buChar char="•"/>
            </a:pPr>
            <a:r>
              <a:rPr lang="fi-FI" sz="2000" dirty="0" smtClean="0"/>
              <a:t>lyhyetkin häiriöt </a:t>
            </a:r>
            <a:r>
              <a:rPr lang="fi-FI" sz="2000" dirty="0"/>
              <a:t>sydämen toiminnassa tai aivojen verenkierrossa voivat </a:t>
            </a:r>
            <a:r>
              <a:rPr lang="fi-FI" sz="2000" dirty="0" smtClean="0"/>
              <a:t>heikentää </a:t>
            </a:r>
            <a:r>
              <a:rPr lang="fi-FI" sz="2000" dirty="0"/>
              <a:t>työ- ja toimintakykyä merkittävästi tai aiheuttaa ennenaikaisen </a:t>
            </a:r>
            <a:r>
              <a:rPr lang="fi-FI" sz="2000" dirty="0" smtClean="0"/>
              <a:t>kuoleman</a:t>
            </a:r>
          </a:p>
          <a:p>
            <a:pPr marL="743130" lvl="1" indent="-342720">
              <a:buClr>
                <a:srgbClr val="000000"/>
              </a:buClr>
              <a:buFont typeface="Arial"/>
              <a:buChar char="•"/>
            </a:pPr>
            <a:r>
              <a:rPr lang="fi-FI" sz="2000" dirty="0"/>
              <a:t>aiheuttavat alkuvaiheessa </a:t>
            </a:r>
            <a:r>
              <a:rPr lang="fi-FI" sz="2000" dirty="0" smtClean="0"/>
              <a:t>vähän oireita </a:t>
            </a:r>
            <a:r>
              <a:rPr lang="fi-FI" sz="2000" dirty="0" smtClean="0">
                <a:sym typeface="Wingdings" panose="05000000000000000000" pitchFamily="2" charset="2"/>
              </a:rPr>
              <a:t> </a:t>
            </a:r>
            <a:r>
              <a:rPr lang="fi-FI" sz="2000" dirty="0" smtClean="0"/>
              <a:t>kehittyvät usein pitkälle</a:t>
            </a:r>
            <a:r>
              <a:rPr lang="fi-FI" sz="2000" dirty="0"/>
              <a:t>, ennen </a:t>
            </a:r>
            <a:r>
              <a:rPr lang="fi-FI" sz="2000" dirty="0" smtClean="0"/>
              <a:t>kuin havaitaan</a:t>
            </a:r>
            <a:endParaRPr lang="fi-FI" sz="2000" dirty="0"/>
          </a:p>
          <a:p>
            <a:pPr marL="343080" indent="-342720">
              <a:buClr>
                <a:srgbClr val="000000"/>
              </a:buClr>
              <a:buFont typeface="Arial"/>
              <a:buChar char="•"/>
            </a:pPr>
            <a:r>
              <a:rPr lang="fi-FI" sz="2000" dirty="0" smtClean="0"/>
              <a:t>yleisimpiä kansantauteja</a:t>
            </a:r>
          </a:p>
          <a:p>
            <a:pPr marL="743130" lvl="1" indent="-342720">
              <a:buClr>
                <a:srgbClr val="000000"/>
              </a:buClr>
              <a:buFont typeface="Arial"/>
              <a:buChar char="•"/>
            </a:pPr>
            <a:r>
              <a:rPr lang="fi-FI" sz="2000" dirty="0"/>
              <a:t>yhä maailman yleisin kuolinsyy</a:t>
            </a:r>
          </a:p>
          <a:p>
            <a:pPr marL="743130" lvl="1" indent="-342720">
              <a:buClr>
                <a:srgbClr val="000000"/>
              </a:buClr>
              <a:buFont typeface="Arial"/>
              <a:buChar char="•"/>
            </a:pPr>
            <a:r>
              <a:rPr lang="fi-FI" sz="2000" dirty="0" smtClean="0"/>
              <a:t>korkean </a:t>
            </a:r>
            <a:r>
              <a:rPr lang="fi-FI" sz="2000" dirty="0"/>
              <a:t>elintason maissa </a:t>
            </a:r>
            <a:r>
              <a:rPr lang="fi-FI" sz="2000" dirty="0" smtClean="0"/>
              <a:t>kuolleisuutta </a:t>
            </a:r>
            <a:r>
              <a:rPr lang="fi-FI" sz="2000" dirty="0"/>
              <a:t>pystytty vähentämään ja sairastumisajankohtaa </a:t>
            </a:r>
            <a:r>
              <a:rPr lang="fi-FI" sz="2000" dirty="0" smtClean="0"/>
              <a:t>siirtämään </a:t>
            </a:r>
            <a:r>
              <a:rPr lang="fi-FI" sz="2000" dirty="0"/>
              <a:t>myöhemmälle </a:t>
            </a:r>
            <a:r>
              <a:rPr lang="fi-FI" sz="2000" dirty="0" smtClean="0"/>
              <a:t>iälle</a:t>
            </a:r>
          </a:p>
          <a:p>
            <a:pPr marL="743130" lvl="1" indent="-342720">
              <a:buClr>
                <a:srgbClr val="000000"/>
              </a:buClr>
              <a:buFont typeface="Arial"/>
              <a:buChar char="•"/>
            </a:pPr>
            <a:r>
              <a:rPr lang="fi-FI" sz="2000" dirty="0" smtClean="0"/>
              <a:t>Suomessa aiheuttavat </a:t>
            </a:r>
            <a:r>
              <a:rPr lang="fi-FI" sz="2000" dirty="0"/>
              <a:t>noin puolet työikäisten </a:t>
            </a:r>
            <a:r>
              <a:rPr lang="fi-FI" sz="2000" dirty="0" smtClean="0"/>
              <a:t>tautikuolemista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75098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…jatkuu…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43080" indent="-342720">
              <a:buClr>
                <a:srgbClr val="000000"/>
              </a:buClr>
              <a:buFont typeface="Arial"/>
              <a:buChar char="•"/>
            </a:pPr>
            <a:r>
              <a:rPr lang="fi-FI" dirty="0"/>
              <a:t>yleisimpiä sepelvaltimotauti, sydämen rytmihäiriöt, läppäviat, sydämen vajaatoiminta ja aivoverenkierron häiriöt</a:t>
            </a:r>
          </a:p>
          <a:p>
            <a:pPr marL="343080" indent="-342720">
              <a:buClr>
                <a:srgbClr val="000000"/>
              </a:buClr>
              <a:buFont typeface="Arial"/>
              <a:buChar char="•"/>
            </a:pPr>
            <a:r>
              <a:rPr lang="fi-FI" dirty="0"/>
              <a:t>suurin osa sairastuneista on keski-ikäisiä tai iäkkäitä, koska kehittyminen vie usein vuosikymmeniä</a:t>
            </a:r>
          </a:p>
          <a:p>
            <a:pPr marL="343080" indent="-342720">
              <a:buClr>
                <a:srgbClr val="000000"/>
              </a:buClr>
              <a:buFont typeface="Arial"/>
              <a:buChar char="•"/>
            </a:pPr>
            <a:r>
              <a:rPr lang="fi-FI" dirty="0"/>
              <a:t>sydänvika voi olla myös synnynnäinen – todetaan nykyään jo lapsuudessa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9793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fi-FI" b="1" dirty="0" err="1" smtClean="0"/>
              <a:t>Ateroskleroosi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8229600" cy="5328592"/>
          </a:xfrm>
        </p:spPr>
        <p:txBody>
          <a:bodyPr>
            <a:noAutofit/>
          </a:bodyPr>
          <a:lstStyle/>
          <a:p>
            <a:r>
              <a:rPr lang="fi-FI" sz="2100" dirty="0"/>
              <a:t>valtimonrasvoittumis- eli </a:t>
            </a:r>
            <a:r>
              <a:rPr lang="fi-FI" sz="2100" dirty="0" smtClean="0"/>
              <a:t>kovettumistauti, valtimotauti </a:t>
            </a:r>
            <a:endParaRPr lang="fi-FI" sz="2100" dirty="0"/>
          </a:p>
          <a:p>
            <a:r>
              <a:rPr lang="fi-FI" sz="2100" dirty="0" smtClean="0"/>
              <a:t>monien </a:t>
            </a:r>
            <a:r>
              <a:rPr lang="fi-FI" sz="2100" dirty="0"/>
              <a:t>sydän- ja verisuonitautien </a:t>
            </a:r>
            <a:r>
              <a:rPr lang="fi-FI" sz="2100" dirty="0" smtClean="0"/>
              <a:t>syynä</a:t>
            </a:r>
          </a:p>
          <a:p>
            <a:r>
              <a:rPr lang="fi-FI" sz="2100" dirty="0" smtClean="0"/>
              <a:t>verenpaine </a:t>
            </a:r>
            <a:r>
              <a:rPr lang="fi-FI" sz="2100" dirty="0"/>
              <a:t>ja </a:t>
            </a:r>
            <a:r>
              <a:rPr lang="fi-FI" sz="2100" dirty="0" smtClean="0"/>
              <a:t>kolesteroliarvot korkeana pitkään </a:t>
            </a:r>
            <a:br>
              <a:rPr lang="fi-FI" sz="2100" dirty="0" smtClean="0"/>
            </a:br>
            <a:r>
              <a:rPr lang="fi-FI" sz="2100" dirty="0" smtClean="0">
                <a:sym typeface="Wingdings" panose="05000000000000000000" pitchFamily="2" charset="2"/>
              </a:rPr>
              <a:t> </a:t>
            </a:r>
            <a:r>
              <a:rPr lang="fi-FI" sz="2100" dirty="0" smtClean="0"/>
              <a:t>kolesterolia kertyy valtimoiden sisäpinnalle</a:t>
            </a:r>
            <a:br>
              <a:rPr lang="fi-FI" sz="2100" dirty="0" smtClean="0"/>
            </a:br>
            <a:r>
              <a:rPr lang="fi-FI" sz="2100" dirty="0" smtClean="0">
                <a:sym typeface="Wingdings" panose="05000000000000000000" pitchFamily="2" charset="2"/>
              </a:rPr>
              <a:t> </a:t>
            </a:r>
            <a:r>
              <a:rPr lang="fi-FI" sz="2100" dirty="0" smtClean="0"/>
              <a:t>muuntuu kemiallisesti ärsyttäväksi, syntyy tulehdus </a:t>
            </a:r>
            <a:br>
              <a:rPr lang="fi-FI" sz="2100" dirty="0" smtClean="0"/>
            </a:br>
            <a:r>
              <a:rPr lang="fi-FI" sz="2100" dirty="0" smtClean="0">
                <a:sym typeface="Wingdings" panose="05000000000000000000" pitchFamily="2" charset="2"/>
              </a:rPr>
              <a:t> </a:t>
            </a:r>
            <a:r>
              <a:rPr lang="fi-FI" sz="2100" dirty="0" smtClean="0"/>
              <a:t>juosteet suurenevat </a:t>
            </a:r>
            <a:r>
              <a:rPr lang="fi-FI" sz="2100" dirty="0"/>
              <a:t>koviksi pesäkkeiksi eli </a:t>
            </a:r>
            <a:r>
              <a:rPr lang="fi-FI" sz="2100" b="1" dirty="0" smtClean="0"/>
              <a:t>plakeiksi</a:t>
            </a:r>
            <a:r>
              <a:rPr lang="fi-FI" sz="2100" dirty="0" smtClean="0"/>
              <a:t> </a:t>
            </a:r>
            <a:br>
              <a:rPr lang="fi-FI" sz="2100" dirty="0" smtClean="0"/>
            </a:br>
            <a:r>
              <a:rPr lang="fi-FI" sz="2100" dirty="0" smtClean="0">
                <a:sym typeface="Wingdings" panose="05000000000000000000" pitchFamily="2" charset="2"/>
              </a:rPr>
              <a:t> </a:t>
            </a:r>
            <a:r>
              <a:rPr lang="fi-FI" sz="2100" dirty="0" smtClean="0"/>
              <a:t>plakkiin myös </a:t>
            </a:r>
            <a:r>
              <a:rPr lang="fi-FI" sz="2100" dirty="0"/>
              <a:t>sidekudosta ja kalkkia ja se kasvaa </a:t>
            </a:r>
            <a:r>
              <a:rPr lang="fi-FI" sz="2100" dirty="0" smtClean="0"/>
              <a:t/>
            </a:r>
            <a:br>
              <a:rPr lang="fi-FI" sz="2100" dirty="0" smtClean="0"/>
            </a:br>
            <a:r>
              <a:rPr lang="fi-FI" sz="2100" dirty="0" smtClean="0">
                <a:sym typeface="Wingdings" panose="05000000000000000000" pitchFamily="2" charset="2"/>
              </a:rPr>
              <a:t> </a:t>
            </a:r>
            <a:r>
              <a:rPr lang="fi-FI" sz="2100" dirty="0" smtClean="0"/>
              <a:t>veren </a:t>
            </a:r>
            <a:r>
              <a:rPr lang="fi-FI" sz="2100" dirty="0"/>
              <a:t>virtaus </a:t>
            </a:r>
            <a:r>
              <a:rPr lang="fi-FI" sz="2100" dirty="0" smtClean="0"/>
              <a:t>sillä </a:t>
            </a:r>
            <a:r>
              <a:rPr lang="fi-FI" sz="2100" dirty="0"/>
              <a:t>kohdalla </a:t>
            </a:r>
            <a:r>
              <a:rPr lang="fi-FI" sz="2100" dirty="0" smtClean="0"/>
              <a:t>vaikeutuu</a:t>
            </a:r>
            <a:r>
              <a:rPr lang="fi-FI" sz="2100" dirty="0"/>
              <a:t> </a:t>
            </a:r>
            <a:r>
              <a:rPr lang="fi-FI" sz="2100" dirty="0" smtClean="0"/>
              <a:t/>
            </a:r>
            <a:br>
              <a:rPr lang="fi-FI" sz="2100" dirty="0" smtClean="0"/>
            </a:br>
            <a:r>
              <a:rPr lang="fi-FI" sz="2100" dirty="0" smtClean="0">
                <a:sym typeface="Wingdings" panose="05000000000000000000" pitchFamily="2" charset="2"/>
              </a:rPr>
              <a:t> a</a:t>
            </a:r>
            <a:r>
              <a:rPr lang="fi-FI" sz="2100" dirty="0" smtClean="0"/>
              <a:t>htautuneessa </a:t>
            </a:r>
            <a:r>
              <a:rPr lang="fi-FI" sz="2100" dirty="0"/>
              <a:t>suonessa </a:t>
            </a:r>
            <a:r>
              <a:rPr lang="fi-FI" sz="2100" dirty="0" smtClean="0"/>
              <a:t>kova verenpaine </a:t>
            </a:r>
            <a:r>
              <a:rPr lang="fi-FI" sz="2100" dirty="0"/>
              <a:t>ja </a:t>
            </a:r>
            <a:r>
              <a:rPr lang="fi-FI" sz="2100" dirty="0" smtClean="0"/>
              <a:t>verisolut </a:t>
            </a:r>
            <a:r>
              <a:rPr lang="fi-FI" sz="2100" dirty="0"/>
              <a:t>törmäävät jatkuvasti </a:t>
            </a:r>
            <a:r>
              <a:rPr lang="fi-FI" sz="2100" dirty="0" smtClean="0"/>
              <a:t>plakin </a:t>
            </a:r>
            <a:r>
              <a:rPr lang="fi-FI" sz="2100" dirty="0"/>
              <a:t>hauraaseen pintaan, joka </a:t>
            </a:r>
            <a:r>
              <a:rPr lang="fi-FI" sz="2100" dirty="0" smtClean="0"/>
              <a:t>voi revetä </a:t>
            </a:r>
            <a:br>
              <a:rPr lang="fi-FI" sz="2100" dirty="0" smtClean="0"/>
            </a:br>
            <a:r>
              <a:rPr lang="fi-FI" sz="2100" dirty="0" smtClean="0">
                <a:sym typeface="Wingdings" panose="05000000000000000000" pitchFamily="2" charset="2"/>
              </a:rPr>
              <a:t> r</a:t>
            </a:r>
            <a:r>
              <a:rPr lang="fi-FI" sz="2100" dirty="0" smtClean="0"/>
              <a:t>epeytyneen </a:t>
            </a:r>
            <a:r>
              <a:rPr lang="fi-FI" sz="2100" dirty="0"/>
              <a:t>kohdan </a:t>
            </a:r>
            <a:r>
              <a:rPr lang="fi-FI" sz="2100" dirty="0" smtClean="0"/>
              <a:t>ympärille verihyytymä, </a:t>
            </a:r>
            <a:r>
              <a:rPr lang="fi-FI" sz="2100" dirty="0"/>
              <a:t>joka voi nopeasti tukkia koko </a:t>
            </a:r>
            <a:r>
              <a:rPr lang="fi-FI" sz="2100" dirty="0" smtClean="0"/>
              <a:t>suonen (</a:t>
            </a:r>
            <a:r>
              <a:rPr lang="fi-FI" sz="2100" b="1" dirty="0" smtClean="0"/>
              <a:t>trombi</a:t>
            </a:r>
            <a:r>
              <a:rPr lang="fi-FI" sz="2100" dirty="0" smtClean="0"/>
              <a:t>) </a:t>
            </a:r>
            <a:endParaRPr lang="fi-FI" sz="2100" b="1" dirty="0" smtClean="0"/>
          </a:p>
          <a:p>
            <a:r>
              <a:rPr lang="fi-FI" sz="2100" dirty="0" smtClean="0"/>
              <a:t>miehillä enemmän kuin naisilla (erektiohäiriöt usein ensimmäinen merkki) – estrogeeni suojaa naisia</a:t>
            </a:r>
            <a:endParaRPr lang="fi-FI" sz="2100" dirty="0"/>
          </a:p>
        </p:txBody>
      </p:sp>
    </p:spTree>
    <p:extLst>
      <p:ext uri="{BB962C8B-B14F-4D97-AF65-F5344CB8AC3E}">
        <p14:creationId xmlns:p14="http://schemas.microsoft.com/office/powerpoint/2010/main" val="2890809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 smtClean="0"/>
              <a:t>Sepelveltimotauti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sepelvaltimot sydänlihaksen </a:t>
            </a:r>
            <a:r>
              <a:rPr lang="fi-FI" dirty="0"/>
              <a:t>verenkierrosta huolehtivia </a:t>
            </a:r>
            <a:r>
              <a:rPr lang="fi-FI" dirty="0" smtClean="0"/>
              <a:t>verisuonia 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smtClean="0"/>
              <a:t>ahtautuvat</a:t>
            </a:r>
            <a:r>
              <a:rPr lang="fi-FI" dirty="0"/>
              <a:t>, jolloin </a:t>
            </a:r>
            <a:r>
              <a:rPr lang="fi-FI" dirty="0" smtClean="0"/>
              <a:t>sydänlihakseen </a:t>
            </a:r>
            <a:r>
              <a:rPr lang="fi-FI" dirty="0"/>
              <a:t>ei kulkeudu riittävästi happea ja </a:t>
            </a:r>
            <a:r>
              <a:rPr lang="fi-FI" dirty="0" smtClean="0"/>
              <a:t>ravintoaineita</a:t>
            </a:r>
            <a:endParaRPr lang="fi-FI" dirty="0"/>
          </a:p>
          <a:p>
            <a:r>
              <a:rPr lang="fi-FI" dirty="0"/>
              <a:t>t</a:t>
            </a:r>
            <a:r>
              <a:rPr lang="fi-FI" dirty="0" smtClean="0"/>
              <a:t>avallisimmin syynä </a:t>
            </a:r>
            <a:r>
              <a:rPr lang="fi-FI" b="1" dirty="0" err="1" smtClean="0"/>
              <a:t>ateroskleroosi</a:t>
            </a:r>
            <a:endParaRPr lang="fi-FI" b="1" dirty="0"/>
          </a:p>
          <a:p>
            <a:r>
              <a:rPr lang="fi-FI" dirty="0" smtClean="0"/>
              <a:t>pitkään oireeton</a:t>
            </a:r>
          </a:p>
          <a:p>
            <a:r>
              <a:rPr lang="fi-FI" dirty="0"/>
              <a:t>r</a:t>
            </a:r>
            <a:r>
              <a:rPr lang="fi-FI" dirty="0" smtClean="0"/>
              <a:t>asitusrintakipu </a:t>
            </a:r>
            <a:r>
              <a:rPr lang="fi-FI" dirty="0"/>
              <a:t>eli </a:t>
            </a:r>
            <a:r>
              <a:rPr lang="fi-FI" b="1" dirty="0" err="1"/>
              <a:t>angina</a:t>
            </a:r>
            <a:r>
              <a:rPr lang="fi-FI" b="1" dirty="0"/>
              <a:t> </a:t>
            </a:r>
            <a:r>
              <a:rPr lang="fi-FI" b="1" dirty="0" err="1" smtClean="0"/>
              <a:t>pectoris</a:t>
            </a:r>
            <a:endParaRPr lang="fi-FI" b="1" dirty="0" smtClean="0"/>
          </a:p>
          <a:p>
            <a:pPr lvl="1"/>
            <a:r>
              <a:rPr lang="fi-FI" dirty="0" smtClean="0"/>
              <a:t>puristava </a:t>
            </a:r>
            <a:r>
              <a:rPr lang="fi-FI" dirty="0"/>
              <a:t>tai </a:t>
            </a:r>
            <a:r>
              <a:rPr lang="fi-FI" dirty="0" smtClean="0"/>
              <a:t>polttava kipu rintalastan </a:t>
            </a:r>
            <a:r>
              <a:rPr lang="fi-FI" dirty="0"/>
              <a:t>takana tai laajalti </a:t>
            </a:r>
            <a:r>
              <a:rPr lang="fi-FI" dirty="0" smtClean="0"/>
              <a:t>rintakehällä</a:t>
            </a:r>
          </a:p>
          <a:p>
            <a:pPr lvl="1"/>
            <a:r>
              <a:rPr lang="fi-FI" dirty="0" smtClean="0"/>
              <a:t>kipu </a:t>
            </a:r>
            <a:r>
              <a:rPr lang="fi-FI" dirty="0"/>
              <a:t>hellittää, </a:t>
            </a:r>
            <a:r>
              <a:rPr lang="fi-FI" dirty="0" smtClean="0"/>
              <a:t>kun </a:t>
            </a:r>
            <a:r>
              <a:rPr lang="fi-FI" dirty="0"/>
              <a:t>rasitus </a:t>
            </a:r>
            <a:r>
              <a:rPr lang="fi-FI" dirty="0" smtClean="0"/>
              <a:t>lakkaa</a:t>
            </a:r>
          </a:p>
          <a:p>
            <a:pPr lvl="1"/>
            <a:r>
              <a:rPr lang="fi-FI" dirty="0" smtClean="0"/>
              <a:t>voi oireilla myös </a:t>
            </a:r>
            <a:r>
              <a:rPr lang="fi-FI" dirty="0"/>
              <a:t>epämääräisesti </a:t>
            </a:r>
            <a:r>
              <a:rPr lang="fi-FI" dirty="0" smtClean="0"/>
              <a:t>säteilevänä </a:t>
            </a:r>
            <a:r>
              <a:rPr lang="fi-FI" dirty="0"/>
              <a:t>kipuna kaulalla, vasemmassa kädessä tai </a:t>
            </a:r>
            <a:r>
              <a:rPr lang="fi-FI" dirty="0" smtClean="0"/>
              <a:t>ylävatsalla</a:t>
            </a:r>
          </a:p>
          <a:p>
            <a:pPr lvl="1"/>
            <a:r>
              <a:rPr lang="fi-FI" dirty="0"/>
              <a:t>n</a:t>
            </a:r>
            <a:r>
              <a:rPr lang="fi-FI" dirty="0" smtClean="0"/>
              <a:t>aisilla oireet epämääräisempiä </a:t>
            </a:r>
            <a:r>
              <a:rPr lang="fi-FI" dirty="0"/>
              <a:t>ja vaikeammin tunnistettavia </a:t>
            </a:r>
            <a:r>
              <a:rPr lang="fi-FI" dirty="0" smtClean="0"/>
              <a:t>kuin miehillä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7789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Sydäninfarkti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toisinaan </a:t>
            </a:r>
            <a:r>
              <a:rPr lang="fi-FI" dirty="0"/>
              <a:t>ensimmäinen </a:t>
            </a:r>
            <a:r>
              <a:rPr lang="fi-FI" dirty="0" smtClean="0"/>
              <a:t>sepelvaltimotaudin oire</a:t>
            </a:r>
          </a:p>
          <a:p>
            <a:r>
              <a:rPr lang="fi-FI" dirty="0" smtClean="0"/>
              <a:t>sepelvaltimo tukkeutuu (ahtauma tai paikalle kulkeutunut repeytynyt </a:t>
            </a:r>
            <a:r>
              <a:rPr lang="fi-FI" b="1" dirty="0" smtClean="0"/>
              <a:t>plakki</a:t>
            </a:r>
            <a:r>
              <a:rPr lang="fi-FI" dirty="0"/>
              <a:t> </a:t>
            </a:r>
            <a:r>
              <a:rPr lang="fi-FI" dirty="0" smtClean="0"/>
              <a:t>+ </a:t>
            </a:r>
            <a:r>
              <a:rPr lang="fi-FI" b="1" dirty="0" smtClean="0"/>
              <a:t>trombi</a:t>
            </a:r>
            <a:r>
              <a:rPr lang="fi-FI" dirty="0" smtClean="0"/>
              <a:t>)</a:t>
            </a:r>
          </a:p>
          <a:p>
            <a:pPr lvl="1">
              <a:buFont typeface="Wingdings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 i</a:t>
            </a:r>
            <a:r>
              <a:rPr lang="fi-FI" dirty="0" smtClean="0"/>
              <a:t>lman ripeää avaavaa </a:t>
            </a:r>
            <a:r>
              <a:rPr lang="fi-FI" dirty="0"/>
              <a:t>hoitoa osa sydämen soluista menee </a:t>
            </a:r>
            <a:r>
              <a:rPr lang="fi-FI" dirty="0" smtClean="0"/>
              <a:t>hapenpuutteen </a:t>
            </a:r>
            <a:r>
              <a:rPr lang="fi-FI" dirty="0"/>
              <a:t>vuoksi </a:t>
            </a:r>
            <a:r>
              <a:rPr lang="fi-FI" dirty="0" smtClean="0"/>
              <a:t>kuolioon</a:t>
            </a:r>
          </a:p>
          <a:p>
            <a:pPr lvl="1">
              <a:buFont typeface="Wingdings"/>
              <a:buChar char="à"/>
            </a:pPr>
            <a:r>
              <a:rPr lang="fi-FI" dirty="0"/>
              <a:t> </a:t>
            </a:r>
            <a:r>
              <a:rPr lang="fi-FI" dirty="0" smtClean="0"/>
              <a:t>kuolio </a:t>
            </a:r>
            <a:r>
              <a:rPr lang="fi-FI" dirty="0"/>
              <a:t>voi aiheuttaa vaikeita rytmihäiriöitä tai äkillisesti </a:t>
            </a:r>
            <a:r>
              <a:rPr lang="fi-FI" dirty="0" smtClean="0"/>
              <a:t>sydämen </a:t>
            </a:r>
            <a:r>
              <a:rPr lang="fi-FI" dirty="0"/>
              <a:t>pumppaustoiminnan pettämisen </a:t>
            </a:r>
            <a:r>
              <a:rPr lang="fi-FI" dirty="0" smtClean="0"/>
              <a:t>kokonaan</a:t>
            </a:r>
          </a:p>
          <a:p>
            <a:r>
              <a:rPr lang="fi-FI" dirty="0"/>
              <a:t>n</a:t>
            </a:r>
            <a:r>
              <a:rPr lang="fi-FI" dirty="0" smtClean="0"/>
              <a:t>opea hätäensiapu </a:t>
            </a:r>
            <a:r>
              <a:rPr lang="fi-FI" dirty="0"/>
              <a:t>ja sairaalahoito voivat pelastaa </a:t>
            </a:r>
            <a:r>
              <a:rPr lang="fi-FI" dirty="0" smtClean="0"/>
              <a:t>potilaan</a:t>
            </a:r>
          </a:p>
          <a:p>
            <a:r>
              <a:rPr lang="fi-FI" dirty="0" smtClean="0"/>
              <a:t>jättää usein </a:t>
            </a:r>
            <a:r>
              <a:rPr lang="fi-FI" dirty="0"/>
              <a:t>vaurioita sydämeen, etenkin jos alkuvaiheen hoito on </a:t>
            </a:r>
            <a:r>
              <a:rPr lang="fi-FI" dirty="0" smtClean="0"/>
              <a:t>viivästynyt</a:t>
            </a:r>
          </a:p>
          <a:p>
            <a:pPr lvl="1"/>
            <a:r>
              <a:rPr lang="fi-FI" dirty="0" smtClean="0"/>
              <a:t>kuolioon </a:t>
            </a:r>
            <a:r>
              <a:rPr lang="fi-FI" dirty="0"/>
              <a:t>menneistä soluista osa korvautuu elastisilla mutta </a:t>
            </a:r>
            <a:r>
              <a:rPr lang="fi-FI" dirty="0" smtClean="0"/>
              <a:t>supistukseen </a:t>
            </a:r>
            <a:r>
              <a:rPr lang="fi-FI" dirty="0"/>
              <a:t>kykenemättömillä </a:t>
            </a:r>
            <a:r>
              <a:rPr lang="fi-FI" dirty="0" smtClean="0"/>
              <a:t>soluilla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smtClean="0"/>
              <a:t>heikentävät sydänlihaksen pumppausvoimaa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78778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Sydämen vajaatoiminta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sepelvaltimotaudin</a:t>
            </a:r>
            <a:r>
              <a:rPr lang="fi-FI" dirty="0"/>
              <a:t>, sydäninfarktin, kohonneen verenpaineen, </a:t>
            </a:r>
            <a:r>
              <a:rPr lang="fi-FI" dirty="0" smtClean="0"/>
              <a:t>läppävian tms. syyn </a:t>
            </a:r>
            <a:r>
              <a:rPr lang="fi-FI" dirty="0"/>
              <a:t>vaurioittama sydän ei toimi </a:t>
            </a:r>
            <a:r>
              <a:rPr lang="fi-FI" dirty="0" smtClean="0"/>
              <a:t>normaalisti</a:t>
            </a:r>
          </a:p>
          <a:p>
            <a:r>
              <a:rPr lang="fi-FI" dirty="0" smtClean="0"/>
              <a:t>ei itsenäinen </a:t>
            </a:r>
            <a:r>
              <a:rPr lang="fi-FI" dirty="0"/>
              <a:t>sairaus, vaan </a:t>
            </a:r>
            <a:r>
              <a:rPr lang="fi-FI" dirty="0" smtClean="0"/>
              <a:t>seuraus </a:t>
            </a:r>
            <a:r>
              <a:rPr lang="fi-FI" dirty="0"/>
              <a:t>jostakin </a:t>
            </a:r>
            <a:r>
              <a:rPr lang="fi-FI" dirty="0" smtClean="0"/>
              <a:t>sydänsairaudesta</a:t>
            </a:r>
          </a:p>
          <a:p>
            <a:r>
              <a:rPr lang="fi-FI" dirty="0" smtClean="0"/>
              <a:t>aluksi häiriöt usein vähäisiä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smtClean="0"/>
              <a:t>tilanne </a:t>
            </a:r>
            <a:r>
              <a:rPr lang="fi-FI" dirty="0"/>
              <a:t>pahenee vuosien </a:t>
            </a:r>
            <a:r>
              <a:rPr lang="fi-FI" dirty="0" smtClean="0"/>
              <a:t>kuluessa</a:t>
            </a:r>
            <a:endParaRPr lang="fi-FI" dirty="0"/>
          </a:p>
          <a:p>
            <a:r>
              <a:rPr lang="fi-FI" dirty="0"/>
              <a:t>o</a:t>
            </a:r>
            <a:r>
              <a:rPr lang="fi-FI" dirty="0" smtClean="0"/>
              <a:t>ireita</a:t>
            </a:r>
          </a:p>
          <a:p>
            <a:pPr lvl="1"/>
            <a:r>
              <a:rPr lang="fi-FI" dirty="0" smtClean="0"/>
              <a:t>suorituskyvyn lasku</a:t>
            </a:r>
          </a:p>
          <a:p>
            <a:pPr lvl="1"/>
            <a:r>
              <a:rPr lang="fi-FI" dirty="0"/>
              <a:t>h</a:t>
            </a:r>
            <a:r>
              <a:rPr lang="fi-FI" dirty="0" smtClean="0"/>
              <a:t>engenahdistus</a:t>
            </a:r>
          </a:p>
          <a:p>
            <a:pPr lvl="1"/>
            <a:r>
              <a:rPr lang="fi-FI" dirty="0" smtClean="0"/>
              <a:t>nesteen kertyminen </a:t>
            </a:r>
            <a:r>
              <a:rPr lang="fi-FI" dirty="0"/>
              <a:t>ja turvotus </a:t>
            </a:r>
            <a:r>
              <a:rPr lang="fi-FI" dirty="0" smtClean="0"/>
              <a:t>jaloissa </a:t>
            </a:r>
          </a:p>
          <a:p>
            <a:r>
              <a:rPr lang="fi-FI" dirty="0"/>
              <a:t>s</a:t>
            </a:r>
            <a:r>
              <a:rPr lang="fi-FI" dirty="0" smtClean="0"/>
              <a:t>uurin </a:t>
            </a:r>
            <a:r>
              <a:rPr lang="fi-FI" dirty="0"/>
              <a:t>osa sairastuneista </a:t>
            </a:r>
            <a:r>
              <a:rPr lang="fi-FI" dirty="0" smtClean="0"/>
              <a:t>yli 75-vuotiaita</a:t>
            </a:r>
            <a:r>
              <a:rPr lang="fi-FI" dirty="0"/>
              <a:t>, vain </a:t>
            </a:r>
            <a:r>
              <a:rPr lang="fi-FI" dirty="0" smtClean="0"/>
              <a:t>harva </a:t>
            </a:r>
            <a:r>
              <a:rPr lang="fi-FI" dirty="0"/>
              <a:t>alle </a:t>
            </a:r>
            <a:r>
              <a:rPr lang="fi-FI" dirty="0" smtClean="0"/>
              <a:t>50-vuotias </a:t>
            </a:r>
          </a:p>
          <a:p>
            <a:r>
              <a:rPr lang="fi-FI" dirty="0" smtClean="0"/>
              <a:t>voi </a:t>
            </a:r>
            <a:r>
              <a:rPr lang="fi-FI" dirty="0"/>
              <a:t>kehittyä tai pahentua myös </a:t>
            </a:r>
            <a:r>
              <a:rPr lang="fi-FI" dirty="0" smtClean="0"/>
              <a:t>äkillisesti</a:t>
            </a:r>
            <a:r>
              <a:rPr lang="fi-FI" dirty="0"/>
              <a:t> </a:t>
            </a:r>
            <a:r>
              <a:rPr lang="fi-FI" dirty="0" smtClean="0">
                <a:sym typeface="Wingdings" panose="05000000000000000000" pitchFamily="2" charset="2"/>
              </a:rPr>
              <a:t></a:t>
            </a:r>
            <a:r>
              <a:rPr lang="fi-FI" dirty="0" smtClean="0"/>
              <a:t> keuhkoihin </a:t>
            </a:r>
            <a:r>
              <a:rPr lang="fi-FI" dirty="0"/>
              <a:t>kertyy nestettä ja </a:t>
            </a:r>
            <a:r>
              <a:rPr lang="fi-FI" dirty="0" smtClean="0"/>
              <a:t>oireena </a:t>
            </a:r>
            <a:r>
              <a:rPr lang="fi-FI" dirty="0"/>
              <a:t>voimakas </a:t>
            </a:r>
            <a:r>
              <a:rPr lang="fi-FI" dirty="0" smtClean="0"/>
              <a:t>hengenahdistus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2821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Aivoverenkiertohäiriöt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sz="3000" b="1" dirty="0" smtClean="0"/>
              <a:t>aivohalvaus</a:t>
            </a:r>
            <a:r>
              <a:rPr lang="fi-FI" sz="3000" dirty="0" smtClean="0"/>
              <a:t> </a:t>
            </a:r>
            <a:r>
              <a:rPr lang="fi-FI" sz="3000" dirty="0"/>
              <a:t>johtuu </a:t>
            </a:r>
            <a:r>
              <a:rPr lang="fi-FI" sz="3000" dirty="0" smtClean="0"/>
              <a:t>aivojen </a:t>
            </a:r>
            <a:r>
              <a:rPr lang="fi-FI" sz="3000" dirty="0"/>
              <a:t>verenkierrossa tapahtuvasta </a:t>
            </a:r>
            <a:r>
              <a:rPr lang="fi-FI" sz="3000" dirty="0" smtClean="0"/>
              <a:t>vakavasta häiriöstä </a:t>
            </a:r>
          </a:p>
          <a:p>
            <a:pPr lvl="1"/>
            <a:r>
              <a:rPr lang="fi-FI" sz="3000" b="1" dirty="0"/>
              <a:t>a</a:t>
            </a:r>
            <a:r>
              <a:rPr lang="fi-FI" sz="3000" b="1" dirty="0" smtClean="0"/>
              <a:t>ivoveritulpassa </a:t>
            </a:r>
            <a:r>
              <a:rPr lang="fi-FI" sz="3000" b="1" dirty="0"/>
              <a:t>eli aivoinfarktissa </a:t>
            </a:r>
            <a:r>
              <a:rPr lang="fi-FI" sz="3000" dirty="0" smtClean="0"/>
              <a:t>(85 % häiriöistä) joko </a:t>
            </a:r>
            <a:r>
              <a:rPr lang="fi-FI" sz="3000" dirty="0" err="1" smtClean="0"/>
              <a:t>ateroskleroosin</a:t>
            </a:r>
            <a:r>
              <a:rPr lang="fi-FI" sz="3000" dirty="0" smtClean="0"/>
              <a:t> </a:t>
            </a:r>
            <a:r>
              <a:rPr lang="fi-FI" sz="3000" dirty="0"/>
              <a:t>aiheuttama plakki tai </a:t>
            </a:r>
            <a:r>
              <a:rPr lang="fi-FI" sz="3000" dirty="0" smtClean="0"/>
              <a:t>hyytymä </a:t>
            </a:r>
            <a:r>
              <a:rPr lang="fi-FI" sz="3000" dirty="0"/>
              <a:t>tukkii </a:t>
            </a:r>
            <a:r>
              <a:rPr lang="fi-FI" sz="3000" dirty="0" smtClean="0"/>
              <a:t>jonkin </a:t>
            </a:r>
            <a:r>
              <a:rPr lang="fi-FI" sz="3000" dirty="0"/>
              <a:t>aivoihin verta vievän </a:t>
            </a:r>
            <a:r>
              <a:rPr lang="fi-FI" sz="3000" dirty="0" smtClean="0"/>
              <a:t>suonen</a:t>
            </a:r>
          </a:p>
          <a:p>
            <a:pPr lvl="1"/>
            <a:r>
              <a:rPr lang="fi-FI" sz="3000" b="1" dirty="0"/>
              <a:t>a</a:t>
            </a:r>
            <a:r>
              <a:rPr lang="fi-FI" sz="3000" b="1" dirty="0" smtClean="0"/>
              <a:t>ivoverenvuodossa</a:t>
            </a:r>
            <a:r>
              <a:rPr lang="fi-FI" sz="3000" dirty="0" smtClean="0"/>
              <a:t> (15 % häiriöistä) aivoissa </a:t>
            </a:r>
            <a:r>
              <a:rPr lang="fi-FI" sz="3000" dirty="0"/>
              <a:t>oleva </a:t>
            </a:r>
            <a:r>
              <a:rPr lang="fi-FI" sz="3000" dirty="0" smtClean="0"/>
              <a:t>verisuoni repeää (syynä esim</a:t>
            </a:r>
            <a:r>
              <a:rPr lang="fi-FI" sz="3000" dirty="0"/>
              <a:t>.</a:t>
            </a:r>
            <a:r>
              <a:rPr lang="fi-FI" sz="3000" dirty="0" smtClean="0"/>
              <a:t> kohonnut verenpaine)</a:t>
            </a:r>
          </a:p>
          <a:p>
            <a:pPr lvl="1">
              <a:buFont typeface="Wingdings"/>
              <a:buChar char="à"/>
            </a:pPr>
            <a:r>
              <a:rPr lang="fi-FI" sz="3000" dirty="0" smtClean="0"/>
              <a:t>aivojen </a:t>
            </a:r>
            <a:r>
              <a:rPr lang="fi-FI" sz="3000" dirty="0"/>
              <a:t>hermosolut </a:t>
            </a:r>
            <a:r>
              <a:rPr lang="fi-FI" sz="3000" dirty="0" smtClean="0"/>
              <a:t>alkavat </a:t>
            </a:r>
            <a:r>
              <a:rPr lang="fi-FI" sz="3000" dirty="0"/>
              <a:t>jo muutamassa minuutissa kärsiä hapen ja ravintoaineiden </a:t>
            </a:r>
            <a:r>
              <a:rPr lang="fi-FI" sz="3000" dirty="0" smtClean="0"/>
              <a:t>puutteesta</a:t>
            </a:r>
          </a:p>
          <a:p>
            <a:pPr lvl="1"/>
            <a:r>
              <a:rPr lang="fi-FI" sz="3000" dirty="0" smtClean="0"/>
              <a:t>oireet:</a:t>
            </a:r>
          </a:p>
          <a:p>
            <a:pPr lvl="2"/>
            <a:r>
              <a:rPr lang="fi-FI" sz="2300" dirty="0" smtClean="0"/>
              <a:t>hyvin vaihtelevia (aivojen osa </a:t>
            </a:r>
            <a:r>
              <a:rPr lang="fi-FI" sz="2300" dirty="0"/>
              <a:t>ja </a:t>
            </a:r>
            <a:r>
              <a:rPr lang="fi-FI" sz="2300" dirty="0" smtClean="0"/>
              <a:t>laajuus vaikuttaa)</a:t>
            </a:r>
          </a:p>
          <a:p>
            <a:pPr lvl="2"/>
            <a:r>
              <a:rPr lang="fi-FI" sz="2300" dirty="0" smtClean="0"/>
              <a:t>tyypillisin kehon halvautuminen </a:t>
            </a:r>
            <a:r>
              <a:rPr lang="fi-FI" sz="2300" dirty="0"/>
              <a:t>jommaltakummalta </a:t>
            </a:r>
            <a:r>
              <a:rPr lang="fi-FI" sz="2300" dirty="0" smtClean="0"/>
              <a:t>puolelta</a:t>
            </a:r>
          </a:p>
          <a:p>
            <a:pPr lvl="2"/>
            <a:r>
              <a:rPr lang="fi-FI" sz="2300" dirty="0"/>
              <a:t>u</a:t>
            </a:r>
            <a:r>
              <a:rPr lang="fi-FI" sz="2300" dirty="0" smtClean="0"/>
              <a:t>sein </a:t>
            </a:r>
            <a:r>
              <a:rPr lang="fi-FI" sz="2300" dirty="0"/>
              <a:t>myös puheen tuottaminen </a:t>
            </a:r>
            <a:r>
              <a:rPr lang="fi-FI" sz="2300" dirty="0" smtClean="0"/>
              <a:t>tai </a:t>
            </a:r>
            <a:r>
              <a:rPr lang="fi-FI" sz="2300" dirty="0"/>
              <a:t>ymmärtäminen </a:t>
            </a:r>
            <a:r>
              <a:rPr lang="fi-FI" sz="2300" dirty="0" smtClean="0"/>
              <a:t>vaikeutuu</a:t>
            </a:r>
          </a:p>
          <a:p>
            <a:pPr lvl="2"/>
            <a:r>
              <a:rPr lang="fi-FI" sz="2300" dirty="0"/>
              <a:t>t</a:t>
            </a:r>
            <a:r>
              <a:rPr lang="fi-FI" sz="2300" dirty="0" smtClean="0"/>
              <a:t>oisinaan kestävät </a:t>
            </a:r>
            <a:r>
              <a:rPr lang="fi-FI" sz="2300" dirty="0"/>
              <a:t>vain vähän </a:t>
            </a:r>
            <a:r>
              <a:rPr lang="fi-FI" sz="2300" dirty="0" smtClean="0"/>
              <a:t>aikaa</a:t>
            </a:r>
          </a:p>
          <a:p>
            <a:pPr marL="514350" lvl="1" indent="0">
              <a:buNone/>
            </a:pPr>
            <a:r>
              <a:rPr lang="fi-FI" sz="3000" dirty="0" smtClean="0">
                <a:sym typeface="Wingdings" panose="05000000000000000000" pitchFamily="2" charset="2"/>
              </a:rPr>
              <a:t> a</a:t>
            </a:r>
            <a:r>
              <a:rPr lang="fi-FI" sz="3000" dirty="0" smtClean="0"/>
              <a:t>mmattiapua pitää </a:t>
            </a:r>
            <a:r>
              <a:rPr lang="fi-FI" sz="3000" dirty="0"/>
              <a:t>saada alle puolessa </a:t>
            </a:r>
            <a:r>
              <a:rPr lang="fi-FI" sz="3000" dirty="0" smtClean="0"/>
              <a:t>tunnissa</a:t>
            </a:r>
            <a:endParaRPr lang="fi-FI" sz="3000" dirty="0"/>
          </a:p>
        </p:txBody>
      </p:sp>
    </p:spTree>
    <p:extLst>
      <p:ext uri="{BB962C8B-B14F-4D97-AF65-F5344CB8AC3E}">
        <p14:creationId xmlns:p14="http://schemas.microsoft.com/office/powerpoint/2010/main" val="1149561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Muistisairaudet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rappeuttavat </a:t>
            </a:r>
            <a:r>
              <a:rPr lang="fi-FI" dirty="0"/>
              <a:t>aivoja ja heikentävät ihmisen </a:t>
            </a:r>
            <a:r>
              <a:rPr lang="fi-FI" dirty="0" smtClean="0"/>
              <a:t>toimintakykyä </a:t>
            </a:r>
            <a:r>
              <a:rPr lang="fi-FI" dirty="0"/>
              <a:t>monella </a:t>
            </a:r>
            <a:r>
              <a:rPr lang="fi-FI" dirty="0" smtClean="0"/>
              <a:t>tavalla</a:t>
            </a:r>
          </a:p>
          <a:p>
            <a:r>
              <a:rPr lang="fi-FI" b="1" dirty="0"/>
              <a:t>d</a:t>
            </a:r>
            <a:r>
              <a:rPr lang="fi-FI" b="1" dirty="0" smtClean="0"/>
              <a:t>ementia</a:t>
            </a:r>
            <a:r>
              <a:rPr lang="fi-FI" dirty="0" smtClean="0"/>
              <a:t> </a:t>
            </a:r>
            <a:r>
              <a:rPr lang="fi-FI" dirty="0"/>
              <a:t>ei </a:t>
            </a:r>
            <a:r>
              <a:rPr lang="fi-FI" dirty="0" smtClean="0"/>
              <a:t>ole </a:t>
            </a:r>
            <a:r>
              <a:rPr lang="fi-FI" dirty="0"/>
              <a:t>sairaus, vaan </a:t>
            </a:r>
            <a:r>
              <a:rPr lang="fi-FI" dirty="0" smtClean="0"/>
              <a:t>oireyhtymä</a:t>
            </a:r>
          </a:p>
          <a:p>
            <a:pPr lvl="1"/>
            <a:r>
              <a:rPr lang="fi-FI" dirty="0"/>
              <a:t>m</a:t>
            </a:r>
            <a:r>
              <a:rPr lang="fi-FI" dirty="0" smtClean="0"/>
              <a:t>uistihäiriöitä</a:t>
            </a:r>
          </a:p>
          <a:p>
            <a:pPr lvl="1"/>
            <a:r>
              <a:rPr lang="fi-FI" dirty="0" smtClean="0"/>
              <a:t>puheeseen </a:t>
            </a:r>
            <a:r>
              <a:rPr lang="fi-FI" dirty="0"/>
              <a:t>tai </a:t>
            </a:r>
            <a:r>
              <a:rPr lang="fi-FI" dirty="0" smtClean="0"/>
              <a:t>tunnistamiseen liittyviä vaikeuksia</a:t>
            </a:r>
          </a:p>
          <a:p>
            <a:pPr lvl="1"/>
            <a:r>
              <a:rPr lang="fi-FI" dirty="0" smtClean="0"/>
              <a:t>motoristen </a:t>
            </a:r>
            <a:r>
              <a:rPr lang="fi-FI" dirty="0"/>
              <a:t>ja älyllisten </a:t>
            </a:r>
            <a:r>
              <a:rPr lang="fi-FI" dirty="0" smtClean="0"/>
              <a:t>kykyjen heikkenemistä</a:t>
            </a:r>
          </a:p>
          <a:p>
            <a:pPr lvl="1"/>
            <a:r>
              <a:rPr lang="fi-FI" dirty="0" smtClean="0"/>
              <a:t>usein </a:t>
            </a:r>
            <a:r>
              <a:rPr lang="fi-FI" dirty="0"/>
              <a:t>myös luonteen ja käyttäytymisen </a:t>
            </a:r>
            <a:r>
              <a:rPr lang="fi-FI" dirty="0" smtClean="0"/>
              <a:t>muutoksia</a:t>
            </a:r>
          </a:p>
          <a:p>
            <a:pPr lvl="1"/>
            <a:r>
              <a:rPr lang="fi-FI" dirty="0" smtClean="0"/>
              <a:t>yleisempää vanhuksilla, mutta ei </a:t>
            </a:r>
            <a:r>
              <a:rPr lang="fi-FI" dirty="0"/>
              <a:t>suoranaisesti kuulu </a:t>
            </a:r>
            <a:r>
              <a:rPr lang="fi-FI" dirty="0" smtClean="0"/>
              <a:t>vanhenemiseen</a:t>
            </a:r>
          </a:p>
          <a:p>
            <a:pPr lvl="1"/>
            <a:r>
              <a:rPr lang="fi-FI" dirty="0"/>
              <a:t>yleisin syy Alzheimerin tauti tai </a:t>
            </a:r>
            <a:r>
              <a:rPr lang="fi-FI" dirty="0" smtClean="0"/>
              <a:t>aivoverenkierron häiriöt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02530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rkkeri">
  <a:themeElements>
    <a:clrScheme name="Erkkeri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Erkkeri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rkkeri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716</TotalTime>
  <Words>716</Words>
  <Application>Microsoft Office PowerPoint</Application>
  <PresentationFormat>Näytössä katseltava diaesitys (4:3)</PresentationFormat>
  <Paragraphs>110</Paragraphs>
  <Slides>14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5" baseType="lpstr">
      <vt:lpstr>Erkkeri</vt:lpstr>
      <vt:lpstr>Terve 1: Terveyden perusteet</vt:lpstr>
      <vt:lpstr>Sydän- ja verisuonisairaudet</vt:lpstr>
      <vt:lpstr>…jatkuu…</vt:lpstr>
      <vt:lpstr>Ateroskleroosi</vt:lpstr>
      <vt:lpstr>Sepelveltimotauti</vt:lpstr>
      <vt:lpstr>Sydäninfarkti</vt:lpstr>
      <vt:lpstr>Sydämen vajaatoiminta</vt:lpstr>
      <vt:lpstr>Aivoverenkiertohäiriöt</vt:lpstr>
      <vt:lpstr>Muistisairaudet</vt:lpstr>
      <vt:lpstr>Kolesteroli</vt:lpstr>
      <vt:lpstr>Verenpaine</vt:lpstr>
      <vt:lpstr>Kohonnut verenpaine</vt:lpstr>
      <vt:lpstr>Riskitekijät</vt:lpstr>
      <vt:lpstr>Sydänsairauksien hoito</vt:lpstr>
    </vt:vector>
  </TitlesOfParts>
  <Company>University of Jyväskylä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Vuopio</cp:lastModifiedBy>
  <cp:revision>285</cp:revision>
  <dcterms:created xsi:type="dcterms:W3CDTF">2017-06-09T06:02:13Z</dcterms:created>
  <dcterms:modified xsi:type="dcterms:W3CDTF">2019-09-13T17:52:46Z</dcterms:modified>
</cp:coreProperties>
</file>