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68" r:id="rId4"/>
    <p:sldId id="269" r:id="rId5"/>
    <p:sldId id="278" r:id="rId6"/>
    <p:sldId id="279" r:id="rId7"/>
    <p:sldId id="270" r:id="rId8"/>
    <p:sldId id="271" r:id="rId9"/>
    <p:sldId id="274" r:id="rId10"/>
    <p:sldId id="275" r:id="rId11"/>
    <p:sldId id="276" r:id="rId12"/>
    <p:sldId id="277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70"/>
    <p:restoredTop sz="94695"/>
  </p:normalViewPr>
  <p:slideViewPr>
    <p:cSldViewPr>
      <p:cViewPr>
        <p:scale>
          <a:sx n="94" d="100"/>
          <a:sy n="94" d="100"/>
        </p:scale>
        <p:origin x="-1386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Pyöristetty suorakulmi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Pyöristetty suorakulmi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uorakulmi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Pyöristetty suorakulmi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orakulmi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kulmi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Pyöristetty suorakulmi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13.9.2019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/>
              <a:t>Luku 12: Tartuntataudit</a:t>
            </a:r>
            <a:endParaRPr lang="fi-FI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Terve 1: Terveyden perusteet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/>
          <a:lstStyle/>
          <a:p>
            <a:r>
              <a:rPr lang="fi-FI" b="1" dirty="0" smtClean="0"/>
              <a:t>Autoimmuunisairaudet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elimistön puolustusjärjestelmä aktivoituu </a:t>
            </a:r>
            <a:r>
              <a:rPr lang="fi-FI" dirty="0" smtClean="0"/>
              <a:t>liikaa </a:t>
            </a:r>
            <a:r>
              <a:rPr lang="fi-FI" dirty="0"/>
              <a:t>ja hyökkää kehon omia rakenteita ja soluja </a:t>
            </a:r>
            <a:r>
              <a:rPr lang="fi-FI" dirty="0" smtClean="0"/>
              <a:t>vastaan</a:t>
            </a:r>
            <a:endParaRPr lang="fi-FI" dirty="0"/>
          </a:p>
          <a:p>
            <a:r>
              <a:rPr lang="fi-FI" dirty="0"/>
              <a:t>sairastumistaipumus näyttää </a:t>
            </a:r>
            <a:r>
              <a:rPr lang="fi-FI" dirty="0" smtClean="0"/>
              <a:t>olevan </a:t>
            </a:r>
            <a:r>
              <a:rPr lang="fi-FI" dirty="0"/>
              <a:t>yhteydessä lapsuudenkodin korkeaan </a:t>
            </a:r>
            <a:r>
              <a:rPr lang="fi-FI" dirty="0" smtClean="0"/>
              <a:t>hygieniatasoon</a:t>
            </a:r>
            <a:r>
              <a:rPr lang="fi-FI" dirty="0"/>
              <a:t> </a:t>
            </a:r>
            <a:r>
              <a:rPr lang="fi-FI" dirty="0" smtClean="0"/>
              <a:t>(</a:t>
            </a:r>
            <a:r>
              <a:rPr lang="fi-FI" b="1" dirty="0" smtClean="0"/>
              <a:t>hygieniahypoteesi</a:t>
            </a:r>
            <a:r>
              <a:rPr lang="fi-FI" dirty="0" smtClean="0"/>
              <a:t>)</a:t>
            </a:r>
          </a:p>
          <a:p>
            <a:r>
              <a:rPr lang="fi-FI" dirty="0"/>
              <a:t>huomattavasti yleisempiä teollisuusmaissa kuin </a:t>
            </a:r>
            <a:r>
              <a:rPr lang="fi-FI" dirty="0" smtClean="0"/>
              <a:t>kehitysmaissa</a:t>
            </a:r>
          </a:p>
          <a:p>
            <a:r>
              <a:rPr lang="fi-FI" b="1" dirty="0" smtClean="0"/>
              <a:t>HIV-infektio</a:t>
            </a:r>
          </a:p>
          <a:p>
            <a:pPr lvl="1"/>
            <a:r>
              <a:rPr lang="fi-FI" dirty="0" err="1" smtClean="0"/>
              <a:t>HI-virus</a:t>
            </a:r>
            <a:r>
              <a:rPr lang="fi-FI" dirty="0" smtClean="0"/>
              <a:t> </a:t>
            </a:r>
            <a:r>
              <a:rPr lang="fi-FI" dirty="0"/>
              <a:t>pystyy tunkeutumaan T-auttajavalkosoluihin ja tuhoamaan niitä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>
                <a:sym typeface="Wingdings" panose="05000000000000000000" pitchFamily="2" charset="2"/>
              </a:rPr>
              <a:t>immuunikato</a:t>
            </a:r>
            <a:r>
              <a:rPr lang="fi-FI" dirty="0">
                <a:sym typeface="Wingdings" panose="05000000000000000000" pitchFamily="2" charset="2"/>
              </a:rPr>
              <a:t>  hoitamattomana </a:t>
            </a:r>
            <a:r>
              <a:rPr lang="fi-FI" b="1" dirty="0">
                <a:sym typeface="Wingdings" panose="05000000000000000000" pitchFamily="2" charset="2"/>
              </a:rPr>
              <a:t>AIDS</a:t>
            </a:r>
            <a:r>
              <a:rPr lang="fi-FI" dirty="0">
                <a:sym typeface="Wingdings" panose="05000000000000000000" pitchFamily="2" charset="2"/>
              </a:rPr>
              <a:t> (kuolee lopulta johonkin </a:t>
            </a:r>
            <a:r>
              <a:rPr lang="fi-FI" dirty="0" smtClean="0">
                <a:sym typeface="Wingdings" panose="05000000000000000000" pitchFamily="2" charset="2"/>
              </a:rPr>
              <a:t>tartuntatautiin)</a:t>
            </a:r>
          </a:p>
          <a:p>
            <a:pPr lvl="1"/>
            <a:r>
              <a:rPr lang="fi-FI" dirty="0" smtClean="0">
                <a:sym typeface="Wingdings" panose="05000000000000000000" pitchFamily="2" charset="2"/>
              </a:rPr>
              <a:t>infektio </a:t>
            </a:r>
            <a:r>
              <a:rPr lang="fi-FI" dirty="0">
                <a:sym typeface="Wingdings" panose="05000000000000000000" pitchFamily="2" charset="2"/>
              </a:rPr>
              <a:t>on pysyvä, mutta taudin eteneminen </a:t>
            </a:r>
            <a:r>
              <a:rPr lang="fi-FI" dirty="0" err="1">
                <a:sym typeface="Wingdings" panose="05000000000000000000" pitchFamily="2" charset="2"/>
              </a:rPr>
              <a:t>AIDS-vaiheeseen</a:t>
            </a:r>
            <a:r>
              <a:rPr lang="fi-FI" dirty="0">
                <a:sym typeface="Wingdings" panose="05000000000000000000" pitchFamily="2" charset="2"/>
              </a:rPr>
              <a:t> voidaan estää useiden lääkkeiden yhdistelmähoidolla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570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>
            <a:normAutofit/>
          </a:bodyPr>
          <a:lstStyle/>
          <a:p>
            <a:r>
              <a:rPr lang="fi-FI" b="1" dirty="0" smtClean="0"/>
              <a:t>Rokotus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96752"/>
            <a:ext cx="7772400" cy="5184576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t</a:t>
            </a:r>
            <a:r>
              <a:rPr lang="fi-FI" dirty="0" smtClean="0"/>
              <a:t>ehokkain suoja </a:t>
            </a:r>
            <a:r>
              <a:rPr lang="fi-FI" dirty="0"/>
              <a:t>tarttuvia tauteja </a:t>
            </a:r>
            <a:r>
              <a:rPr lang="fi-FI" dirty="0" smtClean="0"/>
              <a:t>vastaan</a:t>
            </a:r>
          </a:p>
          <a:p>
            <a:r>
              <a:rPr lang="fi-FI" dirty="0" smtClean="0"/>
              <a:t>pieni määrä </a:t>
            </a:r>
            <a:r>
              <a:rPr lang="fi-FI" dirty="0"/>
              <a:t>joko </a:t>
            </a:r>
            <a:r>
              <a:rPr lang="fi-FI" b="1" dirty="0"/>
              <a:t>tapettuja tai heikennettyjä bakteereja tai </a:t>
            </a:r>
            <a:r>
              <a:rPr lang="fi-FI" b="1" dirty="0" smtClean="0"/>
              <a:t>viruksia</a:t>
            </a:r>
            <a:r>
              <a:rPr lang="fi-FI" b="1" dirty="0"/>
              <a:t> </a:t>
            </a:r>
            <a:r>
              <a:rPr lang="fi-FI" dirty="0" smtClean="0">
                <a:sym typeface="Wingdings" panose="05000000000000000000" pitchFamily="2" charset="2"/>
              </a:rPr>
              <a:t> immuunivaste</a:t>
            </a:r>
          </a:p>
          <a:p>
            <a:r>
              <a:rPr lang="fi-FI" dirty="0" smtClean="0"/>
              <a:t>joissakin </a:t>
            </a:r>
            <a:r>
              <a:rPr lang="fi-FI" dirty="0"/>
              <a:t>taudeissa </a:t>
            </a:r>
            <a:r>
              <a:rPr lang="fi-FI" dirty="0" smtClean="0"/>
              <a:t>suoja </a:t>
            </a:r>
            <a:r>
              <a:rPr lang="fi-FI" dirty="0"/>
              <a:t>kestää koko </a:t>
            </a:r>
            <a:r>
              <a:rPr lang="fi-FI" dirty="0" smtClean="0"/>
              <a:t>eliniän, toiset </a:t>
            </a:r>
            <a:r>
              <a:rPr lang="fi-FI" dirty="0"/>
              <a:t>taudit tarvitsevat tehosterokotteen </a:t>
            </a:r>
            <a:r>
              <a:rPr lang="fi-FI" dirty="0" smtClean="0"/>
              <a:t>määräajoin</a:t>
            </a:r>
          </a:p>
          <a:p>
            <a:r>
              <a:rPr lang="fi-FI" dirty="0" smtClean="0"/>
              <a:t>suoja harvoin </a:t>
            </a:r>
            <a:r>
              <a:rPr lang="fi-FI" dirty="0"/>
              <a:t>täydellinen, </a:t>
            </a:r>
            <a:r>
              <a:rPr lang="fi-FI" dirty="0" smtClean="0"/>
              <a:t>estää kuitenkin </a:t>
            </a:r>
            <a:r>
              <a:rPr lang="fi-FI" dirty="0"/>
              <a:t>vaarallisimpien tautimuotojen ja jälkitautien </a:t>
            </a:r>
            <a:r>
              <a:rPr lang="fi-FI" dirty="0" smtClean="0"/>
              <a:t>kehittymisen</a:t>
            </a:r>
          </a:p>
          <a:p>
            <a:r>
              <a:rPr lang="fi-FI" dirty="0"/>
              <a:t>u</a:t>
            </a:r>
            <a:r>
              <a:rPr lang="fi-FI" dirty="0" smtClean="0"/>
              <a:t>sein lieviä oireita (esim. punoitus, kuumotus, lämmönnousu) – merkkejä immuunivasteen aktivoitumisesta, menevät </a:t>
            </a:r>
            <a:r>
              <a:rPr lang="fi-FI" dirty="0"/>
              <a:t>itsestään </a:t>
            </a:r>
            <a:r>
              <a:rPr lang="fi-FI" dirty="0" smtClean="0"/>
              <a:t>ohi</a:t>
            </a:r>
          </a:p>
          <a:p>
            <a:r>
              <a:rPr lang="fi-FI" dirty="0"/>
              <a:t>h</a:t>
            </a:r>
            <a:r>
              <a:rPr lang="fi-FI" dirty="0" smtClean="0"/>
              <a:t>aittavaikutuksia vain </a:t>
            </a:r>
            <a:r>
              <a:rPr lang="fi-FI" dirty="0"/>
              <a:t>hyvin pienellä osalla </a:t>
            </a:r>
            <a:r>
              <a:rPr lang="fi-FI" dirty="0" smtClean="0"/>
              <a:t>rokotetuista</a:t>
            </a:r>
          </a:p>
          <a:p>
            <a:r>
              <a:rPr lang="fi-FI" dirty="0" smtClean="0"/>
              <a:t>suhteellisen </a:t>
            </a:r>
            <a:r>
              <a:rPr lang="fi-FI" dirty="0"/>
              <a:t>riskin </a:t>
            </a:r>
            <a:r>
              <a:rPr lang="fi-FI" dirty="0" smtClean="0"/>
              <a:t>näkökulma: </a:t>
            </a:r>
            <a:r>
              <a:rPr lang="fi-FI" dirty="0"/>
              <a:t>taudin </a:t>
            </a:r>
            <a:r>
              <a:rPr lang="fi-FI" dirty="0" smtClean="0"/>
              <a:t>sairastaminen kymmeniä </a:t>
            </a:r>
            <a:r>
              <a:rPr lang="fi-FI" dirty="0"/>
              <a:t>tai joskus jopa satoja kertoja </a:t>
            </a:r>
            <a:r>
              <a:rPr lang="fi-FI" dirty="0" smtClean="0"/>
              <a:t>vaarallisempaa </a:t>
            </a:r>
            <a:r>
              <a:rPr lang="fi-FI" dirty="0"/>
              <a:t>kuin rokotteen </a:t>
            </a:r>
            <a:r>
              <a:rPr lang="fi-FI" dirty="0" smtClean="0"/>
              <a:t>saaminen</a:t>
            </a:r>
          </a:p>
          <a:p>
            <a:r>
              <a:rPr lang="fi-FI" b="1" dirty="0"/>
              <a:t>k</a:t>
            </a:r>
            <a:r>
              <a:rPr lang="fi-FI" b="1" dirty="0" smtClean="0"/>
              <a:t>ansallinen rokotusohjelma</a:t>
            </a:r>
          </a:p>
          <a:p>
            <a:r>
              <a:rPr lang="fi-FI" dirty="0"/>
              <a:t>r</a:t>
            </a:r>
            <a:r>
              <a:rPr lang="fi-FI" dirty="0" smtClean="0"/>
              <a:t>iittävä</a:t>
            </a:r>
            <a:r>
              <a:rPr lang="fi-FI" b="1" dirty="0" smtClean="0"/>
              <a:t> rokotuskattavuus </a:t>
            </a:r>
            <a:r>
              <a:rPr lang="fi-FI" dirty="0" smtClean="0"/>
              <a:t>(yli 90 %) </a:t>
            </a:r>
            <a:r>
              <a:rPr lang="fi-FI" b="1" dirty="0">
                <a:sym typeface="Wingdings" panose="05000000000000000000" pitchFamily="2" charset="2"/>
              </a:rPr>
              <a:t> </a:t>
            </a:r>
            <a:r>
              <a:rPr lang="fi-FI" b="1" dirty="0" smtClean="0">
                <a:sym typeface="Wingdings" panose="05000000000000000000" pitchFamily="2" charset="2"/>
              </a:rPr>
              <a:t>laumaidentiteetti </a:t>
            </a:r>
            <a:r>
              <a:rPr lang="fi-FI" dirty="0" smtClean="0">
                <a:sym typeface="Wingdings" panose="05000000000000000000" pitchFamily="2" charset="2"/>
              </a:rPr>
              <a:t>eli rokote </a:t>
            </a:r>
            <a:r>
              <a:rPr lang="fi-FI" dirty="0">
                <a:sym typeface="Wingdings" panose="05000000000000000000" pitchFamily="2" charset="2"/>
              </a:rPr>
              <a:t>suojaa myös rokottamattomia ihmisiä, jos </a:t>
            </a:r>
            <a:r>
              <a:rPr lang="fi-FI" dirty="0" smtClean="0">
                <a:sym typeface="Wingdings" panose="05000000000000000000" pitchFamily="2" charset="2"/>
              </a:rPr>
              <a:t>pysyvät rokotetun </a:t>
            </a:r>
            <a:r>
              <a:rPr lang="fi-FI" dirty="0">
                <a:sym typeface="Wingdings" panose="05000000000000000000" pitchFamily="2" charset="2"/>
              </a:rPr>
              <a:t>”lauman” </a:t>
            </a:r>
            <a:r>
              <a:rPr lang="fi-FI" dirty="0" smtClean="0">
                <a:sym typeface="Wingdings" panose="05000000000000000000" pitchFamily="2" charset="2"/>
              </a:rPr>
              <a:t>sisällä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890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fi-FI" b="1" dirty="0" smtClean="0"/>
              <a:t>Tartuntatautien ehkäisy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uusia tauteja kehittyy ja tartuntataudit leviävät nykyään nopeammin </a:t>
            </a:r>
            <a:r>
              <a:rPr lang="fi-FI" dirty="0" smtClean="0"/>
              <a:t>kuin </a:t>
            </a:r>
            <a:r>
              <a:rPr lang="fi-FI" dirty="0"/>
              <a:t>koskaan </a:t>
            </a:r>
            <a:r>
              <a:rPr lang="fi-FI" dirty="0" smtClean="0"/>
              <a:t>aikaisemmin</a:t>
            </a:r>
            <a:endParaRPr lang="fi-FI" dirty="0"/>
          </a:p>
          <a:p>
            <a:r>
              <a:rPr lang="fi-FI" dirty="0"/>
              <a:t>aikaisemmin tunnettuja, jo voitetuksi luultuja </a:t>
            </a:r>
            <a:r>
              <a:rPr lang="fi-FI" dirty="0" smtClean="0"/>
              <a:t>taudinaiheuttajia (esim. tuberkuloosi) </a:t>
            </a:r>
            <a:r>
              <a:rPr lang="fi-FI" dirty="0"/>
              <a:t>tullut takaisin </a:t>
            </a:r>
            <a:r>
              <a:rPr lang="fi-FI" dirty="0" smtClean="0"/>
              <a:t>antibiooteille vastustuskykyisinä kantoina (</a:t>
            </a:r>
            <a:r>
              <a:rPr lang="fi-FI" b="1" dirty="0" smtClean="0"/>
              <a:t>mikrobilääkeresistenssi</a:t>
            </a:r>
            <a:r>
              <a:rPr lang="fi-FI" dirty="0" smtClean="0"/>
              <a:t>)</a:t>
            </a:r>
          </a:p>
          <a:p>
            <a:r>
              <a:rPr lang="fi-FI" b="1" dirty="0" smtClean="0"/>
              <a:t>WHO:n </a:t>
            </a:r>
            <a:r>
              <a:rPr lang="fi-FI" b="1" dirty="0"/>
              <a:t>kansainvälinen </a:t>
            </a:r>
            <a:r>
              <a:rPr lang="fi-FI" b="1" dirty="0" smtClean="0"/>
              <a:t>terveyssäännöstö </a:t>
            </a:r>
            <a:r>
              <a:rPr lang="fi-FI" dirty="0" smtClean="0"/>
              <a:t>eli terveyttä </a:t>
            </a:r>
            <a:r>
              <a:rPr lang="fi-FI" dirty="0"/>
              <a:t>uhkaavien hätätilanteiden koordinointia koskeva </a:t>
            </a:r>
            <a:r>
              <a:rPr lang="fi-FI" dirty="0" smtClean="0"/>
              <a:t>sopimus</a:t>
            </a:r>
          </a:p>
          <a:p>
            <a:pPr lvl="1"/>
            <a:r>
              <a:rPr lang="fi-FI" dirty="0"/>
              <a:t>kriteerit, milloin WHO:lle on ilmoitettava </a:t>
            </a:r>
            <a:r>
              <a:rPr lang="fi-FI" dirty="0" smtClean="0"/>
              <a:t>vaaratilanteesta </a:t>
            </a:r>
            <a:br>
              <a:rPr lang="fi-FI" dirty="0" smtClean="0"/>
            </a:br>
            <a:r>
              <a:rPr lang="fi-FI" dirty="0" smtClean="0"/>
              <a:t>(esim. </a:t>
            </a:r>
            <a:r>
              <a:rPr lang="fi-FI" dirty="0"/>
              <a:t>pandemiavaaraa aiheuttavasta </a:t>
            </a:r>
            <a:r>
              <a:rPr lang="fi-FI" dirty="0" smtClean="0"/>
              <a:t>epidemiasta) </a:t>
            </a:r>
          </a:p>
          <a:p>
            <a:pPr lvl="1"/>
            <a:r>
              <a:rPr lang="fi-FI" dirty="0"/>
              <a:t>h</a:t>
            </a:r>
            <a:r>
              <a:rPr lang="fi-FI" dirty="0" smtClean="0"/>
              <a:t>ätätilanteissa </a:t>
            </a:r>
            <a:r>
              <a:rPr lang="fi-FI" dirty="0"/>
              <a:t>WHO voi rajoittaa ihmisten ja tavaroiden </a:t>
            </a:r>
            <a:r>
              <a:rPr lang="fi-FI" dirty="0" smtClean="0"/>
              <a:t>liikkumista </a:t>
            </a:r>
            <a:r>
              <a:rPr lang="fi-FI" dirty="0"/>
              <a:t>rajojen </a:t>
            </a:r>
            <a:r>
              <a:rPr lang="fi-FI" dirty="0" smtClean="0"/>
              <a:t>yli</a:t>
            </a:r>
          </a:p>
          <a:p>
            <a:r>
              <a:rPr lang="fi-FI" dirty="0" smtClean="0"/>
              <a:t>Suomen </a:t>
            </a:r>
            <a:r>
              <a:rPr lang="fi-FI" b="1" dirty="0" smtClean="0"/>
              <a:t>tartuntatauti- ja terveydensuojelulait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12387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Tartunta- eli infektiotaudit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900" dirty="0" smtClean="0"/>
              <a:t>yleisimpiä sairauksia </a:t>
            </a:r>
            <a:r>
              <a:rPr lang="fi-FI" sz="2900" dirty="0"/>
              <a:t>kaikkialla </a:t>
            </a:r>
            <a:r>
              <a:rPr lang="fi-FI" sz="2900" dirty="0" smtClean="0"/>
              <a:t>maailmassa</a:t>
            </a: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900" dirty="0" smtClean="0"/>
              <a:t>yhä </a:t>
            </a:r>
            <a:r>
              <a:rPr lang="fi-FI" sz="2900" dirty="0"/>
              <a:t>yleinen </a:t>
            </a:r>
            <a:r>
              <a:rPr lang="fi-FI" sz="2900" dirty="0" smtClean="0"/>
              <a:t>kuolinsyy </a:t>
            </a:r>
            <a:r>
              <a:rPr lang="fi-FI" sz="2900" dirty="0"/>
              <a:t>kaikkein köyhimmissä </a:t>
            </a:r>
            <a:r>
              <a:rPr lang="fi-FI" sz="2900" dirty="0" smtClean="0"/>
              <a:t>maissa</a:t>
            </a: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900" dirty="0"/>
              <a:t>t</a:t>
            </a:r>
            <a:r>
              <a:rPr lang="fi-FI" sz="2900" dirty="0" smtClean="0"/>
              <a:t>eollisuusmaissa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2500" dirty="0" smtClean="0"/>
              <a:t>elintason </a:t>
            </a:r>
            <a:r>
              <a:rPr lang="fi-FI" sz="2500" dirty="0"/>
              <a:t>nousu, hygienian parantuminen, </a:t>
            </a:r>
            <a:r>
              <a:rPr lang="fi-FI" sz="2500" dirty="0" smtClean="0"/>
              <a:t>rokotukset</a:t>
            </a:r>
            <a:r>
              <a:rPr lang="fi-FI" sz="2500" dirty="0"/>
              <a:t>, </a:t>
            </a:r>
            <a:r>
              <a:rPr lang="fi-FI" sz="2500" dirty="0" smtClean="0"/>
              <a:t>antibiootit, terveydenhuollon </a:t>
            </a:r>
            <a:r>
              <a:rPr lang="fi-FI" sz="2500" dirty="0"/>
              <a:t>kehittyminen </a:t>
            </a:r>
            <a:r>
              <a:rPr lang="fi-FI" sz="2500" dirty="0" smtClean="0"/>
              <a:t>vähentäneet kuolemanvaaraa</a:t>
            </a:r>
            <a:endParaRPr lang="fi-FI" sz="2500" dirty="0"/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2500" dirty="0"/>
              <a:t>aiheuttavat huomattavan osan </a:t>
            </a:r>
            <a:r>
              <a:rPr lang="fi-FI" sz="2500" dirty="0" smtClean="0"/>
              <a:t>sairauspoissaoloista</a:t>
            </a:r>
          </a:p>
          <a:p>
            <a:pPr marL="743130" lvl="1" indent="-342720">
              <a:buClr>
                <a:srgbClr val="000000"/>
              </a:buClr>
              <a:buFont typeface="Arial"/>
              <a:buChar char="•"/>
            </a:pPr>
            <a:r>
              <a:rPr lang="fi-FI" sz="2500" dirty="0" smtClean="0"/>
              <a:t>kuormittavat </a:t>
            </a:r>
            <a:r>
              <a:rPr lang="fi-FI" sz="2500" dirty="0"/>
              <a:t>etenkin terveyskeskusten </a:t>
            </a:r>
            <a:r>
              <a:rPr lang="fi-FI" sz="2500" dirty="0" smtClean="0"/>
              <a:t>palveluja</a:t>
            </a:r>
          </a:p>
          <a:p>
            <a:pPr marL="343080" indent="-342720">
              <a:buClr>
                <a:srgbClr val="000000"/>
              </a:buClr>
              <a:buFont typeface="Arial"/>
              <a:buChar char="•"/>
            </a:pPr>
            <a:r>
              <a:rPr lang="fi-FI" sz="2900" dirty="0" smtClean="0"/>
              <a:t>monien kroonisten, aiemmin </a:t>
            </a:r>
            <a:r>
              <a:rPr lang="fi-FI" sz="2900" dirty="0"/>
              <a:t>ei-tarttuviksi </a:t>
            </a:r>
            <a:r>
              <a:rPr lang="fi-FI" sz="2900" dirty="0" smtClean="0"/>
              <a:t>luultujen sairauksien </a:t>
            </a:r>
            <a:r>
              <a:rPr lang="fi-FI" sz="2900" dirty="0"/>
              <a:t>aiheuttajaksi </a:t>
            </a:r>
            <a:r>
              <a:rPr lang="fi-FI" sz="2900" dirty="0" smtClean="0"/>
              <a:t>paljastunut </a:t>
            </a:r>
            <a:r>
              <a:rPr lang="fi-FI" sz="2900" dirty="0"/>
              <a:t>virus- tai </a:t>
            </a:r>
            <a:r>
              <a:rPr lang="fi-FI" sz="2900" dirty="0" smtClean="0"/>
              <a:t>bakteeritartunta</a:t>
            </a:r>
            <a:endParaRPr lang="fi-FI" sz="2900" dirty="0"/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Patogeeniset mikrobit</a:t>
            </a:r>
            <a:endParaRPr lang="fi-FI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</a:t>
            </a:r>
            <a:r>
              <a:rPr lang="fi-FI" dirty="0" smtClean="0"/>
              <a:t>ikrobeista vain </a:t>
            </a:r>
            <a:r>
              <a:rPr lang="fi-FI" b="1" dirty="0" smtClean="0"/>
              <a:t>patogeeniset</a:t>
            </a:r>
            <a:r>
              <a:rPr lang="fi-FI" dirty="0" smtClean="0"/>
              <a:t> </a:t>
            </a:r>
            <a:r>
              <a:rPr lang="fi-FI" dirty="0"/>
              <a:t>aiheuttavat </a:t>
            </a:r>
            <a:r>
              <a:rPr lang="fi-FI" dirty="0" smtClean="0"/>
              <a:t>tauteja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irukset</a:t>
            </a:r>
          </a:p>
          <a:p>
            <a:pPr lvl="1"/>
            <a:r>
              <a:rPr lang="fi-FI" dirty="0" smtClean="0"/>
              <a:t>monet bakteerit</a:t>
            </a:r>
          </a:p>
          <a:p>
            <a:pPr lvl="1"/>
            <a:r>
              <a:rPr lang="fi-FI" dirty="0" smtClean="0"/>
              <a:t>eräät ihmisessä </a:t>
            </a:r>
            <a:r>
              <a:rPr lang="fi-FI" dirty="0"/>
              <a:t>elävät sienet ja </a:t>
            </a:r>
            <a:r>
              <a:rPr lang="fi-FI" dirty="0" smtClean="0"/>
              <a:t>loiset</a:t>
            </a:r>
          </a:p>
          <a:p>
            <a:pPr lvl="1"/>
            <a:r>
              <a:rPr lang="fi-FI" dirty="0" err="1" smtClean="0"/>
              <a:t>prionit</a:t>
            </a:r>
            <a:endParaRPr lang="fi-FI" dirty="0" smtClean="0"/>
          </a:p>
          <a:p>
            <a:r>
              <a:rPr lang="fi-FI" dirty="0" smtClean="0"/>
              <a:t>jokaisella mikrobilla </a:t>
            </a:r>
            <a:r>
              <a:rPr lang="fi-FI" dirty="0"/>
              <a:t>on erilainen taudinaiheuttamiskyky eli </a:t>
            </a:r>
            <a:r>
              <a:rPr lang="fi-FI" b="1" dirty="0" smtClean="0"/>
              <a:t>virulenssi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oisia </a:t>
            </a:r>
            <a:r>
              <a:rPr lang="fi-FI" dirty="0"/>
              <a:t>mikrobeja </a:t>
            </a:r>
            <a:r>
              <a:rPr lang="fi-FI" dirty="0" smtClean="0"/>
              <a:t>tarvitaan </a:t>
            </a:r>
            <a:r>
              <a:rPr lang="fi-FI" dirty="0"/>
              <a:t>satojatuhansia, ennen kuin </a:t>
            </a:r>
            <a:r>
              <a:rPr lang="fi-FI" dirty="0" smtClean="0"/>
              <a:t>aiheuttavat tartunnan, toisia </a:t>
            </a:r>
            <a:r>
              <a:rPr lang="fi-FI" dirty="0"/>
              <a:t>tarvitaan vain </a:t>
            </a:r>
            <a:r>
              <a:rPr lang="fi-FI" dirty="0" smtClean="0"/>
              <a:t>muutama</a:t>
            </a:r>
          </a:p>
          <a:p>
            <a:pPr lvl="1"/>
            <a:r>
              <a:rPr lang="fi-FI" dirty="0" smtClean="0"/>
              <a:t>voi </a:t>
            </a:r>
            <a:r>
              <a:rPr lang="fi-FI" dirty="0"/>
              <a:t>toisinaan </a:t>
            </a:r>
            <a:r>
              <a:rPr lang="fi-FI" dirty="0" smtClean="0"/>
              <a:t>kehittyä (esim. harmiton </a:t>
            </a:r>
            <a:r>
              <a:rPr lang="fi-FI" dirty="0"/>
              <a:t>mikrobi </a:t>
            </a:r>
            <a:r>
              <a:rPr lang="fi-FI" dirty="0" smtClean="0"/>
              <a:t>muuttuu </a:t>
            </a:r>
            <a:r>
              <a:rPr lang="fi-FI" dirty="0"/>
              <a:t>patogeeniseksi tai </a:t>
            </a:r>
            <a:r>
              <a:rPr lang="fi-FI" dirty="0" smtClean="0"/>
              <a:t>lääkkeille vastustuskykyiseksi</a:t>
            </a:r>
            <a:r>
              <a:rPr lang="fi-FI" dirty="0"/>
              <a:t>)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549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Tartunta eli infektio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elimistölle </a:t>
            </a:r>
            <a:r>
              <a:rPr lang="fi-FI" dirty="0"/>
              <a:t>vieraita mikrobeja pääsee </a:t>
            </a:r>
            <a:r>
              <a:rPr lang="fi-FI" dirty="0" smtClean="0"/>
              <a:t>rikkoutuneen </a:t>
            </a:r>
            <a:r>
              <a:rPr lang="fi-FI" dirty="0"/>
              <a:t>ihon tai limakalvojen läpi </a:t>
            </a:r>
            <a:r>
              <a:rPr lang="fi-FI" dirty="0" smtClean="0"/>
              <a:t>kudoksiin</a:t>
            </a:r>
          </a:p>
          <a:p>
            <a:pPr lvl="1"/>
            <a:r>
              <a:rPr lang="fi-FI" dirty="0"/>
              <a:t>sairastuuko ihminen vai ei, riippuu mikrobin </a:t>
            </a:r>
            <a:r>
              <a:rPr lang="fi-FI" b="1" dirty="0" smtClean="0"/>
              <a:t>taudinaiheuttamiskyvyn</a:t>
            </a:r>
            <a:r>
              <a:rPr lang="fi-FI" dirty="0" smtClean="0"/>
              <a:t> </a:t>
            </a:r>
            <a:r>
              <a:rPr lang="fi-FI" dirty="0"/>
              <a:t>ja ihmisen puolustuskyvyn välisestä </a:t>
            </a:r>
            <a:r>
              <a:rPr lang="fi-FI" dirty="0" smtClean="0"/>
              <a:t>suhteesta (</a:t>
            </a:r>
            <a:r>
              <a:rPr lang="fi-FI" b="1" dirty="0" smtClean="0"/>
              <a:t>riskiryhmät</a:t>
            </a:r>
            <a:r>
              <a:rPr lang="fi-FI" dirty="0" smtClean="0"/>
              <a:t>)</a:t>
            </a:r>
          </a:p>
          <a:p>
            <a:r>
              <a:rPr lang="fi-FI" dirty="0" smtClean="0"/>
              <a:t>tartunnan lähde</a:t>
            </a:r>
          </a:p>
          <a:p>
            <a:pPr lvl="1"/>
            <a:r>
              <a:rPr lang="fi-FI" dirty="0" smtClean="0"/>
              <a:t>sairas </a:t>
            </a:r>
            <a:r>
              <a:rPr lang="fi-FI" dirty="0"/>
              <a:t>tai tautia kantava ihminen tai </a:t>
            </a:r>
            <a:r>
              <a:rPr lang="fi-FI" dirty="0" smtClean="0"/>
              <a:t>eläin</a:t>
            </a:r>
          </a:p>
          <a:p>
            <a:pPr lvl="1"/>
            <a:r>
              <a:rPr lang="fi-FI" dirty="0" smtClean="0"/>
              <a:t>mikrobien saastuttama vesi, ruoka, kosketuspinta</a:t>
            </a:r>
          </a:p>
          <a:p>
            <a:r>
              <a:rPr lang="fi-FI" b="1" dirty="0"/>
              <a:t>t</a:t>
            </a:r>
            <a:r>
              <a:rPr lang="fi-FI" b="1" dirty="0" smtClean="0"/>
              <a:t>artuntatapa</a:t>
            </a:r>
          </a:p>
          <a:p>
            <a:pPr lvl="1"/>
            <a:r>
              <a:rPr lang="fi-FI" dirty="0" smtClean="0"/>
              <a:t>suora </a:t>
            </a:r>
            <a:r>
              <a:rPr lang="fi-FI" dirty="0"/>
              <a:t>tai </a:t>
            </a:r>
            <a:r>
              <a:rPr lang="fi-FI" dirty="0" smtClean="0"/>
              <a:t>epäsuora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onet </a:t>
            </a:r>
            <a:r>
              <a:rPr lang="fi-FI" dirty="0"/>
              <a:t>mikrobit leviävät useilla eri </a:t>
            </a:r>
            <a:r>
              <a:rPr lang="fi-FI" dirty="0" smtClean="0"/>
              <a:t>tavoilla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049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Zoonoosit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selkärankaisesta eläimestä (esim. lintu, sika, koira, myyrä, apina) ihmisiin </a:t>
            </a:r>
            <a:r>
              <a:rPr lang="fi-FI" dirty="0"/>
              <a:t>tarttuvia </a:t>
            </a:r>
            <a:r>
              <a:rPr lang="fi-FI" dirty="0" smtClean="0"/>
              <a:t>tauteja</a:t>
            </a:r>
          </a:p>
          <a:p>
            <a:r>
              <a:rPr lang="fi-FI" dirty="0"/>
              <a:t>jopa yli </a:t>
            </a:r>
            <a:r>
              <a:rPr lang="fi-FI" dirty="0" smtClean="0"/>
              <a:t>puolet ihmisen </a:t>
            </a:r>
            <a:r>
              <a:rPr lang="fi-FI" dirty="0"/>
              <a:t>tartuntataudeista </a:t>
            </a:r>
            <a:endParaRPr lang="fi-FI" dirty="0" smtClean="0"/>
          </a:p>
          <a:p>
            <a:r>
              <a:rPr lang="fi-FI" dirty="0" smtClean="0"/>
              <a:t>melko </a:t>
            </a:r>
            <a:r>
              <a:rPr lang="fi-FI" dirty="0"/>
              <a:t>vaarattomia </a:t>
            </a:r>
            <a:r>
              <a:rPr lang="fi-FI" dirty="0" smtClean="0"/>
              <a:t>eläimille – ihmisen puolustusjärjestelmä </a:t>
            </a:r>
            <a:r>
              <a:rPr lang="fi-FI" dirty="0"/>
              <a:t>ei ole sopeutunut </a:t>
            </a:r>
            <a:r>
              <a:rPr lang="fi-FI" dirty="0" smtClean="0"/>
              <a:t>torjumiseen </a:t>
            </a:r>
            <a:r>
              <a:rPr lang="fi-FI" dirty="0"/>
              <a:t>yhtä </a:t>
            </a:r>
            <a:r>
              <a:rPr lang="fi-FI" dirty="0" smtClean="0"/>
              <a:t>hyvin </a:t>
            </a:r>
            <a:r>
              <a:rPr lang="fi-FI" dirty="0" smtClean="0">
                <a:sym typeface="Wingdings" panose="05000000000000000000" pitchFamily="2" charset="2"/>
              </a:rPr>
              <a:t> ihmisellä </a:t>
            </a:r>
            <a:r>
              <a:rPr lang="fi-FI" dirty="0" smtClean="0"/>
              <a:t>usein vakavia, jopa hengenvaarallisia oireita</a:t>
            </a:r>
            <a:endParaRPr lang="fi-FI" dirty="0"/>
          </a:p>
          <a:p>
            <a:r>
              <a:rPr lang="fi-FI" dirty="0"/>
              <a:t>Suomessa </a:t>
            </a:r>
            <a:r>
              <a:rPr lang="fi-FI" dirty="0" smtClean="0"/>
              <a:t>vähemmän </a:t>
            </a:r>
            <a:r>
              <a:rPr lang="fi-FI" dirty="0"/>
              <a:t>kuin monissa </a:t>
            </a:r>
            <a:r>
              <a:rPr lang="fi-FI" dirty="0" smtClean="0"/>
              <a:t>muissa maissa</a:t>
            </a:r>
          </a:p>
          <a:p>
            <a:pPr lvl="1"/>
            <a:r>
              <a:rPr lang="fi-FI" dirty="0" smtClean="0"/>
              <a:t>kylmä ilmasto</a:t>
            </a:r>
          </a:p>
          <a:p>
            <a:pPr lvl="1"/>
            <a:r>
              <a:rPr lang="fi-FI" dirty="0"/>
              <a:t>p</a:t>
            </a:r>
            <a:r>
              <a:rPr lang="fi-FI" dirty="0" smtClean="0"/>
              <a:t>itkäjänteinen ehkäisevä kansanterveystyö </a:t>
            </a:r>
            <a:br>
              <a:rPr lang="fi-FI" dirty="0" smtClean="0"/>
            </a:br>
            <a:r>
              <a:rPr lang="fi-FI" dirty="0" smtClean="0"/>
              <a:t>(eri </a:t>
            </a:r>
            <a:r>
              <a:rPr lang="fi-FI" dirty="0"/>
              <a:t>tahot terveydenhuollosta eläinlääkintään </a:t>
            </a:r>
            <a:r>
              <a:rPr lang="fi-FI" dirty="0" smtClean="0"/>
              <a:t>ja </a:t>
            </a:r>
            <a:r>
              <a:rPr lang="fi-FI" dirty="0"/>
              <a:t>rehuvalvonnasta </a:t>
            </a:r>
            <a:r>
              <a:rPr lang="fi-FI" dirty="0" smtClean="0"/>
              <a:t>elintarvikevalvontaan)</a:t>
            </a:r>
          </a:p>
          <a:p>
            <a:r>
              <a:rPr lang="fi-FI" dirty="0" smtClean="0"/>
              <a:t>ehkäisy suurelta </a:t>
            </a:r>
            <a:r>
              <a:rPr lang="fi-FI" dirty="0"/>
              <a:t>osin lakisääteistä ja viranomaisten </a:t>
            </a:r>
            <a:r>
              <a:rPr lang="fi-FI" dirty="0" smtClean="0"/>
              <a:t>vastuulla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519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Ruoan ja juomaveden välityksellä leviäminen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epähygieenisissä </a:t>
            </a:r>
            <a:r>
              <a:rPr lang="fi-FI" dirty="0"/>
              <a:t>olosuhteissa </a:t>
            </a:r>
            <a:r>
              <a:rPr lang="fi-FI" dirty="0" smtClean="0"/>
              <a:t>taudinaiheuttajia juomaveteen </a:t>
            </a:r>
            <a:r>
              <a:rPr lang="fi-FI" dirty="0"/>
              <a:t>tai </a:t>
            </a:r>
            <a:r>
              <a:rPr lang="fi-FI" dirty="0" smtClean="0"/>
              <a:t>elintarvikkeisiin</a:t>
            </a:r>
          </a:p>
          <a:p>
            <a:pPr lvl="1"/>
            <a:r>
              <a:rPr lang="fi-FI" dirty="0" smtClean="0"/>
              <a:t>sairastunut eläin</a:t>
            </a:r>
          </a:p>
          <a:p>
            <a:pPr lvl="1"/>
            <a:r>
              <a:rPr lang="fi-FI" dirty="0" smtClean="0"/>
              <a:t>maatilan </a:t>
            </a:r>
            <a:r>
              <a:rPr lang="fi-FI" dirty="0"/>
              <a:t>epähygieeniset </a:t>
            </a:r>
            <a:r>
              <a:rPr lang="fi-FI" dirty="0" smtClean="0"/>
              <a:t>olot</a:t>
            </a:r>
          </a:p>
          <a:p>
            <a:pPr lvl="1"/>
            <a:r>
              <a:rPr lang="fi-FI" dirty="0" smtClean="0"/>
              <a:t>kylmäkuljetusketjun katkeaminen</a:t>
            </a:r>
          </a:p>
          <a:p>
            <a:pPr lvl="1"/>
            <a:r>
              <a:rPr lang="fi-FI" dirty="0" smtClean="0"/>
              <a:t>huonosti pestyt juurekset</a:t>
            </a:r>
          </a:p>
          <a:p>
            <a:pPr lvl="1"/>
            <a:r>
              <a:rPr lang="fi-FI" dirty="0" smtClean="0"/>
              <a:t>ruoan </a:t>
            </a:r>
            <a:r>
              <a:rPr lang="fi-FI" dirty="0"/>
              <a:t>riittämätön </a:t>
            </a:r>
            <a:r>
              <a:rPr lang="fi-FI" dirty="0" smtClean="0"/>
              <a:t>kypsentäminen</a:t>
            </a:r>
          </a:p>
          <a:p>
            <a:pPr lvl="1"/>
            <a:r>
              <a:rPr lang="fi-FI" dirty="0" smtClean="0"/>
              <a:t>huono </a:t>
            </a:r>
            <a:r>
              <a:rPr lang="fi-FI" dirty="0"/>
              <a:t>käsi- tai </a:t>
            </a:r>
            <a:r>
              <a:rPr lang="fi-FI" dirty="0" smtClean="0"/>
              <a:t>keittiöhygienia</a:t>
            </a:r>
            <a:endParaRPr lang="fi-FI" dirty="0"/>
          </a:p>
          <a:p>
            <a:r>
              <a:rPr lang="fi-FI" dirty="0"/>
              <a:t>Suomessa on tehty paljon </a:t>
            </a:r>
            <a:r>
              <a:rPr lang="fi-FI" dirty="0" smtClean="0"/>
              <a:t>ennalta ehkäisevää työtä</a:t>
            </a:r>
          </a:p>
          <a:p>
            <a:pPr lvl="1"/>
            <a:r>
              <a:rPr lang="fi-FI" dirty="0" smtClean="0"/>
              <a:t>parempi </a:t>
            </a:r>
            <a:r>
              <a:rPr lang="fi-FI" dirty="0"/>
              <a:t>tilanne kuin monissa muissa </a:t>
            </a:r>
            <a:r>
              <a:rPr lang="fi-FI" dirty="0" smtClean="0"/>
              <a:t>maissa</a:t>
            </a:r>
          </a:p>
          <a:p>
            <a:pPr lvl="1"/>
            <a:r>
              <a:rPr lang="fi-FI" dirty="0" smtClean="0"/>
              <a:t>kotimaan </a:t>
            </a:r>
            <a:r>
              <a:rPr lang="fi-FI" dirty="0"/>
              <a:t>hyvä </a:t>
            </a:r>
            <a:r>
              <a:rPr lang="fi-FI" dirty="0" smtClean="0"/>
              <a:t>tilanne </a:t>
            </a:r>
            <a:r>
              <a:rPr lang="fi-FI" dirty="0"/>
              <a:t>lisää riskiä saada tautitartunta </a:t>
            </a:r>
            <a:r>
              <a:rPr lang="fi-FI" dirty="0" smtClean="0"/>
              <a:t>ulkomailla (suomalaisille vieras bakteerikanta </a:t>
            </a:r>
            <a:r>
              <a:rPr lang="fi-FI" dirty="0" smtClean="0">
                <a:sym typeface="Wingdings" panose="05000000000000000000" pitchFamily="2" charset="2"/>
              </a:rPr>
              <a:t> esim. </a:t>
            </a:r>
            <a:r>
              <a:rPr lang="fi-FI" dirty="0" smtClean="0"/>
              <a:t>suolistotulehdus </a:t>
            </a:r>
            <a:r>
              <a:rPr lang="fi-FI" dirty="0"/>
              <a:t>eli </a:t>
            </a:r>
            <a:r>
              <a:rPr lang="fi-FI" dirty="0" smtClean="0"/>
              <a:t>turistiripuli)</a:t>
            </a:r>
          </a:p>
        </p:txBody>
      </p:sp>
    </p:spTree>
    <p:extLst>
      <p:ext uri="{BB962C8B-B14F-4D97-AF65-F5344CB8AC3E}">
        <p14:creationId xmlns:p14="http://schemas.microsoft.com/office/powerpoint/2010/main" val="89313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Epidemia – pandemia – </a:t>
            </a:r>
            <a:r>
              <a:rPr lang="fi-FI" b="1" dirty="0" err="1" smtClean="0"/>
              <a:t>endemia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b="1" dirty="0"/>
              <a:t>e</a:t>
            </a:r>
            <a:r>
              <a:rPr lang="fi-FI" b="1" dirty="0" smtClean="0"/>
              <a:t>pidemia</a:t>
            </a:r>
            <a:r>
              <a:rPr lang="fi-FI" dirty="0" smtClean="0"/>
              <a:t> </a:t>
            </a:r>
            <a:r>
              <a:rPr lang="fi-FI" dirty="0"/>
              <a:t>= entuudestaan tuttua sairautta </a:t>
            </a:r>
            <a:r>
              <a:rPr lang="fi-FI" dirty="0" smtClean="0"/>
              <a:t>esiintyy </a:t>
            </a:r>
            <a:r>
              <a:rPr lang="fi-FI" dirty="0"/>
              <a:t>jollakin alueella odotettua </a:t>
            </a:r>
            <a:r>
              <a:rPr lang="fi-FI" dirty="0" smtClean="0"/>
              <a:t>runsaammin (esim. kausi-influenssa)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p</a:t>
            </a:r>
            <a:r>
              <a:rPr lang="fi-FI" b="1" dirty="0" smtClean="0"/>
              <a:t>andemia</a:t>
            </a:r>
            <a:r>
              <a:rPr lang="fi-FI" dirty="0" smtClean="0"/>
              <a:t> </a:t>
            </a:r>
            <a:r>
              <a:rPr lang="fi-FI" dirty="0"/>
              <a:t>= </a:t>
            </a:r>
            <a:r>
              <a:rPr lang="fi-FI" dirty="0" smtClean="0"/>
              <a:t>uusi</a:t>
            </a:r>
            <a:r>
              <a:rPr lang="fi-FI" dirty="0"/>
              <a:t>, </a:t>
            </a:r>
            <a:r>
              <a:rPr lang="fi-FI" dirty="0" smtClean="0"/>
              <a:t>helposti </a:t>
            </a:r>
            <a:r>
              <a:rPr lang="fi-FI" dirty="0"/>
              <a:t>tarttuva tauti, </a:t>
            </a:r>
            <a:r>
              <a:rPr lang="fi-FI" dirty="0" smtClean="0"/>
              <a:t>alkaa </a:t>
            </a:r>
            <a:r>
              <a:rPr lang="fi-FI" dirty="0"/>
              <a:t>tietyltä </a:t>
            </a:r>
            <a:r>
              <a:rPr lang="fi-FI" dirty="0" smtClean="0"/>
              <a:t>maantieteelliseltä alueelta, leviää nopeasti</a:t>
            </a:r>
            <a:r>
              <a:rPr lang="fi-FI" dirty="0"/>
              <a:t>, 1–2 vuodessa, </a:t>
            </a:r>
            <a:r>
              <a:rPr lang="fi-FI" dirty="0" smtClean="0"/>
              <a:t>koko maapallolle </a:t>
            </a:r>
            <a:br>
              <a:rPr lang="fi-FI" dirty="0" smtClean="0"/>
            </a:br>
            <a:r>
              <a:rPr lang="fi-FI" dirty="0" smtClean="0"/>
              <a:t>(esim. lintu- ja sikainfluenssat)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 err="1"/>
              <a:t>e</a:t>
            </a:r>
            <a:r>
              <a:rPr lang="fi-FI" b="1" dirty="0" err="1" smtClean="0"/>
              <a:t>ndemia</a:t>
            </a:r>
            <a:r>
              <a:rPr lang="fi-FI" dirty="0" smtClean="0"/>
              <a:t> </a:t>
            </a:r>
            <a:r>
              <a:rPr lang="fi-FI" dirty="0"/>
              <a:t>= </a:t>
            </a:r>
            <a:r>
              <a:rPr lang="fi-FI" dirty="0" smtClean="0"/>
              <a:t>tauti esiintyy </a:t>
            </a:r>
            <a:r>
              <a:rPr lang="fi-FI" dirty="0"/>
              <a:t>tietyllä alueella jatkuvasti </a:t>
            </a:r>
            <a:r>
              <a:rPr lang="fi-FI" dirty="0" smtClean="0"/>
              <a:t>ja runsaasti (</a:t>
            </a:r>
            <a:r>
              <a:rPr lang="fi-FI" dirty="0"/>
              <a:t>paikallistauti</a:t>
            </a:r>
            <a:r>
              <a:rPr lang="fi-FI" dirty="0" smtClean="0"/>
              <a:t>), </a:t>
            </a:r>
            <a:r>
              <a:rPr lang="fi-FI" dirty="0"/>
              <a:t>mutta toisilla alueilla </a:t>
            </a:r>
            <a:r>
              <a:rPr lang="fi-FI" dirty="0" smtClean="0"/>
              <a:t>ei ollenkaan</a:t>
            </a:r>
            <a:r>
              <a:rPr lang="fi-FI" dirty="0"/>
              <a:t>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(esim. malaria ja </a:t>
            </a:r>
            <a:r>
              <a:rPr lang="fi-FI" dirty="0" err="1" smtClean="0"/>
              <a:t>denguekuume</a:t>
            </a:r>
            <a:r>
              <a:rPr lang="fi-FI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488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Immuniteetti eli vastustuskyky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elimistön </a:t>
            </a:r>
            <a:r>
              <a:rPr lang="fi-FI" dirty="0"/>
              <a:t>kyky suojautua </a:t>
            </a:r>
            <a:r>
              <a:rPr lang="fi-FI" dirty="0" smtClean="0"/>
              <a:t>tarttuvilta taudeilta</a:t>
            </a:r>
          </a:p>
          <a:p>
            <a:pPr lvl="1"/>
            <a:r>
              <a:rPr lang="fi-FI" b="1" dirty="0" smtClean="0"/>
              <a:t>immuunivaste</a:t>
            </a:r>
            <a:r>
              <a:rPr lang="fi-FI" dirty="0" smtClean="0"/>
              <a:t> (</a:t>
            </a:r>
            <a:r>
              <a:rPr lang="fi-FI" b="1" dirty="0" smtClean="0"/>
              <a:t>valkosolut</a:t>
            </a:r>
            <a:r>
              <a:rPr lang="fi-FI" dirty="0" smtClean="0"/>
              <a:t>) </a:t>
            </a:r>
          </a:p>
          <a:p>
            <a:pPr marL="571500" indent="-514350">
              <a:buAutoNum type="arabicPeriod"/>
            </a:pPr>
            <a:r>
              <a:rPr lang="fi-FI" b="1" dirty="0"/>
              <a:t>s</a:t>
            </a:r>
            <a:r>
              <a:rPr lang="fi-FI" b="1" dirty="0" smtClean="0"/>
              <a:t>ynnynnäinen immuniteetti</a:t>
            </a:r>
          </a:p>
          <a:p>
            <a:pPr marL="971550" lvl="1" indent="-514350"/>
            <a:r>
              <a:rPr lang="fi-FI" dirty="0"/>
              <a:t>r</a:t>
            </a:r>
            <a:r>
              <a:rPr lang="fi-FI" dirty="0" smtClean="0"/>
              <a:t>eagoi nopeasti, toimii aina samalla tavalla</a:t>
            </a:r>
          </a:p>
          <a:p>
            <a:pPr marL="971550" lvl="1" indent="-514350"/>
            <a:r>
              <a:rPr lang="fi-FI" dirty="0"/>
              <a:t>i</a:t>
            </a:r>
            <a:r>
              <a:rPr lang="fi-FI" dirty="0" smtClean="0"/>
              <a:t>hon ja limakalvon hyödylliset bakteerit (</a:t>
            </a:r>
            <a:r>
              <a:rPr lang="fi-FI" b="1" dirty="0" smtClean="0"/>
              <a:t>normaalifloora</a:t>
            </a:r>
            <a:r>
              <a:rPr lang="fi-FI" dirty="0" smtClean="0"/>
              <a:t> eli </a:t>
            </a:r>
            <a:r>
              <a:rPr lang="fi-FI" b="1" dirty="0" err="1" smtClean="0"/>
              <a:t>normaalimikrobisto</a:t>
            </a:r>
            <a:r>
              <a:rPr lang="fi-FI" b="1" dirty="0" smtClean="0"/>
              <a:t>)</a:t>
            </a:r>
          </a:p>
          <a:p>
            <a:pPr marL="971550" lvl="1" indent="-514350"/>
            <a:r>
              <a:rPr lang="fi-FI" dirty="0" smtClean="0"/>
              <a:t>antibioottikuurit </a:t>
            </a:r>
            <a:r>
              <a:rPr lang="fi-FI" dirty="0"/>
              <a:t>ja antiseptisten pesuaineiden toistuva käyttö </a:t>
            </a:r>
            <a:r>
              <a:rPr lang="fi-FI" dirty="0" smtClean="0"/>
              <a:t>heikentää – </a:t>
            </a:r>
            <a:r>
              <a:rPr lang="fi-FI" b="1" dirty="0" err="1" smtClean="0"/>
              <a:t>probioottivalmisteet</a:t>
            </a:r>
            <a:r>
              <a:rPr lang="fi-FI" dirty="0" smtClean="0"/>
              <a:t> (esim. maitohappobakteerit) ja kuitu vahvistavat</a:t>
            </a:r>
          </a:p>
          <a:p>
            <a:pPr marL="571500" indent="-514350">
              <a:buAutoNum type="arabicPeriod"/>
            </a:pPr>
            <a:r>
              <a:rPr lang="fi-FI" b="1" dirty="0"/>
              <a:t>h</a:t>
            </a:r>
            <a:r>
              <a:rPr lang="fi-FI" b="1" dirty="0" smtClean="0"/>
              <a:t>ankittu immuniteetti</a:t>
            </a:r>
          </a:p>
          <a:p>
            <a:pPr lvl="1"/>
            <a:r>
              <a:rPr lang="fi-FI" dirty="0"/>
              <a:t>aktivoituminen </a:t>
            </a:r>
            <a:r>
              <a:rPr lang="fi-FI" dirty="0" smtClean="0"/>
              <a:t>kestää </a:t>
            </a:r>
            <a:r>
              <a:rPr lang="fi-FI" dirty="0"/>
              <a:t>joitakin </a:t>
            </a:r>
            <a:r>
              <a:rPr lang="fi-FI" dirty="0" smtClean="0"/>
              <a:t>päiviä</a:t>
            </a:r>
          </a:p>
          <a:p>
            <a:pPr lvl="1"/>
            <a:r>
              <a:rPr lang="fi-FI" dirty="0" smtClean="0"/>
              <a:t>uuden taudinaiheuttajan tunnistavat erikoistuneet valkosolut </a:t>
            </a:r>
            <a:br>
              <a:rPr lang="fi-FI" dirty="0" smtClean="0"/>
            </a:br>
            <a:r>
              <a:rPr lang="fi-FI" dirty="0" smtClean="0"/>
              <a:t>T- </a:t>
            </a:r>
            <a:r>
              <a:rPr lang="fi-FI" dirty="0"/>
              <a:t>ja </a:t>
            </a:r>
            <a:r>
              <a:rPr lang="fi-FI" dirty="0" smtClean="0"/>
              <a:t>B-solut (syöminen, vasta-aineet)</a:t>
            </a:r>
          </a:p>
          <a:p>
            <a:pPr lvl="1"/>
            <a:r>
              <a:rPr lang="fi-FI" b="1" dirty="0"/>
              <a:t>i</a:t>
            </a:r>
            <a:r>
              <a:rPr lang="fi-FI" b="1" dirty="0" smtClean="0"/>
              <a:t>mmunologinen muisti </a:t>
            </a:r>
            <a:r>
              <a:rPr lang="fi-FI" dirty="0" smtClean="0">
                <a:sym typeface="Wingdings" panose="05000000000000000000" pitchFamily="2" charset="2"/>
              </a:rPr>
              <a:t> ihminen tulee </a:t>
            </a:r>
            <a:r>
              <a:rPr lang="fi-FI" b="1" dirty="0" smtClean="0">
                <a:sym typeface="Wingdings" panose="05000000000000000000" pitchFamily="2" charset="2"/>
              </a:rPr>
              <a:t>immuuniksi</a:t>
            </a:r>
            <a:r>
              <a:rPr lang="fi-FI" dirty="0" smtClean="0">
                <a:sym typeface="Wingdings" panose="05000000000000000000" pitchFamily="2" charset="2"/>
              </a:rPr>
              <a:t> ko. taudille</a:t>
            </a:r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831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/>
          <a:lstStyle/>
          <a:p>
            <a:r>
              <a:rPr lang="fi-FI" b="1" dirty="0" smtClean="0"/>
              <a:t>Tulehdus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kudoksiin </a:t>
            </a:r>
            <a:r>
              <a:rPr lang="fi-FI" dirty="0"/>
              <a:t>päässeet mikrobit tai niiden erittämät </a:t>
            </a:r>
            <a:r>
              <a:rPr lang="fi-FI" dirty="0" smtClean="0"/>
              <a:t>myrkyt </a:t>
            </a:r>
            <a:r>
              <a:rPr lang="fi-FI" dirty="0"/>
              <a:t>eli </a:t>
            </a:r>
            <a:r>
              <a:rPr lang="fi-FI" b="1" dirty="0"/>
              <a:t>toksiinit</a:t>
            </a:r>
            <a:r>
              <a:rPr lang="fi-FI" dirty="0"/>
              <a:t> vaurioittavat kehon </a:t>
            </a:r>
            <a:r>
              <a:rPr lang="fi-FI" dirty="0" smtClean="0"/>
              <a:t>soluja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akuutti tulehdus</a:t>
            </a:r>
          </a:p>
          <a:p>
            <a:pPr lvl="1"/>
            <a:r>
              <a:rPr lang="fi-FI" dirty="0" smtClean="0"/>
              <a:t>tulehtuneen </a:t>
            </a:r>
            <a:r>
              <a:rPr lang="fi-FI" dirty="0"/>
              <a:t>alueen verenkierto </a:t>
            </a:r>
            <a:r>
              <a:rPr lang="fi-FI" dirty="0" smtClean="0"/>
              <a:t>vilkastuu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valkosoluja </a:t>
            </a:r>
            <a:r>
              <a:rPr lang="fi-FI" dirty="0"/>
              <a:t>ja </a:t>
            </a:r>
            <a:r>
              <a:rPr lang="fi-FI" dirty="0" smtClean="0"/>
              <a:t>puolustukseen </a:t>
            </a:r>
            <a:r>
              <a:rPr lang="fi-FI" dirty="0"/>
              <a:t>osallistuvia aineita </a:t>
            </a:r>
            <a:r>
              <a:rPr lang="fi-FI" dirty="0" smtClean="0"/>
              <a:t>verisuonista kudokseen</a:t>
            </a:r>
            <a:r>
              <a:rPr lang="fi-FI" dirty="0"/>
              <a:t>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tuhoavat </a:t>
            </a:r>
            <a:r>
              <a:rPr lang="fi-FI" dirty="0"/>
              <a:t>vaurioituneita soluja </a:t>
            </a:r>
            <a:r>
              <a:rPr lang="fi-FI" dirty="0" smtClean="0"/>
              <a:t>ja infektion aiheuttajia</a:t>
            </a:r>
          </a:p>
          <a:p>
            <a:r>
              <a:rPr lang="fi-FI" dirty="0"/>
              <a:t>i</a:t>
            </a:r>
            <a:r>
              <a:rPr lang="fi-FI" dirty="0" smtClean="0"/>
              <a:t>hon tai </a:t>
            </a:r>
            <a:r>
              <a:rPr lang="fi-FI" dirty="0"/>
              <a:t>nielutulehduksen oireet: </a:t>
            </a:r>
            <a:r>
              <a:rPr lang="fi-FI" dirty="0" smtClean="0"/>
              <a:t>punoitus, kuumotus, turvotus</a:t>
            </a:r>
            <a:r>
              <a:rPr lang="fi-FI" dirty="0"/>
              <a:t>, kipu </a:t>
            </a:r>
            <a:endParaRPr lang="fi-FI" dirty="0" smtClean="0"/>
          </a:p>
          <a:p>
            <a:pPr lvl="1"/>
            <a:r>
              <a:rPr lang="fi-FI" dirty="0" smtClean="0"/>
              <a:t>usein myös yleisoireita </a:t>
            </a:r>
            <a:br>
              <a:rPr lang="fi-FI" dirty="0" smtClean="0"/>
            </a:br>
            <a:r>
              <a:rPr lang="fi-FI" dirty="0" smtClean="0"/>
              <a:t>(esim. lihassärky, huonovointisuus, kuume)</a:t>
            </a:r>
          </a:p>
          <a:p>
            <a:r>
              <a:rPr lang="fi-FI" b="1" dirty="0" smtClean="0"/>
              <a:t>krooninen </a:t>
            </a:r>
            <a:r>
              <a:rPr lang="fi-FI" b="1" dirty="0"/>
              <a:t>tulehdus </a:t>
            </a:r>
            <a:r>
              <a:rPr lang="fi-FI" dirty="0"/>
              <a:t>saattaa </a:t>
            </a:r>
            <a:r>
              <a:rPr lang="fi-FI" dirty="0" smtClean="0"/>
              <a:t>joskus olla </a:t>
            </a:r>
            <a:r>
              <a:rPr lang="fi-FI" dirty="0"/>
              <a:t>elimistössä </a:t>
            </a:r>
            <a:r>
              <a:rPr lang="fi-FI" dirty="0" smtClean="0"/>
              <a:t>vuosikausia </a:t>
            </a:r>
            <a:br>
              <a:rPr lang="fi-FI" dirty="0" smtClean="0"/>
            </a:br>
            <a:r>
              <a:rPr lang="fi-FI" dirty="0" smtClean="0"/>
              <a:t>(usein </a:t>
            </a:r>
            <a:r>
              <a:rPr lang="fi-FI" dirty="0"/>
              <a:t>matala-asteinen eikä </a:t>
            </a:r>
            <a:r>
              <a:rPr lang="fi-FI" dirty="0" smtClean="0"/>
              <a:t>aiheuta </a:t>
            </a:r>
            <a:r>
              <a:rPr lang="fi-FI" dirty="0"/>
              <a:t>selviä </a:t>
            </a:r>
            <a:r>
              <a:rPr lang="fi-FI" dirty="0" smtClean="0"/>
              <a:t>oireita)</a:t>
            </a:r>
          </a:p>
          <a:p>
            <a:pPr lvl="1"/>
            <a:r>
              <a:rPr lang="fi-FI" dirty="0"/>
              <a:t>saattaa olla osatekijänä </a:t>
            </a:r>
            <a:r>
              <a:rPr lang="fi-FI" dirty="0" smtClean="0"/>
              <a:t>monissa </a:t>
            </a:r>
            <a:r>
              <a:rPr lang="fi-FI" dirty="0"/>
              <a:t>vakavissa </a:t>
            </a:r>
            <a:r>
              <a:rPr lang="fi-FI" dirty="0" smtClean="0"/>
              <a:t>sairauksissa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771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allinen">
  <a:themeElements>
    <a:clrScheme name="Virallinen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rallinen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irallinen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510</TotalTime>
  <Words>645</Words>
  <Application>Microsoft Office PowerPoint</Application>
  <PresentationFormat>Näytössä katseltava diaesitys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Virallinen</vt:lpstr>
      <vt:lpstr>Terve 1: Terveyden perusteet</vt:lpstr>
      <vt:lpstr>Tartunta- eli infektiotaudit</vt:lpstr>
      <vt:lpstr>Patogeeniset mikrobit</vt:lpstr>
      <vt:lpstr>Tartunta eli infektio</vt:lpstr>
      <vt:lpstr>Zoonoosit</vt:lpstr>
      <vt:lpstr>Ruoan ja juomaveden välityksellä leviäminen</vt:lpstr>
      <vt:lpstr>Epidemia – pandemia – endemia</vt:lpstr>
      <vt:lpstr>Immuniteetti eli vastustuskyky</vt:lpstr>
      <vt:lpstr>Tulehdus</vt:lpstr>
      <vt:lpstr>Autoimmuunisairaudet</vt:lpstr>
      <vt:lpstr>Rokotus</vt:lpstr>
      <vt:lpstr>Tartuntatautien ehkäisy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</cp:lastModifiedBy>
  <cp:revision>209</cp:revision>
  <dcterms:created xsi:type="dcterms:W3CDTF">2017-06-09T06:02:13Z</dcterms:created>
  <dcterms:modified xsi:type="dcterms:W3CDTF">2019-09-13T15:39:51Z</dcterms:modified>
</cp:coreProperties>
</file>