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77" r:id="rId4"/>
    <p:sldId id="268" r:id="rId5"/>
    <p:sldId id="269" r:id="rId6"/>
    <p:sldId id="270" r:id="rId7"/>
    <p:sldId id="271" r:id="rId8"/>
    <p:sldId id="278" r:id="rId9"/>
    <p:sldId id="272" r:id="rId10"/>
    <p:sldId id="279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1"/>
    <p:restoredTop sz="94624"/>
  </p:normalViewPr>
  <p:slideViewPr>
    <p:cSldViewPr>
      <p:cViewPr varScale="1">
        <p:scale>
          <a:sx n="68" d="100"/>
          <a:sy n="68" d="100"/>
        </p:scale>
        <p:origin x="151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009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82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345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189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6184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2344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463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036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51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620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246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2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16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70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274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35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Luku 11: Huumeet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3EAD0-5D71-41C1-86EE-52B621684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fi-FI" dirty="0"/>
              <a:t>Pitkäaikaisen käytön haitat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248B2B-F74E-4454-BA81-0E1F92236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772816"/>
            <a:ext cx="6591985" cy="4680520"/>
          </a:xfrm>
        </p:spPr>
        <p:txBody>
          <a:bodyPr>
            <a:normAutofit/>
          </a:bodyPr>
          <a:lstStyle/>
          <a:p>
            <a:r>
              <a:rPr lang="fi-FI" sz="2800" b="1" dirty="0"/>
              <a:t>pitkäaikaisen käytön haitat</a:t>
            </a:r>
          </a:p>
          <a:p>
            <a:pPr lvl="1"/>
            <a:r>
              <a:rPr lang="fi-FI" sz="2800" dirty="0"/>
              <a:t>esim. sydän- ja verenkiertoelimistön toiminnan häiriöt, ruokahaluttomuus, fyysinen ja psyykkinen riippuvuus, tajunnan tason laskun aiheuttamat mielenterveyden häiriöt, kooma, myrkytys- ja äkkikuolemat</a:t>
            </a:r>
          </a:p>
          <a:p>
            <a:pPr lvl="1"/>
            <a:r>
              <a:rPr lang="fi-FI" sz="2800" b="1" dirty="0"/>
              <a:t>syrjäytymiskierre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7446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716658"/>
          </a:xfrm>
        </p:spPr>
        <p:txBody>
          <a:bodyPr/>
          <a:lstStyle/>
          <a:p>
            <a:r>
              <a:rPr lang="fi-FI" b="1" dirty="0"/>
              <a:t>Huumeongelman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484784"/>
            <a:ext cx="7200799" cy="5112568"/>
          </a:xfrm>
        </p:spPr>
        <p:txBody>
          <a:bodyPr>
            <a:normAutofit/>
          </a:bodyPr>
          <a:lstStyle/>
          <a:p>
            <a:r>
              <a:rPr lang="fi-FI" sz="2000" dirty="0"/>
              <a:t>käytön rangaistavuus </a:t>
            </a:r>
            <a:r>
              <a:rPr lang="fi-FI" sz="2000" dirty="0">
                <a:sym typeface="Wingdings" panose="05000000000000000000" pitchFamily="2" charset="2"/>
              </a:rPr>
              <a:t> </a:t>
            </a:r>
            <a:r>
              <a:rPr lang="fi-FI" sz="2000" dirty="0"/>
              <a:t>huumeiden käyttäjät välttelevät viranomaisia viimeiseen saakka, vaikka haluaisivatkin apua</a:t>
            </a:r>
          </a:p>
          <a:p>
            <a:r>
              <a:rPr lang="fi-FI" sz="2000" dirty="0"/>
              <a:t>Suomessa </a:t>
            </a:r>
            <a:r>
              <a:rPr lang="fi-FI" sz="2000" b="1" dirty="0"/>
              <a:t>päihdehuoltolaki</a:t>
            </a:r>
            <a:r>
              <a:rPr lang="fi-FI" sz="2000" dirty="0"/>
              <a:t> velvoittaa kunnat tarjoamaan sisällöltään ja laajuudeltaan sellaisia päihdehuollon palveluja kuin tarve vaatii</a:t>
            </a:r>
          </a:p>
          <a:p>
            <a:pPr lvl="1"/>
            <a:r>
              <a:rPr lang="fi-FI" sz="2000" dirty="0"/>
              <a:t>matalan kynnyksen palvelut (anonyymiys)</a:t>
            </a:r>
          </a:p>
          <a:p>
            <a:pPr lvl="2"/>
            <a:r>
              <a:rPr lang="fi-FI" sz="2000" dirty="0"/>
              <a:t>esim. ensisuojat, yökahvilat ja päiväkeskukset</a:t>
            </a:r>
          </a:p>
          <a:p>
            <a:pPr lvl="1"/>
            <a:r>
              <a:rPr lang="fi-FI" sz="2000" dirty="0"/>
              <a:t>terveyskeskukset</a:t>
            </a:r>
          </a:p>
          <a:p>
            <a:pPr lvl="2"/>
            <a:r>
              <a:rPr lang="fi-FI" sz="2000" dirty="0"/>
              <a:t>esim. keskusteluapua, vieroitus- ja korvaushoitoja, somaattisten sairauksien hoitoa</a:t>
            </a:r>
          </a:p>
          <a:p>
            <a:pPr lvl="1"/>
            <a:r>
              <a:rPr lang="fi-FI" sz="2000" dirty="0"/>
              <a:t>katkaisu- ja vieroitushoidot</a:t>
            </a:r>
          </a:p>
          <a:p>
            <a:pPr lvl="2"/>
            <a:r>
              <a:rPr lang="fi-FI" sz="2000" dirty="0"/>
              <a:t>tarvittaessa ympärivuorokautisesti</a:t>
            </a:r>
          </a:p>
        </p:txBody>
      </p:sp>
    </p:spTree>
    <p:extLst>
      <p:ext uri="{BB962C8B-B14F-4D97-AF65-F5344CB8AC3E}">
        <p14:creationId xmlns:p14="http://schemas.microsoft.com/office/powerpoint/2010/main" val="4205240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716658"/>
          </a:xfrm>
        </p:spPr>
        <p:txBody>
          <a:bodyPr/>
          <a:lstStyle/>
          <a:p>
            <a:r>
              <a:rPr lang="fi-FI" b="1" dirty="0"/>
              <a:t>Yhteiskunnalliset 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3" y="1484784"/>
            <a:ext cx="6914728" cy="511256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aiheuttaa Suomessa vuosittain noin 400 miljoonan euron kustannukset</a:t>
            </a:r>
          </a:p>
          <a:p>
            <a:r>
              <a:rPr lang="fi-FI" b="1" dirty="0"/>
              <a:t>välittömiä kustannuksia </a:t>
            </a:r>
            <a:r>
              <a:rPr lang="fi-FI" dirty="0"/>
              <a:t>esim.</a:t>
            </a:r>
          </a:p>
          <a:p>
            <a:pPr lvl="1"/>
            <a:r>
              <a:rPr lang="fi-FI" dirty="0"/>
              <a:t>sosiaali- ja terveydenhuollon kustannukset</a:t>
            </a:r>
          </a:p>
          <a:p>
            <a:pPr lvl="1"/>
            <a:r>
              <a:rPr lang="fi-FI" dirty="0"/>
              <a:t>käyttäjien toimeentulotuet</a:t>
            </a:r>
          </a:p>
          <a:p>
            <a:pPr lvl="1"/>
            <a:r>
              <a:rPr lang="fi-FI" dirty="0"/>
              <a:t>poliisille  ja oikeuslaitokselle aiheutuvat kustannukset</a:t>
            </a:r>
          </a:p>
          <a:p>
            <a:pPr lvl="1"/>
            <a:r>
              <a:rPr lang="fi-FI" dirty="0"/>
              <a:t>onnettomuuksien ja rikosten yhteydessä menetetty omaisuuden arvo</a:t>
            </a:r>
          </a:p>
          <a:p>
            <a:pPr lvl="1"/>
            <a:r>
              <a:rPr lang="fi-FI" dirty="0"/>
              <a:t>ennaltaehkäisevän päihdetyön kustannukset</a:t>
            </a:r>
          </a:p>
          <a:p>
            <a:r>
              <a:rPr lang="fi-FI" b="1" dirty="0"/>
              <a:t>välillisiä kustannuksia </a:t>
            </a:r>
            <a:r>
              <a:rPr lang="fi-FI" dirty="0"/>
              <a:t>esim.</a:t>
            </a:r>
          </a:p>
          <a:p>
            <a:pPr lvl="1"/>
            <a:r>
              <a:rPr lang="fi-FI" dirty="0"/>
              <a:t>sairauden tai vankeuden vuoksi menetetyn työpanoksen arvo</a:t>
            </a:r>
          </a:p>
          <a:p>
            <a:pPr lvl="1"/>
            <a:r>
              <a:rPr lang="fi-FI" dirty="0"/>
              <a:t>ennenaikaisen kuoleman vuoksi menetetty elämän arvo. Lisäksi huumeiden käytöstä </a:t>
            </a:r>
          </a:p>
          <a:p>
            <a:pPr lvl="1"/>
            <a:r>
              <a:rPr lang="fi-FI" dirty="0"/>
              <a:t>käytön aiheuttamiin tunnetiloihin (kipu, suru ym.) liittyy kustannuksia, joille ei voida määrittää rahallista arvoa</a:t>
            </a:r>
          </a:p>
        </p:txBody>
      </p:sp>
    </p:spTree>
    <p:extLst>
      <p:ext uri="{BB962C8B-B14F-4D97-AF65-F5344CB8AC3E}">
        <p14:creationId xmlns:p14="http://schemas.microsoft.com/office/powerpoint/2010/main" val="1154631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624110"/>
            <a:ext cx="6986737" cy="788666"/>
          </a:xfrm>
        </p:spPr>
        <p:txBody>
          <a:bodyPr/>
          <a:lstStyle/>
          <a:p>
            <a:r>
              <a:rPr lang="fi-FI" b="1" dirty="0"/>
              <a:t>Kansainvälinen huumekauppa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5" y="1412776"/>
            <a:ext cx="6986736" cy="5112568"/>
          </a:xfrm>
        </p:spPr>
        <p:txBody>
          <a:bodyPr>
            <a:normAutofit/>
          </a:bodyPr>
          <a:lstStyle/>
          <a:p>
            <a:r>
              <a:rPr lang="fi-FI" sz="2000" dirty="0"/>
              <a:t>arvo noin 300–500 miljardia euroa vuodessa</a:t>
            </a:r>
          </a:p>
          <a:p>
            <a:r>
              <a:rPr lang="fi-FI" sz="2000" dirty="0"/>
              <a:t>vahvasti järjestäytyneen rikollisuuden toimintaa</a:t>
            </a:r>
          </a:p>
          <a:p>
            <a:r>
              <a:rPr lang="fi-FI" sz="2000" dirty="0"/>
              <a:t>Suomi sijaitsee kansainvälisten huumekuljetusten reiteillä (esim. salakuljetus Venäjältä ja Virosta)</a:t>
            </a:r>
          </a:p>
          <a:p>
            <a:r>
              <a:rPr lang="fi-FI" sz="2000" dirty="0"/>
              <a:t>vaarallisia huumeita tilataan myös internetistä </a:t>
            </a:r>
            <a:r>
              <a:rPr lang="fi-FI" sz="2000" dirty="0">
                <a:sym typeface="Wingdings" panose="05000000000000000000" pitchFamily="2" charset="2"/>
              </a:rPr>
              <a:t> </a:t>
            </a:r>
            <a:r>
              <a:rPr lang="fi-FI" sz="2000" dirty="0"/>
              <a:t>leviävät nopeasti</a:t>
            </a:r>
          </a:p>
          <a:p>
            <a:r>
              <a:rPr lang="fi-FI" sz="2000" dirty="0"/>
              <a:t>ei välttämättä kaupunkien varjoisilla kujilla vaan yksityisasunnoissa</a:t>
            </a:r>
          </a:p>
          <a:p>
            <a:r>
              <a:rPr lang="fi-FI" sz="2000" dirty="0"/>
              <a:t>usein myös oheisrikollisuutta (esim. omaisuusrikoksia, rahanpesua, väkivaltaa)</a:t>
            </a:r>
          </a:p>
          <a:p>
            <a:r>
              <a:rPr lang="fi-FI" sz="2000" dirty="0"/>
              <a:t>huumesodista kärsivät myös ihmiset, jotka eivät itse käytä huumeita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906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5" y="624110"/>
            <a:ext cx="6986735" cy="716658"/>
          </a:xfrm>
        </p:spPr>
        <p:txBody>
          <a:bodyPr/>
          <a:lstStyle/>
          <a:p>
            <a:r>
              <a:rPr lang="fi-FI" b="1" dirty="0"/>
              <a:t>Huumausainepolitiikka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5" y="1484784"/>
            <a:ext cx="7128792" cy="5112568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tavoitteena käytön ja leviämisen ehkäiseminen siten, että käytöstä ja torjunnasta aiheutuvat taloudelliset, sosiaaliset ja yksilölliset haitat sekä kustannukset jäävät mahdollisimman pieniksi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sz="2400" b="1" dirty="0"/>
              <a:t>kokonaiskieltopolitiikka</a:t>
            </a:r>
            <a:r>
              <a:rPr lang="fi-FI" sz="2400" dirty="0"/>
              <a:t> (= huumeiden hallussapito </a:t>
            </a:r>
            <a:r>
              <a:rPr lang="fi-FI" sz="2400" b="1" dirty="0"/>
              <a:t>ja käyttö sekä laitonta että rangaistavaa)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sz="2400" b="1" dirty="0"/>
              <a:t>haittoja vähentävä huumepolitiikka </a:t>
            </a:r>
            <a:r>
              <a:rPr lang="fi-FI" sz="2400" dirty="0"/>
              <a:t>(esim. likaisten neulojen ja ruiskujen vaihtaminen puhtaisiin, korvaushoidot)</a:t>
            </a:r>
          </a:p>
          <a:p>
            <a:pPr marL="400050" lvl="1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 yhdessä muodostavat </a:t>
            </a:r>
            <a:r>
              <a:rPr lang="fi-FI" sz="2400" b="1" dirty="0">
                <a:sym typeface="Wingdings" panose="05000000000000000000" pitchFamily="2" charset="2"/>
              </a:rPr>
              <a:t>rajoittavan politiikan</a:t>
            </a:r>
            <a:endParaRPr lang="fi-FI" sz="2400" b="1" dirty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8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fi-FI" b="1" dirty="0"/>
              <a:t>Huumeet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5112568"/>
          </a:xfrm>
        </p:spPr>
        <p:txBody>
          <a:bodyPr>
            <a:noAutofit/>
          </a:bodyPr>
          <a:lstStyle/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400" b="1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huumausainelaki</a:t>
            </a: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määrittelee huumeiksi luokitellut aineet</a:t>
            </a:r>
            <a:endParaRPr lang="fi-FI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päihtymystarkoituksessa käytettäviä laittomia aineita, jotka vaarantavat ihmisen fyysisen, psyykkisen ja sosiaalisen terveyden</a:t>
            </a:r>
            <a:endParaRPr lang="fi-FI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psykoaktiiviset aineet </a:t>
            </a: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  <a:sym typeface="Wingdings" panose="05000000000000000000" pitchFamily="2" charset="2"/>
              </a:rPr>
              <a:t></a:t>
            </a: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keskushermoston toiminta</a:t>
            </a:r>
            <a:endParaRPr lang="fi-FI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kiihottavat</a:t>
            </a:r>
            <a:endParaRPr lang="fi-FI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lamaannuttavat</a:t>
            </a:r>
            <a:endParaRPr lang="fi-FI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aiheuttavat hallusinaatioita eli aistiharhoja</a:t>
            </a:r>
            <a:endParaRPr lang="fi-FI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44D6AF-5C2C-44B0-9431-F42616877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fi-FI" dirty="0"/>
              <a:t>Huumeet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4585F4-250F-4AA9-8741-3FB660577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340768"/>
            <a:ext cx="6591985" cy="5184576"/>
          </a:xfrm>
        </p:spPr>
        <p:txBody>
          <a:bodyPr>
            <a:normAutofit lnSpcReduction="10000"/>
          </a:bodyPr>
          <a:lstStyle/>
          <a:p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Suomen huumausainelaki kieltää koko huumausaineisiin liittyvän tuotanto- ja käyttöketjun (</a:t>
            </a:r>
            <a:r>
              <a:rPr lang="fi-FI" sz="2400" b="1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huumetestit</a:t>
            </a:r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  <a:r>
              <a:rPr lang="fi-FI" sz="2400" b="1" dirty="0"/>
              <a:t> </a:t>
            </a:r>
          </a:p>
          <a:p>
            <a:r>
              <a:rPr lang="fi-FI" sz="2400" spc="-1" dirty="0">
                <a:solidFill>
                  <a:srgbClr val="141413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kansainvälinen huumausainelainsäädäntö ei kaikilta osin yhteneväinen</a:t>
            </a:r>
            <a:endParaRPr lang="fi-FI" sz="2400" b="1" dirty="0"/>
          </a:p>
          <a:p>
            <a:r>
              <a:rPr lang="fi-FI" sz="2400" b="1" dirty="0"/>
              <a:t>sekakäyttö</a:t>
            </a:r>
            <a:r>
              <a:rPr lang="fi-FI" sz="2400" dirty="0"/>
              <a:t> tarkoittaa eri päihdyttävien aineiden samanaikaista tai vuoroittaista käyttöä (esim. huumeita käytetään yhdessä alkoholin tai lääkkeiden kanssa)</a:t>
            </a:r>
          </a:p>
          <a:p>
            <a:r>
              <a:rPr lang="fi-FI" sz="2400" dirty="0"/>
              <a:t>myös keskushermostoon vaikuttavia lääkkeitä väärinkäytetään huumaustarkoituksessa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389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fi-FI" b="1" dirty="0"/>
              <a:t>Huumeiden luokittelu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5112568"/>
          </a:xfrm>
        </p:spPr>
        <p:txBody>
          <a:bodyPr>
            <a:normAutofit/>
          </a:bodyPr>
          <a:lstStyle/>
          <a:p>
            <a:r>
              <a:rPr lang="fi-FI" sz="2400" dirty="0"/>
              <a:t> voidaan luokitella esim. alkuperän, tuotantotavan, käyttötavan, vaikutusten tai terveyshaittojen perusteella </a:t>
            </a:r>
          </a:p>
          <a:p>
            <a:pPr lvl="1"/>
            <a:r>
              <a:rPr lang="fi-FI" sz="2400" b="1" dirty="0"/>
              <a:t>kasviperäiset</a:t>
            </a:r>
            <a:r>
              <a:rPr lang="fi-FI" sz="2400" dirty="0"/>
              <a:t> </a:t>
            </a:r>
            <a:br>
              <a:rPr lang="fi-FI" sz="2400" dirty="0"/>
            </a:br>
            <a:r>
              <a:rPr lang="fi-FI" sz="2400" dirty="0"/>
              <a:t>(esim. kannabis, </a:t>
            </a:r>
            <a:r>
              <a:rPr lang="fi-FI" sz="2400" dirty="0" err="1"/>
              <a:t>khat</a:t>
            </a:r>
            <a:r>
              <a:rPr lang="fi-FI" sz="2400" dirty="0"/>
              <a:t>, kokaiini, heroiini, sienet) </a:t>
            </a:r>
          </a:p>
          <a:p>
            <a:pPr lvl="1"/>
            <a:r>
              <a:rPr lang="fi-FI" sz="2400" b="1" dirty="0"/>
              <a:t>synteettiset</a:t>
            </a:r>
            <a:r>
              <a:rPr lang="fi-FI" sz="2400" dirty="0"/>
              <a:t> (esim. amfetamiini, ekstaasi, LSD, huumaaviin tarkoituksiin käytettävät lääkkeet)</a:t>
            </a:r>
          </a:p>
          <a:p>
            <a:pPr lvl="2"/>
            <a:r>
              <a:rPr lang="fi-FI" sz="2400" dirty="0"/>
              <a:t>myös </a:t>
            </a:r>
            <a:r>
              <a:rPr lang="fi-FI" sz="2400" b="1" dirty="0"/>
              <a:t>muuntohuumeet </a:t>
            </a:r>
            <a:r>
              <a:rPr lang="fi-FI" sz="2400" dirty="0"/>
              <a:t>(esim. gamma ja lakka)</a:t>
            </a:r>
            <a:br>
              <a:rPr lang="fi-FI" sz="2400" dirty="0"/>
            </a:br>
            <a:r>
              <a:rPr lang="fi-FI" sz="2400" b="1" dirty="0">
                <a:sym typeface="Wingdings" panose="05000000000000000000" pitchFamily="2" charset="2"/>
              </a:rPr>
              <a:t> yliannostusvaara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44765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fi-FI" b="1" dirty="0"/>
              <a:t>Kannabis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7" y="1484784"/>
            <a:ext cx="7058744" cy="4968552"/>
          </a:xfrm>
        </p:spPr>
        <p:txBody>
          <a:bodyPr>
            <a:normAutofit fontScale="92500" lnSpcReduction="10000"/>
          </a:bodyPr>
          <a:lstStyle/>
          <a:p>
            <a:r>
              <a:rPr lang="fi-FI" sz="2000" dirty="0"/>
              <a:t>maailman käytetyin huume</a:t>
            </a:r>
          </a:p>
          <a:p>
            <a:r>
              <a:rPr lang="fi-FI" sz="2000" dirty="0"/>
              <a:t>yleisnimitys huumaavasta hamppukasvista saataville tuotteille (</a:t>
            </a:r>
            <a:r>
              <a:rPr lang="fi-FI" sz="2000" b="1" dirty="0"/>
              <a:t>marihuana, hasis</a:t>
            </a:r>
            <a:r>
              <a:rPr lang="fi-FI" sz="2000" dirty="0"/>
              <a:t>)</a:t>
            </a:r>
          </a:p>
          <a:p>
            <a:pPr lvl="1"/>
            <a:r>
              <a:rPr lang="fi-FI" sz="2000" dirty="0"/>
              <a:t>yleisimmin sätkissä tai piipuissa polttamalla</a:t>
            </a:r>
          </a:p>
          <a:p>
            <a:pPr lvl="1"/>
            <a:r>
              <a:rPr lang="fi-FI" sz="2000" dirty="0"/>
              <a:t>myös ruokaan tai juomaan sekoitettuna</a:t>
            </a:r>
          </a:p>
          <a:p>
            <a:r>
              <a:rPr lang="fi-FI" sz="2000" dirty="0" err="1"/>
              <a:t>kannabinolit</a:t>
            </a:r>
            <a:endParaRPr lang="fi-FI" sz="2000" dirty="0"/>
          </a:p>
          <a:p>
            <a:pPr lvl="1"/>
            <a:r>
              <a:rPr lang="fi-FI" sz="2000" dirty="0"/>
              <a:t>imeytyvät nopeasti verenkierrosta keskushermostoon</a:t>
            </a:r>
          </a:p>
          <a:p>
            <a:pPr lvl="1"/>
            <a:r>
              <a:rPr lang="fi-FI" sz="2000" dirty="0"/>
              <a:t>vaikutus kestää muutaman tunnin</a:t>
            </a:r>
          </a:p>
          <a:p>
            <a:pPr lvl="1"/>
            <a:r>
              <a:rPr lang="fi-FI" sz="2000" dirty="0"/>
              <a:t>luovat mielihyvän tunnetta</a:t>
            </a:r>
          </a:p>
          <a:p>
            <a:pPr lvl="1"/>
            <a:r>
              <a:rPr lang="fi-FI" sz="2000" dirty="0"/>
              <a:t>aluksi puheliaisuutta ja ulospäin suuntautumista </a:t>
            </a:r>
            <a:r>
              <a:rPr lang="fi-FI" sz="2000" dirty="0">
                <a:sym typeface="Wingdings" panose="05000000000000000000" pitchFamily="2" charset="2"/>
              </a:rPr>
              <a:t></a:t>
            </a:r>
            <a:r>
              <a:rPr lang="fi-FI" sz="2000" dirty="0"/>
              <a:t> vähitellen reaktiokyky ja koordinaatiokyky heikkenevät</a:t>
            </a:r>
          </a:p>
          <a:p>
            <a:pPr lvl="1"/>
            <a:r>
              <a:rPr lang="fi-FI" sz="2000" dirty="0"/>
              <a:t>huimaus, silmien punoitus, sydäninfarktin riski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139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624110"/>
            <a:ext cx="7488831" cy="860674"/>
          </a:xfrm>
        </p:spPr>
        <p:txBody>
          <a:bodyPr/>
          <a:lstStyle/>
          <a:p>
            <a:r>
              <a:rPr lang="fi-FI" b="1" dirty="0"/>
              <a:t>Kannabiksen käytön vaikutuksia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9" y="1484784"/>
            <a:ext cx="7130752" cy="4426438"/>
          </a:xfrm>
        </p:spPr>
        <p:txBody>
          <a:bodyPr>
            <a:noAutofit/>
          </a:bodyPr>
          <a:lstStyle/>
          <a:p>
            <a:r>
              <a:rPr lang="fi-FI" sz="2800" dirty="0"/>
              <a:t>säännöllinen käyttö </a:t>
            </a:r>
            <a:r>
              <a:rPr lang="fi-FI" sz="2800" dirty="0">
                <a:sym typeface="Wingdings" panose="05000000000000000000" pitchFamily="2" charset="2"/>
              </a:rPr>
              <a:t></a:t>
            </a:r>
            <a:r>
              <a:rPr lang="fi-FI" sz="2800" dirty="0"/>
              <a:t> </a:t>
            </a:r>
            <a:r>
              <a:rPr lang="fi-FI" sz="2800" b="1" dirty="0"/>
              <a:t>toleranssin</a:t>
            </a:r>
            <a:r>
              <a:rPr lang="fi-FI" sz="2800" dirty="0"/>
              <a:t> kasvu</a:t>
            </a:r>
          </a:p>
          <a:p>
            <a:r>
              <a:rPr lang="fi-FI" sz="2800" dirty="0"/>
              <a:t>käyttäjän tunnistaa imelästä tuoksusta</a:t>
            </a:r>
          </a:p>
          <a:p>
            <a:r>
              <a:rPr lang="fi-FI" sz="2800" dirty="0"/>
              <a:t>aiheuttaa voimakasta psyykkistä riippuvuutta</a:t>
            </a:r>
          </a:p>
          <a:p>
            <a:r>
              <a:rPr lang="fi-FI" sz="2800" dirty="0"/>
              <a:t>psykologisia muutoksia</a:t>
            </a:r>
          </a:p>
          <a:p>
            <a:pPr lvl="1"/>
            <a:r>
              <a:rPr lang="fi-FI" sz="2800" dirty="0"/>
              <a:t>pitkäkestoista väsymystä, velttoutta, masentuneisuutta</a:t>
            </a:r>
          </a:p>
          <a:p>
            <a:pPr lvl="1"/>
            <a:r>
              <a:rPr lang="fi-FI" sz="2800" dirty="0"/>
              <a:t>lisää riskiä sairastua psykoosiin, skitsofreniaan ja depressioon</a:t>
            </a:r>
          </a:p>
        </p:txBody>
      </p:sp>
    </p:spTree>
    <p:extLst>
      <p:ext uri="{BB962C8B-B14F-4D97-AF65-F5344CB8AC3E}">
        <p14:creationId xmlns:p14="http://schemas.microsoft.com/office/powerpoint/2010/main" val="3556259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1280890"/>
          </a:xfrm>
        </p:spPr>
        <p:txBody>
          <a:bodyPr>
            <a:normAutofit/>
          </a:bodyPr>
          <a:lstStyle/>
          <a:p>
            <a:r>
              <a:rPr lang="fi-FI" b="1" dirty="0"/>
              <a:t>Kokeilu, </a:t>
            </a:r>
            <a:r>
              <a:rPr lang="fi-FI" b="1" dirty="0">
                <a:sym typeface="Wingdings" panose="05000000000000000000" pitchFamily="2" charset="2"/>
              </a:rPr>
              <a:t>ongelmakäyttö ja riippuvuus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3" y="1905000"/>
            <a:ext cx="7056783" cy="4764360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maailman väestöstä noin 5–7 % käyttänyt huumeita ainakin yhden kerran edellisen vuoden aikana </a:t>
            </a:r>
            <a:br>
              <a:rPr lang="fi-FI" sz="2400" dirty="0"/>
            </a:br>
            <a:r>
              <a:rPr lang="fi-FI" sz="2400" dirty="0"/>
              <a:t>(ongelmakäyttäjiä heistä noin 10 %)</a:t>
            </a:r>
          </a:p>
          <a:p>
            <a:r>
              <a:rPr lang="fi-FI" sz="2400" dirty="0"/>
              <a:t>tyypillisimpiä kokeilijoita nuoret aikuiset</a:t>
            </a:r>
          </a:p>
          <a:p>
            <a:r>
              <a:rPr lang="fi-FI" sz="2400" dirty="0"/>
              <a:t>huumekokeilut tasaisesti lisääntyneet viime vuosina</a:t>
            </a:r>
          </a:p>
          <a:p>
            <a:pPr lvl="1"/>
            <a:r>
              <a:rPr lang="fi-FI" sz="2400" dirty="0"/>
              <a:t>altistavia tekijöitä esim. huonot sosiaaliset olot, lapsuuden turvattomuus, muiden päihteiden varhainen käyttö</a:t>
            </a:r>
          </a:p>
          <a:p>
            <a:pPr lvl="1"/>
            <a:r>
              <a:rPr lang="fi-FI" sz="2400" dirty="0"/>
              <a:t>kannabiksen kokeilijoita kaikissa yhteiskuntaluokissa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6909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32F3DB-47C1-4D16-9CAF-08C0A600D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fi-FI" dirty="0"/>
              <a:t>Suomessa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C5B341-16DF-4929-B037-EA91B26AD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1772816"/>
            <a:ext cx="6591985" cy="4138406"/>
          </a:xfrm>
        </p:spPr>
        <p:txBody>
          <a:bodyPr/>
          <a:lstStyle/>
          <a:p>
            <a:r>
              <a:rPr lang="fi-FI" sz="2400" dirty="0"/>
              <a:t>Suomessa</a:t>
            </a:r>
          </a:p>
          <a:p>
            <a:pPr lvl="1"/>
            <a:r>
              <a:rPr lang="fi-FI" sz="2400" dirty="0"/>
              <a:t>15–64-vuotiaista ongelmakäyttäjiä 0,5–1,0 %</a:t>
            </a:r>
          </a:p>
          <a:p>
            <a:pPr lvl="1"/>
            <a:r>
              <a:rPr lang="fi-FI" sz="2400" dirty="0"/>
              <a:t>käytetään kaikkialla Suomessa, pääkaupunkiseutu ja suurimmat kaupungit hieman korostuvat</a:t>
            </a:r>
          </a:p>
          <a:p>
            <a:r>
              <a:rPr lang="fi-FI" sz="2400" dirty="0"/>
              <a:t>huumeriippuvainen = </a:t>
            </a:r>
            <a:r>
              <a:rPr lang="fi-FI" sz="2400" b="1" dirty="0"/>
              <a:t>narkomaani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198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Huumeiden käytön seuraukset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yksilöllisiä, riippuvat huumausaineesta ja sen käyttötavasta</a:t>
            </a:r>
          </a:p>
          <a:p>
            <a:r>
              <a:rPr lang="fi-FI" b="1" dirty="0"/>
              <a:t>välittömät haitat</a:t>
            </a:r>
          </a:p>
          <a:p>
            <a:pPr lvl="1"/>
            <a:r>
              <a:rPr lang="fi-FI" dirty="0"/>
              <a:t>pahoinvointi, aistiharhat, sekavuus (</a:t>
            </a:r>
            <a:r>
              <a:rPr lang="fi-FI" dirty="0">
                <a:sym typeface="Wingdings" panose="05000000000000000000" pitchFamily="2" charset="2"/>
              </a:rPr>
              <a:t> tapaturmat ja onnettomuudet)</a:t>
            </a:r>
            <a:r>
              <a:rPr lang="fi-FI" dirty="0"/>
              <a:t>, paniikkitilat, masentunut mieliala</a:t>
            </a:r>
          </a:p>
          <a:p>
            <a:pPr lvl="1"/>
            <a:r>
              <a:rPr lang="fi-FI" dirty="0"/>
              <a:t>suonensisäiset huumeet </a:t>
            </a:r>
            <a:r>
              <a:rPr lang="fi-FI" dirty="0">
                <a:sym typeface="Wingdings" panose="05000000000000000000" pitchFamily="2" charset="2"/>
              </a:rPr>
              <a:t> tartuntatautiriski (</a:t>
            </a:r>
            <a:r>
              <a:rPr lang="fi-FI" b="1" dirty="0">
                <a:sym typeface="Wingdings" panose="05000000000000000000" pitchFamily="2" charset="2"/>
              </a:rPr>
              <a:t>terveysneuvontapisteet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fi-FI" b="1" dirty="0">
                <a:sym typeface="Wingdings" panose="05000000000000000000" pitchFamily="2" charset="2"/>
              </a:rPr>
              <a:t>huumerattijuoppous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471807133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451</TotalTime>
  <Words>556</Words>
  <Application>Microsoft Office PowerPoint</Application>
  <PresentationFormat>Näytössä katseltava diaesitys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Symbol</vt:lpstr>
      <vt:lpstr>Wingdings 3</vt:lpstr>
      <vt:lpstr>Kuiskaus</vt:lpstr>
      <vt:lpstr>Terve 1: Terveyden perusteet</vt:lpstr>
      <vt:lpstr>Huumeet</vt:lpstr>
      <vt:lpstr>Huumeet</vt:lpstr>
      <vt:lpstr>Huumeiden luokittelu</vt:lpstr>
      <vt:lpstr>Kannabis</vt:lpstr>
      <vt:lpstr>Kannabiksen käytön vaikutuksia</vt:lpstr>
      <vt:lpstr>Kokeilu, ongelmakäyttö ja riippuvuus</vt:lpstr>
      <vt:lpstr>Suomessa</vt:lpstr>
      <vt:lpstr>Huumeiden käytön seuraukset</vt:lpstr>
      <vt:lpstr>Pitkäaikaisen käytön haitat</vt:lpstr>
      <vt:lpstr>Huumeongelman hoito</vt:lpstr>
      <vt:lpstr>Yhteiskunnalliset vaikutukset</vt:lpstr>
      <vt:lpstr>Kansainvälinen huumekauppa</vt:lpstr>
      <vt:lpstr>Huumausainepolitiikka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159</cp:revision>
  <dcterms:created xsi:type="dcterms:W3CDTF">2017-06-09T06:02:13Z</dcterms:created>
  <dcterms:modified xsi:type="dcterms:W3CDTF">2019-09-11T14:36:40Z</dcterms:modified>
</cp:coreProperties>
</file>