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89" r:id="rId2"/>
    <p:sldId id="262" r:id="rId3"/>
    <p:sldId id="268" r:id="rId4"/>
    <p:sldId id="270" r:id="rId5"/>
    <p:sldId id="269" r:id="rId6"/>
    <p:sldId id="259" r:id="rId7"/>
    <p:sldId id="290" r:id="rId8"/>
    <p:sldId id="267" r:id="rId9"/>
    <p:sldId id="260" r:id="rId10"/>
    <p:sldId id="261" r:id="rId11"/>
    <p:sldId id="291"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E2A"/>
    <a:srgbClr val="FFFFCC"/>
    <a:srgbClr val="FFD97A"/>
    <a:srgbClr val="FFBA0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129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8FFC5D-949C-4F44-92A9-7E1C82E8B211}" type="datetimeFigureOut">
              <a:rPr lang="fi-FI" smtClean="0"/>
              <a:t>29.8.2019</a:t>
            </a:fld>
            <a:endParaRPr lang="fi-FI"/>
          </a:p>
        </p:txBody>
      </p:sp>
      <p:sp>
        <p:nvSpPr>
          <p:cNvPr id="4" name="Dian kuvan paikkamerkki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A05A93-281E-475E-980F-BB7446FDBB25}" type="slidenum">
              <a:rPr lang="fi-FI" smtClean="0"/>
              <a:t>‹#›</a:t>
            </a:fld>
            <a:endParaRPr lang="fi-FI"/>
          </a:p>
        </p:txBody>
      </p:sp>
    </p:spTree>
    <p:extLst>
      <p:ext uri="{BB962C8B-B14F-4D97-AF65-F5344CB8AC3E}">
        <p14:creationId xmlns:p14="http://schemas.microsoft.com/office/powerpoint/2010/main" val="951107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ian kuvan paikkamerkki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Huomautusten paikkamerkki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i-FI" altLang="fi-FI">
              <a:ea typeface="ＭＳ Ｐゴシック" panose="020B0600070205080204" pitchFamily="34" charset="-128"/>
            </a:endParaRPr>
          </a:p>
        </p:txBody>
      </p:sp>
      <p:sp>
        <p:nvSpPr>
          <p:cNvPr id="25604" name="Dian numeron paikkamerkki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sz="2400">
                <a:solidFill>
                  <a:schemeClr val="tx1"/>
                </a:solidFill>
                <a:latin typeface="Arial" panose="020B0604020202020204" pitchFamily="34" charset="0"/>
                <a:ea typeface="ＭＳ Ｐゴシック" panose="020B0600070205080204" pitchFamily="34" charset="-128"/>
              </a:defRPr>
            </a:lvl2pPr>
            <a:lvl3pPr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eaLnBrk="0" hangingPunct="0">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61B154E-7F2E-4090-9810-A1234A2A12C7}" type="slidenum">
              <a:rPr lang="fi-FI" altLang="fi-FI" sz="1200"/>
              <a:pPr eaLnBrk="1" hangingPunct="1"/>
              <a:t>3</a:t>
            </a:fld>
            <a:endParaRPr lang="fi-FI" altLang="fi-FI" sz="1200"/>
          </a:p>
        </p:txBody>
      </p:sp>
    </p:spTree>
    <p:extLst>
      <p:ext uri="{BB962C8B-B14F-4D97-AF65-F5344CB8AC3E}">
        <p14:creationId xmlns:p14="http://schemas.microsoft.com/office/powerpoint/2010/main" val="4085919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i-FI"/>
              <a:t>Muokkaa ots. perustyyl. napsautt.</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51A9F5B7-D733-4DD4-A3CF-F3D000078A37}" type="datetimeFigureOut">
              <a:rPr lang="fi-FI" smtClean="0"/>
              <a:t>29.8.2019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EE8C72B-932D-40BF-85AD-97F5A8F54C35}" type="slidenum">
              <a:rPr lang="fi-FI" smtClean="0"/>
              <a:t>‹#›</a:t>
            </a:fld>
            <a:endParaRPr lang="fi-FI"/>
          </a:p>
        </p:txBody>
      </p:sp>
    </p:spTree>
    <p:extLst>
      <p:ext uri="{BB962C8B-B14F-4D97-AF65-F5344CB8AC3E}">
        <p14:creationId xmlns:p14="http://schemas.microsoft.com/office/powerpoint/2010/main" val="3808760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1A9F5B7-D733-4DD4-A3CF-F3D000078A37}" type="datetimeFigureOut">
              <a:rPr lang="fi-FI" smtClean="0"/>
              <a:t>29.8.2019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EE8C72B-932D-40BF-85AD-97F5A8F54C35}" type="slidenum">
              <a:rPr lang="fi-FI" smtClean="0"/>
              <a:t>‹#›</a:t>
            </a:fld>
            <a:endParaRPr lang="fi-FI"/>
          </a:p>
        </p:txBody>
      </p:sp>
    </p:spTree>
    <p:extLst>
      <p:ext uri="{BB962C8B-B14F-4D97-AF65-F5344CB8AC3E}">
        <p14:creationId xmlns:p14="http://schemas.microsoft.com/office/powerpoint/2010/main" val="1386280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1A9F5B7-D733-4DD4-A3CF-F3D000078A37}" type="datetimeFigureOut">
              <a:rPr lang="fi-FI" smtClean="0"/>
              <a:t>29.8.2019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EE8C72B-932D-40BF-85AD-97F5A8F54C35}" type="slidenum">
              <a:rPr lang="fi-FI" smtClean="0"/>
              <a:t>‹#›</a:t>
            </a:fld>
            <a:endParaRPr lang="fi-FI"/>
          </a:p>
        </p:txBody>
      </p:sp>
    </p:spTree>
    <p:extLst>
      <p:ext uri="{BB962C8B-B14F-4D97-AF65-F5344CB8AC3E}">
        <p14:creationId xmlns:p14="http://schemas.microsoft.com/office/powerpoint/2010/main" val="1566439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1A9F5B7-D733-4DD4-A3CF-F3D000078A37}" type="datetimeFigureOut">
              <a:rPr lang="fi-FI" smtClean="0"/>
              <a:t>29.8.2019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EE8C72B-932D-40BF-85AD-97F5A8F54C35}" type="slidenum">
              <a:rPr lang="fi-FI" smtClean="0"/>
              <a:t>‹#›</a:t>
            </a:fld>
            <a:endParaRPr lang="fi-FI"/>
          </a:p>
        </p:txBody>
      </p:sp>
    </p:spTree>
    <p:extLst>
      <p:ext uri="{BB962C8B-B14F-4D97-AF65-F5344CB8AC3E}">
        <p14:creationId xmlns:p14="http://schemas.microsoft.com/office/powerpoint/2010/main" val="3826030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i-FI"/>
              <a:t>Muokkaa ots. perustyyl. napsautt.</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51A9F5B7-D733-4DD4-A3CF-F3D000078A37}" type="datetimeFigureOut">
              <a:rPr lang="fi-FI" smtClean="0"/>
              <a:t>29.8.2019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EE8C72B-932D-40BF-85AD-97F5A8F54C35}" type="slidenum">
              <a:rPr lang="fi-FI" smtClean="0"/>
              <a:t>‹#›</a:t>
            </a:fld>
            <a:endParaRPr lang="fi-FI"/>
          </a:p>
        </p:txBody>
      </p:sp>
    </p:spTree>
    <p:extLst>
      <p:ext uri="{BB962C8B-B14F-4D97-AF65-F5344CB8AC3E}">
        <p14:creationId xmlns:p14="http://schemas.microsoft.com/office/powerpoint/2010/main" val="345513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51A9F5B7-D733-4DD4-A3CF-F3D000078A37}" type="datetimeFigureOut">
              <a:rPr lang="fi-FI" smtClean="0"/>
              <a:t>29.8.2019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EE8C72B-932D-40BF-85AD-97F5A8F54C35}" type="slidenum">
              <a:rPr lang="fi-FI" smtClean="0"/>
              <a:t>‹#›</a:t>
            </a:fld>
            <a:endParaRPr lang="fi-FI"/>
          </a:p>
        </p:txBody>
      </p:sp>
    </p:spTree>
    <p:extLst>
      <p:ext uri="{BB962C8B-B14F-4D97-AF65-F5344CB8AC3E}">
        <p14:creationId xmlns:p14="http://schemas.microsoft.com/office/powerpoint/2010/main" val="2191589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i-FI"/>
              <a:t>Muokkaa ots. perustyyl. napsautt.</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29842" y="2505075"/>
            <a:ext cx="3868340"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4629150" y="2505075"/>
            <a:ext cx="3887391"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51A9F5B7-D733-4DD4-A3CF-F3D000078A37}" type="datetimeFigureOut">
              <a:rPr lang="fi-FI" smtClean="0"/>
              <a:t>29.8.2019</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8EE8C72B-932D-40BF-85AD-97F5A8F54C35}" type="slidenum">
              <a:rPr lang="fi-FI" smtClean="0"/>
              <a:t>‹#›</a:t>
            </a:fld>
            <a:endParaRPr lang="fi-FI"/>
          </a:p>
        </p:txBody>
      </p:sp>
    </p:spTree>
    <p:extLst>
      <p:ext uri="{BB962C8B-B14F-4D97-AF65-F5344CB8AC3E}">
        <p14:creationId xmlns:p14="http://schemas.microsoft.com/office/powerpoint/2010/main" val="740865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51A9F5B7-D733-4DD4-A3CF-F3D000078A37}" type="datetimeFigureOut">
              <a:rPr lang="fi-FI" smtClean="0"/>
              <a:t>29.8.2019</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8EE8C72B-932D-40BF-85AD-97F5A8F54C35}" type="slidenum">
              <a:rPr lang="fi-FI" smtClean="0"/>
              <a:t>‹#›</a:t>
            </a:fld>
            <a:endParaRPr lang="fi-FI"/>
          </a:p>
        </p:txBody>
      </p:sp>
    </p:spTree>
    <p:extLst>
      <p:ext uri="{BB962C8B-B14F-4D97-AF65-F5344CB8AC3E}">
        <p14:creationId xmlns:p14="http://schemas.microsoft.com/office/powerpoint/2010/main" val="1399945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A9F5B7-D733-4DD4-A3CF-F3D000078A37}" type="datetimeFigureOut">
              <a:rPr lang="fi-FI" smtClean="0"/>
              <a:t>29.8.2019</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8EE8C72B-932D-40BF-85AD-97F5A8F54C35}" type="slidenum">
              <a:rPr lang="fi-FI" smtClean="0"/>
              <a:t>‹#›</a:t>
            </a:fld>
            <a:endParaRPr lang="fi-FI"/>
          </a:p>
        </p:txBody>
      </p:sp>
    </p:spTree>
    <p:extLst>
      <p:ext uri="{BB962C8B-B14F-4D97-AF65-F5344CB8AC3E}">
        <p14:creationId xmlns:p14="http://schemas.microsoft.com/office/powerpoint/2010/main" val="2376972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i-FI"/>
              <a:t>Muokkaa ots. perustyyl. napsautt.</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51A9F5B7-D733-4DD4-A3CF-F3D000078A37}" type="datetimeFigureOut">
              <a:rPr lang="fi-FI" smtClean="0"/>
              <a:t>29.8.2019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EE8C72B-932D-40BF-85AD-97F5A8F54C35}" type="slidenum">
              <a:rPr lang="fi-FI" smtClean="0"/>
              <a:t>‹#›</a:t>
            </a:fld>
            <a:endParaRPr lang="fi-FI"/>
          </a:p>
        </p:txBody>
      </p:sp>
    </p:spTree>
    <p:extLst>
      <p:ext uri="{BB962C8B-B14F-4D97-AF65-F5344CB8AC3E}">
        <p14:creationId xmlns:p14="http://schemas.microsoft.com/office/powerpoint/2010/main" val="415234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i-FI"/>
              <a:t>Muokkaa ots. perustyyl. napsautt.</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51A9F5B7-D733-4DD4-A3CF-F3D000078A37}" type="datetimeFigureOut">
              <a:rPr lang="fi-FI" smtClean="0"/>
              <a:t>29.8.2019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EE8C72B-932D-40BF-85AD-97F5A8F54C35}" type="slidenum">
              <a:rPr lang="fi-FI" smtClean="0"/>
              <a:t>‹#›</a:t>
            </a:fld>
            <a:endParaRPr lang="fi-FI"/>
          </a:p>
        </p:txBody>
      </p:sp>
    </p:spTree>
    <p:extLst>
      <p:ext uri="{BB962C8B-B14F-4D97-AF65-F5344CB8AC3E}">
        <p14:creationId xmlns:p14="http://schemas.microsoft.com/office/powerpoint/2010/main" val="2661395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A9F5B7-D733-4DD4-A3CF-F3D000078A37}" type="datetimeFigureOut">
              <a:rPr lang="fi-FI" smtClean="0"/>
              <a:t>29.8.2019</a:t>
            </a:fld>
            <a:endParaRPr lang="fi-FI"/>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E8C72B-932D-40BF-85AD-97F5A8F54C35}" type="slidenum">
              <a:rPr lang="fi-FI" smtClean="0"/>
              <a:t>‹#›</a:t>
            </a:fld>
            <a:endParaRPr lang="fi-FI"/>
          </a:p>
        </p:txBody>
      </p:sp>
    </p:spTree>
    <p:extLst>
      <p:ext uri="{BB962C8B-B14F-4D97-AF65-F5344CB8AC3E}">
        <p14:creationId xmlns:p14="http://schemas.microsoft.com/office/powerpoint/2010/main" val="180007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Kuva 4" descr="Kuva, joka sisältää kohteen puu, ulko, luonto&#10;&#10;Kuvaus luotu automaattisesti">
            <a:extLst>
              <a:ext uri="{FF2B5EF4-FFF2-40B4-BE49-F238E27FC236}">
                <a16:creationId xmlns:a16="http://schemas.microsoft.com/office/drawing/2014/main" id="{EF1E04DF-5D16-4C14-B829-1A9C49D078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22141"/>
            <a:ext cx="9144000" cy="6120384"/>
          </a:xfrm>
          <a:prstGeom prst="rect">
            <a:avLst/>
          </a:prstGeom>
        </p:spPr>
      </p:pic>
      <p:sp>
        <p:nvSpPr>
          <p:cNvPr id="4" name="Shape 89">
            <a:extLst>
              <a:ext uri="{FF2B5EF4-FFF2-40B4-BE49-F238E27FC236}">
                <a16:creationId xmlns:a16="http://schemas.microsoft.com/office/drawing/2014/main" id="{C6335F8A-AC91-47F7-8668-7A59F4A25F3E}"/>
              </a:ext>
            </a:extLst>
          </p:cNvPr>
          <p:cNvSpPr txBox="1">
            <a:spLocks noChangeArrowheads="1"/>
          </p:cNvSpPr>
          <p:nvPr/>
        </p:nvSpPr>
        <p:spPr bwMode="auto">
          <a:xfrm>
            <a:off x="0" y="-257358"/>
            <a:ext cx="9144000" cy="1981200"/>
          </a:xfrm>
          <a:prstGeom prst="rect">
            <a:avLst/>
          </a:prstGeom>
          <a:gradFill rotWithShape="0">
            <a:gsLst>
              <a:gs pos="36000">
                <a:srgbClr val="898E2A"/>
              </a:gs>
              <a:gs pos="100000">
                <a:schemeClr val="accent6">
                  <a:lumMod val="60000"/>
                  <a:lumOff val="40000"/>
                </a:schemeClr>
              </a:gs>
            </a:gsLst>
            <a:lin ang="5400000"/>
          </a:gradFill>
          <a:ln>
            <a:noFill/>
          </a:ln>
        </p:spPr>
        <p:txBody>
          <a:bodyPr lIns="91425" tIns="45700" rIns="91425" bIns="45700" anchor="ct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endParaRPr lang="fi-FI" altLang="fi-FI" sz="1800"/>
          </a:p>
        </p:txBody>
      </p:sp>
      <p:sp>
        <p:nvSpPr>
          <p:cNvPr id="2" name="Otsikko 1">
            <a:extLst>
              <a:ext uri="{FF2B5EF4-FFF2-40B4-BE49-F238E27FC236}">
                <a16:creationId xmlns:a16="http://schemas.microsoft.com/office/drawing/2014/main" id="{4476AEA7-45C9-443E-9CE9-387452C1F680}"/>
              </a:ext>
            </a:extLst>
          </p:cNvPr>
          <p:cNvSpPr>
            <a:spLocks noGrp="1"/>
          </p:cNvSpPr>
          <p:nvPr>
            <p:ph type="title"/>
          </p:nvPr>
        </p:nvSpPr>
        <p:spPr>
          <a:xfrm>
            <a:off x="523875" y="159360"/>
            <a:ext cx="7886700" cy="1325563"/>
          </a:xfrm>
        </p:spPr>
        <p:txBody>
          <a:bodyPr>
            <a:normAutofit fontScale="90000"/>
          </a:bodyPr>
          <a:lstStyle/>
          <a:p>
            <a:pPr algn="ctr"/>
            <a:r>
              <a:rPr lang="fi-FI" sz="60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19. Elämää autonomisessa Suomessa</a:t>
            </a:r>
          </a:p>
        </p:txBody>
      </p:sp>
      <p:sp>
        <p:nvSpPr>
          <p:cNvPr id="6" name="Shape 91">
            <a:extLst>
              <a:ext uri="{FF2B5EF4-FFF2-40B4-BE49-F238E27FC236}">
                <a16:creationId xmlns:a16="http://schemas.microsoft.com/office/drawing/2014/main" id="{6BB26A0C-5390-485A-8D7B-06356E127375}"/>
              </a:ext>
            </a:extLst>
          </p:cNvPr>
          <p:cNvSpPr txBox="1">
            <a:spLocks noChangeArrowheads="1"/>
          </p:cNvSpPr>
          <p:nvPr/>
        </p:nvSpPr>
        <p:spPr bwMode="auto">
          <a:xfrm>
            <a:off x="0" y="1722255"/>
            <a:ext cx="9144000" cy="368300"/>
          </a:xfrm>
          <a:prstGeom prst="rect">
            <a:avLst/>
          </a:prstGeom>
          <a:solidFill>
            <a:srgbClr val="FFBA0D">
              <a:alpha val="62000"/>
            </a:srgbClr>
          </a:solidFill>
          <a:ln>
            <a:noFill/>
          </a:ln>
        </p:spPr>
        <p:txBody>
          <a:bodyPr lIns="91425" tIns="45700" rIns="91425" bIns="45700" anchor="ct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a:buSzPts val="1400"/>
            </a:pPr>
            <a:r>
              <a:rPr lang="en-US" altLang="fi-FI" b="1" i="1" dirty="0">
                <a:latin typeface="Times New Roman" panose="02020603050405020304" pitchFamily="18" charset="0"/>
                <a:cs typeface="Times New Roman" panose="02020603050405020304" pitchFamily="18" charset="0"/>
                <a:sym typeface="Times New Roman" panose="02020603050405020304" pitchFamily="18" charset="0"/>
              </a:rPr>
              <a:t> </a:t>
            </a:r>
            <a:r>
              <a:rPr lang="en-US" altLang="fi-FI" sz="1800" b="1" i="1" dirty="0" err="1">
                <a:solidFill>
                  <a:srgbClr val="FFFFCC"/>
                </a:solidFill>
                <a:latin typeface="Times New Roman" panose="02020603050405020304" pitchFamily="18" charset="0"/>
                <a:cs typeface="Times New Roman" panose="02020603050405020304" pitchFamily="18" charset="0"/>
                <a:sym typeface="Times New Roman" panose="02020603050405020304" pitchFamily="18" charset="0"/>
              </a:rPr>
              <a:t>Tuntikalvot</a:t>
            </a:r>
            <a:r>
              <a:rPr lang="en-US" altLang="fi-FI" sz="1800" b="1" i="1" dirty="0">
                <a:solidFill>
                  <a:srgbClr val="FFFFCC"/>
                </a:solidFill>
                <a:latin typeface="Times New Roman" panose="02020603050405020304" pitchFamily="18" charset="0"/>
                <a:cs typeface="Times New Roman" panose="02020603050405020304" pitchFamily="18" charset="0"/>
                <a:sym typeface="Times New Roman" panose="02020603050405020304" pitchFamily="18" charset="0"/>
              </a:rPr>
              <a:t>, </a:t>
            </a:r>
            <a:r>
              <a:rPr lang="en-US" altLang="fi-FI" sz="1800" b="1" i="1" dirty="0" err="1">
                <a:solidFill>
                  <a:srgbClr val="FFFFCC"/>
                </a:solidFill>
                <a:latin typeface="Times New Roman" panose="02020603050405020304" pitchFamily="18" charset="0"/>
                <a:cs typeface="Times New Roman" panose="02020603050405020304" pitchFamily="18" charset="0"/>
                <a:sym typeface="Times New Roman" panose="02020603050405020304" pitchFamily="18" charset="0"/>
              </a:rPr>
              <a:t>sivut</a:t>
            </a:r>
            <a:r>
              <a:rPr lang="en-US" altLang="fi-FI" sz="1800" b="1" i="1" dirty="0">
                <a:solidFill>
                  <a:srgbClr val="FFFFCC"/>
                </a:solidFill>
                <a:latin typeface="Times New Roman" panose="02020603050405020304" pitchFamily="18" charset="0"/>
                <a:cs typeface="Times New Roman" panose="02020603050405020304" pitchFamily="18" charset="0"/>
                <a:sym typeface="Times New Roman" panose="02020603050405020304" pitchFamily="18" charset="0"/>
              </a:rPr>
              <a:t> 166-172  </a:t>
            </a:r>
            <a:endParaRPr lang="fi-FI" altLang="fi-FI" sz="1800" dirty="0">
              <a:solidFill>
                <a:srgbClr val="FFFFCC"/>
              </a:solidFill>
            </a:endParaRPr>
          </a:p>
        </p:txBody>
      </p:sp>
    </p:spTree>
    <p:extLst>
      <p:ext uri="{BB962C8B-B14F-4D97-AF65-F5344CB8AC3E}">
        <p14:creationId xmlns:p14="http://schemas.microsoft.com/office/powerpoint/2010/main" val="1176525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29841" y="365127"/>
            <a:ext cx="7886700" cy="724638"/>
          </a:xfrm>
        </p:spPr>
        <p:txBody>
          <a:bodyPr>
            <a:normAutofit/>
          </a:bodyPr>
          <a:lstStyle/>
          <a:p>
            <a:r>
              <a:rPr lang="fi-FI" sz="3200" b="1" dirty="0">
                <a:latin typeface="+mn-lt"/>
              </a:rPr>
              <a:t>Teollistumisen varhaisvaiheita</a:t>
            </a:r>
          </a:p>
        </p:txBody>
      </p:sp>
      <p:sp>
        <p:nvSpPr>
          <p:cNvPr id="4" name="Tekstin paikkamerkki 3"/>
          <p:cNvSpPr>
            <a:spLocks noGrp="1"/>
          </p:cNvSpPr>
          <p:nvPr>
            <p:ph type="body" idx="1"/>
          </p:nvPr>
        </p:nvSpPr>
        <p:spPr>
          <a:xfrm>
            <a:off x="627460" y="926927"/>
            <a:ext cx="6722936" cy="724638"/>
          </a:xfrm>
        </p:spPr>
        <p:txBody>
          <a:bodyPr>
            <a:noAutofit/>
          </a:bodyPr>
          <a:lstStyle/>
          <a:p>
            <a:r>
              <a:rPr lang="fi-FI" sz="2800" b="0" dirty="0"/>
              <a:t>Suomi jää Länsi-Euroopasta jälkeen</a:t>
            </a:r>
          </a:p>
        </p:txBody>
      </p:sp>
      <p:sp>
        <p:nvSpPr>
          <p:cNvPr id="5" name="Sisällön paikkamerkki 4"/>
          <p:cNvSpPr>
            <a:spLocks noGrp="1"/>
          </p:cNvSpPr>
          <p:nvPr>
            <p:ph sz="half" idx="2"/>
          </p:nvPr>
        </p:nvSpPr>
        <p:spPr>
          <a:xfrm>
            <a:off x="627460" y="1877034"/>
            <a:ext cx="7990448" cy="3264695"/>
          </a:xfrm>
        </p:spPr>
        <p:txBody>
          <a:bodyPr>
            <a:noAutofit/>
          </a:bodyPr>
          <a:lstStyle/>
          <a:p>
            <a:r>
              <a:rPr lang="fi-FI" dirty="0"/>
              <a:t>Suomeen syntyi jo Ruotsin aikana esimerkiksi raudan, lasin ja tiilien tuotantoa. Tuotanto oli kuitenkin hyvin työvoimavaltaista.</a:t>
            </a:r>
          </a:p>
          <a:p>
            <a:r>
              <a:rPr lang="fi-FI" dirty="0"/>
              <a:t>Lainsäädäntö loi esteitä uudenaikaisten tuotantolaitosten kuten höyrysahojen  perustamiselle.</a:t>
            </a:r>
          </a:p>
          <a:p>
            <a:r>
              <a:rPr lang="fi-FI" dirty="0"/>
              <a:t>Laki ei tuntenut myöskään pankkeja tai osakeyhtiöitä.</a:t>
            </a:r>
          </a:p>
          <a:p>
            <a:r>
              <a:rPr lang="fi-FI" dirty="0"/>
              <a:t>Rautateitä ei ollut. </a:t>
            </a:r>
          </a:p>
          <a:p>
            <a:r>
              <a:rPr lang="fi-FI" dirty="0"/>
              <a:t>Talvi sulki Suomen satamat.</a:t>
            </a:r>
          </a:p>
          <a:p>
            <a:endParaRPr lang="fi-FI" dirty="0"/>
          </a:p>
          <a:p>
            <a:endParaRPr lang="fi-FI" dirty="0"/>
          </a:p>
        </p:txBody>
      </p:sp>
    </p:spTree>
    <p:extLst>
      <p:ext uri="{BB962C8B-B14F-4D97-AF65-F5344CB8AC3E}">
        <p14:creationId xmlns:p14="http://schemas.microsoft.com/office/powerpoint/2010/main" val="2793008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29841" y="365127"/>
            <a:ext cx="7886700" cy="724638"/>
          </a:xfrm>
        </p:spPr>
        <p:txBody>
          <a:bodyPr>
            <a:normAutofit/>
          </a:bodyPr>
          <a:lstStyle/>
          <a:p>
            <a:r>
              <a:rPr lang="fi-FI" sz="3200" b="1" dirty="0">
                <a:latin typeface="+mn-lt"/>
              </a:rPr>
              <a:t>Teollistumisen varhaisvaiheita</a:t>
            </a:r>
          </a:p>
        </p:txBody>
      </p:sp>
      <p:sp>
        <p:nvSpPr>
          <p:cNvPr id="6" name="Tekstin paikkamerkki 5"/>
          <p:cNvSpPr>
            <a:spLocks noGrp="1"/>
          </p:cNvSpPr>
          <p:nvPr>
            <p:ph type="body" sz="quarter" idx="3"/>
          </p:nvPr>
        </p:nvSpPr>
        <p:spPr>
          <a:xfrm>
            <a:off x="629841" y="1275390"/>
            <a:ext cx="7476881" cy="518095"/>
          </a:xfrm>
        </p:spPr>
        <p:txBody>
          <a:bodyPr>
            <a:noAutofit/>
          </a:bodyPr>
          <a:lstStyle/>
          <a:p>
            <a:r>
              <a:rPr lang="fi-FI" sz="2800" b="0" dirty="0"/>
              <a:t>Teollistumisen varhaisvaiheita</a:t>
            </a:r>
          </a:p>
        </p:txBody>
      </p:sp>
      <p:sp>
        <p:nvSpPr>
          <p:cNvPr id="7" name="Sisällön paikkamerkki 6"/>
          <p:cNvSpPr>
            <a:spLocks noGrp="1"/>
          </p:cNvSpPr>
          <p:nvPr>
            <p:ph sz="quarter" idx="4"/>
          </p:nvPr>
        </p:nvSpPr>
        <p:spPr>
          <a:xfrm>
            <a:off x="629840" y="1979111"/>
            <a:ext cx="7886701" cy="4021640"/>
          </a:xfrm>
        </p:spPr>
        <p:txBody>
          <a:bodyPr>
            <a:noAutofit/>
          </a:bodyPr>
          <a:lstStyle/>
          <a:p>
            <a:r>
              <a:rPr lang="fi-FI" dirty="0"/>
              <a:t>Suomessa valmistetuilla tuotteilla oli etulyöntiasema Venäjän markkinoilla (tullit).</a:t>
            </a:r>
          </a:p>
          <a:p>
            <a:r>
              <a:rPr lang="fi-FI" dirty="0"/>
              <a:t>Suomen erityisasema Venäjän kaupassa houkutteli maahan ulkomaista pääomaa ja osaamista (esim. Finlayson).</a:t>
            </a:r>
          </a:p>
          <a:p>
            <a:r>
              <a:rPr lang="fi-FI" dirty="0"/>
              <a:t>Liikenneoloja kehitettiin (esim. Saimaan kanava).</a:t>
            </a:r>
          </a:p>
          <a:p>
            <a:r>
              <a:rPr lang="fi-FI" dirty="0"/>
              <a:t>Suuret uudistukset tapahtuivat vasta 1800-luvun jälkipuoliskolla.</a:t>
            </a:r>
          </a:p>
          <a:p>
            <a:endParaRPr lang="fi-FI" dirty="0"/>
          </a:p>
          <a:p>
            <a:endParaRPr lang="fi-FI" dirty="0"/>
          </a:p>
          <a:p>
            <a:endParaRPr lang="fi-FI" dirty="0"/>
          </a:p>
        </p:txBody>
      </p:sp>
    </p:spTree>
    <p:extLst>
      <p:ext uri="{BB962C8B-B14F-4D97-AF65-F5344CB8AC3E}">
        <p14:creationId xmlns:p14="http://schemas.microsoft.com/office/powerpoint/2010/main" val="3637151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23022" y="225894"/>
            <a:ext cx="4467639" cy="917973"/>
          </a:xfrm>
        </p:spPr>
        <p:txBody>
          <a:bodyPr>
            <a:normAutofit fontScale="90000"/>
          </a:bodyPr>
          <a:lstStyle/>
          <a:p>
            <a:pPr eaLnBrk="1" hangingPunct="1"/>
            <a:r>
              <a:rPr lang="fi-FI" altLang="fi-FI" sz="3200" b="1" dirty="0">
                <a:latin typeface="+mn-lt"/>
                <a:ea typeface="ＭＳ Ｐゴシック" panose="020B0600070205080204" pitchFamily="34" charset="-128"/>
              </a:rPr>
              <a:t>Paikallisyhteisöjen arki säilyy ennallaan</a:t>
            </a:r>
          </a:p>
        </p:txBody>
      </p:sp>
      <p:sp>
        <p:nvSpPr>
          <p:cNvPr id="3076" name="Rectangle 5"/>
          <p:cNvSpPr>
            <a:spLocks noGrp="1" noChangeArrowheads="1"/>
          </p:cNvSpPr>
          <p:nvPr>
            <p:ph type="body" sz="half" idx="2"/>
          </p:nvPr>
        </p:nvSpPr>
        <p:spPr>
          <a:xfrm>
            <a:off x="4656482" y="1324064"/>
            <a:ext cx="4189343" cy="4629150"/>
          </a:xfrm>
        </p:spPr>
        <p:txBody>
          <a:bodyPr>
            <a:noAutofit/>
          </a:bodyPr>
          <a:lstStyle/>
          <a:p>
            <a:pPr eaLnBrk="1" hangingPunct="1">
              <a:lnSpc>
                <a:spcPct val="80000"/>
              </a:lnSpc>
              <a:buFontTx/>
              <a:buNone/>
            </a:pPr>
            <a:r>
              <a:rPr lang="fi-FI" altLang="fi-FI" sz="2000" b="1" dirty="0">
                <a:ea typeface="ＭＳ Ｐゴシック" panose="020B0600070205080204" pitchFamily="34" charset="-128"/>
              </a:rPr>
              <a:t>Säätyajattelu</a:t>
            </a:r>
          </a:p>
          <a:p>
            <a:pPr>
              <a:spcAft>
                <a:spcPts val="450"/>
              </a:spcAft>
            </a:pPr>
            <a:r>
              <a:rPr lang="fi-FI" altLang="fi-FI" sz="2000" dirty="0">
                <a:ea typeface="ＭＳ Ｐゴシック" panose="020B0600070205080204" pitchFamily="34" charset="-128"/>
              </a:rPr>
              <a:t>Sääty-yhteiskunta näytti 1800-luvun alkupuoliskolla muuttumattomalta.</a:t>
            </a:r>
          </a:p>
          <a:p>
            <a:pPr>
              <a:spcAft>
                <a:spcPts val="450"/>
              </a:spcAft>
            </a:pPr>
            <a:r>
              <a:rPr lang="fi-FI" altLang="fi-FI" sz="2000" dirty="0">
                <a:ea typeface="ＭＳ Ｐゴシック" panose="020B0600070205080204" pitchFamily="34" charset="-128"/>
              </a:rPr>
              <a:t>Säätyjärjestelmää tukivat laki, kirkko ja ajan tieteelliset käsitykset.</a:t>
            </a:r>
          </a:p>
          <a:p>
            <a:pPr>
              <a:spcAft>
                <a:spcPts val="450"/>
              </a:spcAft>
            </a:pPr>
            <a:r>
              <a:rPr lang="fi-FI" altLang="fi-FI" sz="2000" dirty="0">
                <a:ea typeface="ＭＳ Ｐゴシック" panose="020B0600070205080204" pitchFamily="34" charset="-128"/>
              </a:rPr>
              <a:t>Sääty-yhteiskunnan eliitin (virkamiesten) etujen mukaista oli ehkäistä yhteiskunnalliset uudistukset.</a:t>
            </a:r>
          </a:p>
          <a:p>
            <a:pPr>
              <a:spcAft>
                <a:spcPts val="450"/>
              </a:spcAft>
            </a:pPr>
            <a:r>
              <a:rPr lang="fi-FI" altLang="fi-FI" sz="2000" dirty="0">
                <a:ea typeface="ＭＳ Ｐゴシック" panose="020B0600070205080204" pitchFamily="34" charset="-128"/>
              </a:rPr>
              <a:t>Virkamiehet olivat riippuvaisia keisarista, joten tätä ei haluttu vaivata millään poliittisilla asioilla.</a:t>
            </a:r>
          </a:p>
          <a:p>
            <a:pPr>
              <a:spcAft>
                <a:spcPts val="450"/>
              </a:spcAft>
            </a:pPr>
            <a:r>
              <a:rPr lang="fi-FI" altLang="fi-FI" sz="2000" dirty="0">
                <a:ea typeface="ＭＳ Ｐゴシック" panose="020B0600070205080204" pitchFamily="34" charset="-128"/>
              </a:rPr>
              <a:t>Poliittinen elämä jähmettyi, mutta sääty-yhteiskunnan mureneminen oli jo käynnissä.</a:t>
            </a:r>
          </a:p>
          <a:p>
            <a:pPr>
              <a:spcAft>
                <a:spcPts val="450"/>
              </a:spcAft>
            </a:pPr>
            <a:endParaRPr lang="fi-FI" altLang="fi-FI" sz="2000" dirty="0">
              <a:ea typeface="ＭＳ Ｐゴシック" panose="020B0600070205080204" pitchFamily="34" charset="-128"/>
            </a:endParaRPr>
          </a:p>
          <a:p>
            <a:pPr>
              <a:spcAft>
                <a:spcPts val="450"/>
              </a:spcAft>
            </a:pPr>
            <a:endParaRPr lang="fi-FI" altLang="fi-FI" sz="2000" dirty="0">
              <a:ea typeface="ＭＳ Ｐゴシック" panose="020B0600070205080204" pitchFamily="34" charset="-128"/>
            </a:endParaRPr>
          </a:p>
          <a:p>
            <a:pPr>
              <a:spcAft>
                <a:spcPts val="450"/>
              </a:spcAft>
            </a:pPr>
            <a:endParaRPr lang="fi-FI" altLang="fi-FI" sz="2000" dirty="0">
              <a:ea typeface="ＭＳ Ｐゴシック" panose="020B0600070205080204" pitchFamily="34" charset="-128"/>
            </a:endParaRPr>
          </a:p>
        </p:txBody>
      </p:sp>
      <p:sp>
        <p:nvSpPr>
          <p:cNvPr id="3077" name="Rectangle 6"/>
          <p:cNvSpPr>
            <a:spLocks noChangeArrowheads="1"/>
          </p:cNvSpPr>
          <p:nvPr/>
        </p:nvSpPr>
        <p:spPr bwMode="auto">
          <a:xfrm>
            <a:off x="434837" y="1289856"/>
            <a:ext cx="3891170" cy="1461051"/>
          </a:xfrm>
          <a:prstGeom prst="rect">
            <a:avLst/>
          </a:prstGeom>
          <a:solidFill>
            <a:srgbClr val="898E2A"/>
          </a:solidFill>
          <a:ln w="38100">
            <a:solidFill>
              <a:srgbClr val="FFFFCC"/>
            </a:solidFill>
            <a:miter lim="800000"/>
            <a:headEnd/>
            <a:tailEnd/>
          </a:ln>
        </p:spPr>
        <p:txBody>
          <a:bodyPr/>
          <a:lstStyle>
            <a:lvl1pPr marL="358775" indent="-358775" eaLnBrk="0" hangingPunct="0">
              <a:defRPr sz="2400">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sz="2400">
                <a:solidFill>
                  <a:schemeClr val="tx1"/>
                </a:solidFill>
                <a:latin typeface="Arial" panose="020B0604020202020204" pitchFamily="34" charset="0"/>
                <a:ea typeface="ＭＳ Ｐゴシック" panose="020B0600070205080204" pitchFamily="34" charset="-128"/>
              </a:defRPr>
            </a:lvl2pPr>
            <a:lvl3pPr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eaLnBrk="0" hangingPunct="0">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fi-FI" altLang="fi-FI" sz="1800" dirty="0">
                <a:solidFill>
                  <a:srgbClr val="FFFFCC"/>
                </a:solidFill>
                <a:latin typeface="+mn-lt"/>
              </a:rPr>
              <a:t>AATELISTO</a:t>
            </a:r>
          </a:p>
          <a:p>
            <a:pPr marL="179388" indent="-179388" eaLnBrk="1" hangingPunct="1">
              <a:buFont typeface="Arial" panose="020B0604020202020204" pitchFamily="34" charset="0"/>
              <a:buChar char="•"/>
            </a:pPr>
            <a:r>
              <a:rPr lang="fi-FI" altLang="fi-FI" sz="1800" dirty="0">
                <a:solidFill>
                  <a:srgbClr val="FFFFCC"/>
                </a:solidFill>
                <a:latin typeface="+mn-lt"/>
              </a:rPr>
              <a:t>edelleen yhteiskunnan johtava sääty</a:t>
            </a:r>
          </a:p>
          <a:p>
            <a:pPr marL="179388" indent="-179388" eaLnBrk="1" hangingPunct="1">
              <a:buFont typeface="Arial" panose="020B0604020202020204" pitchFamily="34" charset="0"/>
              <a:buChar char="•"/>
            </a:pPr>
            <a:r>
              <a:rPr lang="fi-FI" altLang="fi-FI" sz="1800" dirty="0">
                <a:solidFill>
                  <a:srgbClr val="FFFFCC"/>
                </a:solidFill>
                <a:latin typeface="+mn-lt"/>
              </a:rPr>
              <a:t>tuottoisia virkoja Suomen laajenevassa hallinnossa ja Venäjän armeijassa.</a:t>
            </a:r>
          </a:p>
          <a:p>
            <a:pPr eaLnBrk="1" hangingPunct="1">
              <a:buFont typeface="Arial" panose="020B0604020202020204" pitchFamily="34" charset="0"/>
              <a:buChar char="•"/>
            </a:pPr>
            <a:endParaRPr lang="fi-FI" altLang="fi-FI" sz="1800" dirty="0">
              <a:solidFill>
                <a:srgbClr val="FFFFCC"/>
              </a:solidFill>
              <a:latin typeface="+mn-lt"/>
            </a:endParaRPr>
          </a:p>
          <a:p>
            <a:pPr eaLnBrk="1" hangingPunct="1">
              <a:buFont typeface="Arial" panose="020B0604020202020204" pitchFamily="34" charset="0"/>
              <a:buChar char="•"/>
            </a:pPr>
            <a:endParaRPr lang="fi-FI" altLang="fi-FI" sz="1800" dirty="0">
              <a:solidFill>
                <a:srgbClr val="FFFFCC"/>
              </a:solidFill>
              <a:latin typeface="+mn-lt"/>
            </a:endParaRPr>
          </a:p>
        </p:txBody>
      </p:sp>
      <p:sp>
        <p:nvSpPr>
          <p:cNvPr id="3078" name="Rectangle 7"/>
          <p:cNvSpPr>
            <a:spLocks noChangeArrowheads="1"/>
          </p:cNvSpPr>
          <p:nvPr/>
        </p:nvSpPr>
        <p:spPr bwMode="auto">
          <a:xfrm>
            <a:off x="434837" y="2843497"/>
            <a:ext cx="3891170" cy="1503514"/>
          </a:xfrm>
          <a:prstGeom prst="rect">
            <a:avLst/>
          </a:prstGeom>
          <a:solidFill>
            <a:srgbClr val="898E2A"/>
          </a:solidFill>
          <a:ln w="38100">
            <a:solidFill>
              <a:srgbClr val="FFFFCC"/>
            </a:solidFill>
            <a:miter lim="800000"/>
            <a:headEnd/>
            <a:tailEnd/>
          </a:ln>
        </p:spPr>
        <p:txBody>
          <a:bodyPr/>
          <a:lstStyle>
            <a:lvl1pPr marL="358775" indent="-358775" eaLnBrk="0" hangingPunct="0">
              <a:defRPr sz="2400">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sz="2400">
                <a:solidFill>
                  <a:schemeClr val="tx1"/>
                </a:solidFill>
                <a:latin typeface="Arial" panose="020B0604020202020204" pitchFamily="34" charset="0"/>
                <a:ea typeface="ＭＳ Ｐゴシック" panose="020B0600070205080204" pitchFamily="34" charset="-128"/>
              </a:defRPr>
            </a:lvl2pPr>
            <a:lvl3pPr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eaLnBrk="0" hangingPunct="0">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fi-FI" altLang="fi-FI" sz="1800" dirty="0">
                <a:solidFill>
                  <a:srgbClr val="FFFFCC"/>
                </a:solidFill>
                <a:latin typeface="+mn-lt"/>
              </a:rPr>
              <a:t>PAPISTO</a:t>
            </a:r>
          </a:p>
          <a:p>
            <a:pPr marL="179388" indent="-179388" eaLnBrk="1" hangingPunct="1">
              <a:buFont typeface="Arial" panose="020B0604020202020204" pitchFamily="34" charset="0"/>
              <a:buChar char="•"/>
            </a:pPr>
            <a:r>
              <a:rPr lang="fi-FI" altLang="fi-FI" sz="1800" dirty="0">
                <a:solidFill>
                  <a:srgbClr val="FFFFCC"/>
                </a:solidFill>
                <a:latin typeface="+mn-lt"/>
              </a:rPr>
              <a:t>luterilaisen kirkon moraalinen valta-asema edelleen horjumaton</a:t>
            </a:r>
          </a:p>
          <a:p>
            <a:pPr marL="179388" indent="-179388" eaLnBrk="1" hangingPunct="1">
              <a:buFont typeface="Arial" panose="020B0604020202020204" pitchFamily="34" charset="0"/>
              <a:buChar char="•"/>
            </a:pPr>
            <a:r>
              <a:rPr lang="fi-FI" altLang="fi-FI" sz="1800" dirty="0">
                <a:solidFill>
                  <a:srgbClr val="FFFFCC"/>
                </a:solidFill>
                <a:latin typeface="+mn-lt"/>
              </a:rPr>
              <a:t>paikallisyhteisöjen valvonta yhdessä nimismiehen kanssa.</a:t>
            </a:r>
          </a:p>
        </p:txBody>
      </p:sp>
      <p:sp>
        <p:nvSpPr>
          <p:cNvPr id="3079" name="Rectangle 8"/>
          <p:cNvSpPr>
            <a:spLocks noChangeArrowheads="1"/>
          </p:cNvSpPr>
          <p:nvPr/>
        </p:nvSpPr>
        <p:spPr bwMode="auto">
          <a:xfrm>
            <a:off x="434837" y="4439601"/>
            <a:ext cx="3891170" cy="917972"/>
          </a:xfrm>
          <a:prstGeom prst="rect">
            <a:avLst/>
          </a:prstGeom>
          <a:solidFill>
            <a:srgbClr val="898E2A"/>
          </a:solidFill>
          <a:ln w="38100">
            <a:solidFill>
              <a:srgbClr val="FFFFCC"/>
            </a:solidFill>
            <a:miter lim="800000"/>
            <a:headEnd/>
            <a:tailEnd/>
          </a:ln>
        </p:spPr>
        <p:txBody>
          <a:bodyPr/>
          <a:lstStyle>
            <a:lvl1pPr marL="358775" indent="-358775" eaLnBrk="0" hangingPunct="0">
              <a:defRPr sz="2400">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sz="2400">
                <a:solidFill>
                  <a:schemeClr val="tx1"/>
                </a:solidFill>
                <a:latin typeface="Arial" panose="020B0604020202020204" pitchFamily="34" charset="0"/>
                <a:ea typeface="ＭＳ Ｐゴシック" panose="020B0600070205080204" pitchFamily="34" charset="-128"/>
              </a:defRPr>
            </a:lvl2pPr>
            <a:lvl3pPr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eaLnBrk="0" hangingPunct="0">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fi-FI" altLang="fi-FI" sz="1800" dirty="0">
                <a:solidFill>
                  <a:srgbClr val="FFFFCC"/>
                </a:solidFill>
                <a:latin typeface="+mn-lt"/>
              </a:rPr>
              <a:t>PORVARISTO</a:t>
            </a:r>
          </a:p>
          <a:p>
            <a:pPr marL="179388" indent="-179388" eaLnBrk="1" hangingPunct="1">
              <a:buFont typeface="Arial" panose="020B0604020202020204" pitchFamily="34" charset="0"/>
              <a:buChar char="•"/>
            </a:pPr>
            <a:r>
              <a:rPr lang="fi-FI" altLang="fi-FI" sz="1800" dirty="0">
                <a:solidFill>
                  <a:srgbClr val="FFFFCC"/>
                </a:solidFill>
                <a:latin typeface="+mn-lt"/>
              </a:rPr>
              <a:t>yksinoikeus kauppaan ja käsityöhön</a:t>
            </a:r>
          </a:p>
          <a:p>
            <a:pPr marL="179388" indent="-179388" eaLnBrk="1" hangingPunct="1">
              <a:buFont typeface="Arial" panose="020B0604020202020204" pitchFamily="34" charset="0"/>
              <a:buChar char="•"/>
            </a:pPr>
            <a:r>
              <a:rPr lang="fi-FI" altLang="fi-FI" sz="1800" dirty="0">
                <a:solidFill>
                  <a:srgbClr val="FFFFCC"/>
                </a:solidFill>
                <a:latin typeface="+mn-lt"/>
              </a:rPr>
              <a:t>kaupunkien hallinto.</a:t>
            </a:r>
          </a:p>
          <a:p>
            <a:pPr marL="179388" indent="-179388" eaLnBrk="1" hangingPunct="1">
              <a:buFontTx/>
              <a:buChar char="•"/>
            </a:pPr>
            <a:endParaRPr lang="fi-FI" altLang="fi-FI" sz="1800" dirty="0">
              <a:solidFill>
                <a:srgbClr val="FFFFCC"/>
              </a:solidFill>
              <a:latin typeface="+mn-lt"/>
            </a:endParaRPr>
          </a:p>
          <a:p>
            <a:pPr eaLnBrk="1" hangingPunct="1">
              <a:buFontTx/>
              <a:buChar char="•"/>
            </a:pPr>
            <a:endParaRPr lang="fi-FI" altLang="fi-FI" sz="1800" dirty="0">
              <a:solidFill>
                <a:srgbClr val="FFFFCC"/>
              </a:solidFill>
              <a:latin typeface="+mn-lt"/>
            </a:endParaRPr>
          </a:p>
          <a:p>
            <a:pPr eaLnBrk="1" hangingPunct="1">
              <a:buFontTx/>
              <a:buChar char="•"/>
            </a:pPr>
            <a:endParaRPr lang="fi-FI" altLang="fi-FI" sz="1800" dirty="0">
              <a:solidFill>
                <a:srgbClr val="FFFFCC"/>
              </a:solidFill>
              <a:latin typeface="+mn-lt"/>
            </a:endParaRPr>
          </a:p>
        </p:txBody>
      </p:sp>
      <p:sp>
        <p:nvSpPr>
          <p:cNvPr id="3080" name="Rectangle 9"/>
          <p:cNvSpPr>
            <a:spLocks noChangeArrowheads="1"/>
          </p:cNvSpPr>
          <p:nvPr/>
        </p:nvSpPr>
        <p:spPr bwMode="auto">
          <a:xfrm>
            <a:off x="434837" y="5450163"/>
            <a:ext cx="3891170" cy="1243040"/>
          </a:xfrm>
          <a:prstGeom prst="rect">
            <a:avLst/>
          </a:prstGeom>
          <a:solidFill>
            <a:srgbClr val="898E2A"/>
          </a:solidFill>
          <a:ln w="38100">
            <a:solidFill>
              <a:srgbClr val="FFFFCC"/>
            </a:solidFill>
            <a:miter lim="800000"/>
            <a:headEnd/>
            <a:tailEnd/>
          </a:ln>
        </p:spPr>
        <p:txBody>
          <a:bodyPr/>
          <a:lstStyle>
            <a:lvl1pPr marL="358775" indent="-358775" eaLnBrk="0" hangingPunct="0">
              <a:defRPr sz="2400">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sz="2400">
                <a:solidFill>
                  <a:schemeClr val="tx1"/>
                </a:solidFill>
                <a:latin typeface="Arial" panose="020B0604020202020204" pitchFamily="34" charset="0"/>
                <a:ea typeface="ＭＳ Ｐゴシック" panose="020B0600070205080204" pitchFamily="34" charset="-128"/>
              </a:defRPr>
            </a:lvl2pPr>
            <a:lvl3pPr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eaLnBrk="0" hangingPunct="0">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fi-FI" altLang="fi-FI" sz="1800" dirty="0">
                <a:solidFill>
                  <a:srgbClr val="FFFFCC"/>
                </a:solidFill>
                <a:latin typeface="+mn-lt"/>
              </a:rPr>
              <a:t>TALONPOJAT</a:t>
            </a:r>
          </a:p>
          <a:p>
            <a:pPr marL="179388" indent="-179388" eaLnBrk="1" hangingPunct="1">
              <a:buFont typeface="Arial" panose="020B0604020202020204" pitchFamily="34" charset="0"/>
              <a:buChar char="•"/>
            </a:pPr>
            <a:r>
              <a:rPr lang="fi-FI" altLang="fi-FI" sz="1800" dirty="0">
                <a:solidFill>
                  <a:srgbClr val="FFFFCC"/>
                </a:solidFill>
                <a:latin typeface="+mn-lt"/>
              </a:rPr>
              <a:t>yhteys Venäjään tarjosi uusia mahdollisuuksia</a:t>
            </a:r>
          </a:p>
          <a:p>
            <a:pPr marL="179388" indent="-179388" eaLnBrk="1" hangingPunct="1">
              <a:buFont typeface="Arial" panose="020B0604020202020204" pitchFamily="34" charset="0"/>
              <a:buChar char="•"/>
            </a:pPr>
            <a:r>
              <a:rPr lang="fi-FI" altLang="fi-FI" sz="1800" dirty="0">
                <a:solidFill>
                  <a:srgbClr val="FFFFCC"/>
                </a:solidFill>
                <a:latin typeface="+mn-lt"/>
              </a:rPr>
              <a:t>paikallishallinnon tehtävät.</a:t>
            </a:r>
          </a:p>
          <a:p>
            <a:pPr marL="179388" indent="-179388" eaLnBrk="1" hangingPunct="1">
              <a:buFont typeface="Arial" panose="020B0604020202020204" pitchFamily="34" charset="0"/>
              <a:buChar char="•"/>
            </a:pPr>
            <a:endParaRPr lang="fi-FI" altLang="fi-FI" sz="1800" dirty="0">
              <a:solidFill>
                <a:srgbClr val="FFFFCC"/>
              </a:solidFill>
              <a:latin typeface="+mn-lt"/>
            </a:endParaRPr>
          </a:p>
          <a:p>
            <a:pPr marL="0" indent="0" eaLnBrk="1" hangingPunct="1"/>
            <a:endParaRPr lang="fi-FI" altLang="fi-FI" sz="1800" dirty="0">
              <a:solidFill>
                <a:srgbClr val="FFFFCC"/>
              </a:solidFill>
              <a:latin typeface="+mn-lt"/>
            </a:endParaRPr>
          </a:p>
        </p:txBody>
      </p:sp>
    </p:spTree>
    <p:extLst>
      <p:ext uri="{BB962C8B-B14F-4D97-AF65-F5344CB8AC3E}">
        <p14:creationId xmlns:p14="http://schemas.microsoft.com/office/powerpoint/2010/main" val="42413967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7">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078">
                                            <p:bg/>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78">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78">
                                            <p:txEl>
                                              <p:pRg st="1" end="1"/>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078">
                                            <p:txEl>
                                              <p:pRg st="2" end="2"/>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9">
                                            <p:bg/>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079">
                                            <p:txEl>
                                              <p:pRg st="0" end="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079">
                                            <p:txEl>
                                              <p:pRg st="1" end="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079">
                                            <p:txEl>
                                              <p:pRg st="2" end="2"/>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080">
                                            <p:bg/>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80">
                                            <p:txEl>
                                              <p:pRg st="0" end="0"/>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080">
                                            <p:txEl>
                                              <p:pRg st="1" end="1"/>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08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uiExpand="1" build="p" bldLvl="2" animBg="1"/>
      <p:bldP spid="3078" grpId="0" uiExpand="1" build="p" bldLvl="2" animBg="1"/>
      <p:bldP spid="3079" grpId="0" uiExpand="1" build="p" bldLvl="2" animBg="1"/>
      <p:bldP spid="3080" grpId="0" uiExpand="1" build="p" bldLvl="2"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705677" y="390111"/>
            <a:ext cx="7802218" cy="970984"/>
          </a:xfrm>
        </p:spPr>
        <p:txBody>
          <a:bodyPr>
            <a:normAutofit/>
          </a:bodyPr>
          <a:lstStyle/>
          <a:p>
            <a:pPr eaLnBrk="1" hangingPunct="1"/>
            <a:r>
              <a:rPr lang="fi-FI" altLang="fi-FI" sz="2800" b="1" dirty="0">
                <a:latin typeface="+mn-lt"/>
                <a:ea typeface="ＭＳ Ｐゴシック" panose="020B0600070205080204" pitchFamily="34" charset="-128"/>
              </a:rPr>
              <a:t>Nousukkaat</a:t>
            </a:r>
          </a:p>
        </p:txBody>
      </p:sp>
      <p:sp>
        <p:nvSpPr>
          <p:cNvPr id="24579" name="Rectangle 4"/>
          <p:cNvSpPr>
            <a:spLocks noGrp="1" noChangeArrowheads="1"/>
          </p:cNvSpPr>
          <p:nvPr>
            <p:ph idx="1"/>
          </p:nvPr>
        </p:nvSpPr>
        <p:spPr>
          <a:xfrm>
            <a:off x="705677" y="1431235"/>
            <a:ext cx="7712765" cy="4890052"/>
          </a:xfrm>
        </p:spPr>
        <p:txBody>
          <a:bodyPr>
            <a:noAutofit/>
          </a:bodyPr>
          <a:lstStyle/>
          <a:p>
            <a:pPr>
              <a:spcAft>
                <a:spcPts val="450"/>
              </a:spcAft>
            </a:pPr>
            <a:r>
              <a:rPr lang="fi-FI" altLang="fi-FI" sz="2400" dirty="0">
                <a:ea typeface="ＭＳ Ｐゴシック" panose="020B0600070205080204" pitchFamily="34" charset="-128"/>
              </a:rPr>
              <a:t>Vähittäinen kaupungistuminen, koulutus ja hallinnon laajeneminen lisäsivät säätyihin kuulumattoman herrasväen määrää.</a:t>
            </a:r>
          </a:p>
          <a:p>
            <a:pPr>
              <a:spcAft>
                <a:spcPts val="450"/>
              </a:spcAft>
            </a:pPr>
            <a:r>
              <a:rPr lang="fi-FI" altLang="fi-FI" sz="2400" dirty="0">
                <a:ea typeface="ＭＳ Ｐゴシック" panose="020B0600070205080204" pitchFamily="34" charset="-128"/>
              </a:rPr>
              <a:t>Tähän joukkoon kuului alempia virkamiehiä, lääkäreitä, lakimiehiä ja yrittäjiä.</a:t>
            </a:r>
          </a:p>
          <a:p>
            <a:pPr>
              <a:spcAft>
                <a:spcPts val="450"/>
              </a:spcAft>
            </a:pPr>
            <a:r>
              <a:rPr lang="fi-FI" altLang="fi-FI" sz="2400" dirty="0">
                <a:ea typeface="ＭＳ Ｐゴシック" panose="020B0600070205080204" pitchFamily="34" charset="-128"/>
              </a:rPr>
              <a:t>Heidän elämänsä oli taloudellisesti turvattua, mutta heillä ei ollut laillista poliittista asemaa.</a:t>
            </a:r>
          </a:p>
          <a:p>
            <a:pPr>
              <a:spcAft>
                <a:spcPts val="450"/>
              </a:spcAft>
            </a:pPr>
            <a:r>
              <a:rPr lang="fi-FI" altLang="fi-FI" sz="2400" dirty="0">
                <a:ea typeface="ＭＳ Ｐゴシック" panose="020B0600070205080204" pitchFamily="34" charset="-128"/>
              </a:rPr>
              <a:t>Säätyläistöön alkoi koulutuksen kautta nousta jopa varakkaiden talonpoikien lapsia.</a:t>
            </a:r>
          </a:p>
          <a:p>
            <a:pPr>
              <a:spcAft>
                <a:spcPts val="450"/>
              </a:spcAft>
            </a:pPr>
            <a:r>
              <a:rPr lang="fi-FI" altLang="fi-FI" sz="2400" dirty="0">
                <a:ea typeface="ＭＳ Ｐゴシック" panose="020B0600070205080204" pitchFamily="34" charset="-128"/>
              </a:rPr>
              <a:t>Kehitys huolestutti säätyajattelun kyllästämiä ylempiä väestöryhmiä.</a:t>
            </a:r>
          </a:p>
          <a:p>
            <a:pPr>
              <a:spcAft>
                <a:spcPts val="450"/>
              </a:spcAft>
              <a:buNone/>
            </a:pPr>
            <a:endParaRPr lang="fi-FI" altLang="fi-FI" sz="2400" dirty="0">
              <a:ea typeface="ＭＳ Ｐゴシック" panose="020B0600070205080204" pitchFamily="34" charset="-128"/>
            </a:endParaRPr>
          </a:p>
        </p:txBody>
      </p:sp>
    </p:spTree>
    <p:extLst>
      <p:ext uri="{BB962C8B-B14F-4D97-AF65-F5344CB8AC3E}">
        <p14:creationId xmlns:p14="http://schemas.microsoft.com/office/powerpoint/2010/main" val="1302152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26164" y="448111"/>
            <a:ext cx="5988325" cy="529828"/>
          </a:xfrm>
        </p:spPr>
        <p:txBody>
          <a:bodyPr>
            <a:noAutofit/>
          </a:bodyPr>
          <a:lstStyle/>
          <a:p>
            <a:pPr eaLnBrk="1" hangingPunct="1"/>
            <a:r>
              <a:rPr lang="fi-FI" altLang="fi-FI" sz="3200" b="1" dirty="0">
                <a:latin typeface="+mn-lt"/>
                <a:ea typeface="ＭＳ Ｐゴシック" panose="020B0600070205080204" pitchFamily="34" charset="-128"/>
              </a:rPr>
              <a:t>Säädytöntä käytöstä </a:t>
            </a:r>
          </a:p>
        </p:txBody>
      </p:sp>
      <p:sp>
        <p:nvSpPr>
          <p:cNvPr id="9219" name="Rectangle 3"/>
          <p:cNvSpPr>
            <a:spLocks noGrp="1" noChangeArrowheads="1"/>
          </p:cNvSpPr>
          <p:nvPr>
            <p:ph type="body" idx="1"/>
          </p:nvPr>
        </p:nvSpPr>
        <p:spPr>
          <a:xfrm>
            <a:off x="626165" y="1182756"/>
            <a:ext cx="8147191" cy="4875143"/>
          </a:xfrm>
        </p:spPr>
        <p:txBody>
          <a:bodyPr>
            <a:normAutofit fontScale="92500" lnSpcReduction="10000"/>
          </a:bodyPr>
          <a:lstStyle/>
          <a:p>
            <a:pPr marL="0" indent="0">
              <a:lnSpc>
                <a:spcPct val="80000"/>
              </a:lnSpc>
              <a:spcAft>
                <a:spcPts val="450"/>
              </a:spcAft>
              <a:buNone/>
            </a:pPr>
            <a:r>
              <a:rPr lang="fi-FI" altLang="fi-FI" sz="2000" i="1" dirty="0">
                <a:ea typeface="ＭＳ Ｐゴシック" panose="020B0600070205080204" pitchFamily="34" charset="-128"/>
              </a:rPr>
              <a:t>”Vaatteilla ja ajokaluilla semminkin </a:t>
            </a:r>
            <a:r>
              <a:rPr lang="fi-FI" altLang="fi-FI" sz="2000" i="1" dirty="0" err="1">
                <a:ea typeface="ＭＳ Ｐゴシック" panose="020B0600070205080204" pitchFamily="34" charset="-128"/>
              </a:rPr>
              <a:t>öyhätään</a:t>
            </a:r>
            <a:r>
              <a:rPr lang="fi-FI" altLang="fi-FI" sz="2000" i="1" dirty="0">
                <a:ea typeface="ＭＳ Ｐゴシック" panose="020B0600070205080204" pitchFamily="34" charset="-128"/>
              </a:rPr>
              <a:t>. Vaimoihmisillä on silkki silkin päällä, kultasormuksia ja muita </a:t>
            </a:r>
            <a:r>
              <a:rPr lang="fi-FI" altLang="fi-FI" sz="2000" i="1" dirty="0" err="1">
                <a:ea typeface="ＭＳ Ｐゴシック" panose="020B0600070205080204" pitchFamily="34" charset="-128"/>
              </a:rPr>
              <a:t>hempuja</a:t>
            </a:r>
            <a:r>
              <a:rPr lang="fi-FI" altLang="fi-FI" sz="2000" i="1" dirty="0">
                <a:ea typeface="ＭＳ Ｐゴシック" panose="020B0600070205080204" pitchFamily="34" charset="-128"/>
              </a:rPr>
              <a:t>, miten kullakin on voimaa ja varallisuutta</a:t>
            </a:r>
            <a:r>
              <a:rPr lang="fi-FI" altLang="fi-FI" sz="2000" dirty="0">
                <a:ea typeface="ＭＳ Ｐゴシック" panose="020B0600070205080204" pitchFamily="34" charset="-128"/>
              </a:rPr>
              <a:t>.”</a:t>
            </a:r>
          </a:p>
          <a:p>
            <a:pPr marL="0" indent="0">
              <a:lnSpc>
                <a:spcPct val="80000"/>
              </a:lnSpc>
              <a:spcAft>
                <a:spcPts val="450"/>
              </a:spcAft>
              <a:buNone/>
            </a:pPr>
            <a:r>
              <a:rPr lang="fi-FI" altLang="fi-FI" sz="1600" dirty="0">
                <a:ea typeface="ＭＳ Ｐゴシック" panose="020B0600070205080204" pitchFamily="34" charset="-128"/>
              </a:rPr>
              <a:t>Katkelma </a:t>
            </a:r>
            <a:r>
              <a:rPr lang="fi-FI" altLang="fi-FI" sz="1600" i="1" dirty="0">
                <a:ea typeface="ＭＳ Ｐゴシック" panose="020B0600070205080204" pitchFamily="34" charset="-128"/>
              </a:rPr>
              <a:t>Suomettaren</a:t>
            </a:r>
            <a:r>
              <a:rPr lang="fi-FI" altLang="fi-FI" sz="1600" dirty="0">
                <a:ea typeface="ＭＳ Ｐゴシック" panose="020B0600070205080204" pitchFamily="34" charset="-128"/>
              </a:rPr>
              <a:t> 1851 julkaisemasta senaattori Yrjö Koskisen Hämeenkyrön talonpoikia koskevasta kirjeestä</a:t>
            </a:r>
          </a:p>
          <a:p>
            <a:pPr marL="0" indent="0">
              <a:lnSpc>
                <a:spcPct val="80000"/>
              </a:lnSpc>
              <a:spcAft>
                <a:spcPts val="450"/>
              </a:spcAft>
              <a:buNone/>
            </a:pPr>
            <a:endParaRPr lang="fi-FI" altLang="fi-FI" sz="2000" dirty="0">
              <a:ea typeface="ＭＳ Ｐゴシック" panose="020B0600070205080204" pitchFamily="34" charset="-128"/>
            </a:endParaRPr>
          </a:p>
          <a:p>
            <a:pPr marL="0" indent="0">
              <a:lnSpc>
                <a:spcPct val="80000"/>
              </a:lnSpc>
              <a:spcAft>
                <a:spcPts val="450"/>
              </a:spcAft>
              <a:buNone/>
            </a:pPr>
            <a:r>
              <a:rPr lang="fi-FI" altLang="fi-FI" sz="2000" dirty="0">
                <a:ea typeface="ＭＳ Ｐゴシック" panose="020B0600070205080204" pitchFamily="34" charset="-128"/>
              </a:rPr>
              <a:t>”</a:t>
            </a:r>
            <a:r>
              <a:rPr lang="fi-FI" altLang="fi-FI" sz="2000" i="1" dirty="0">
                <a:ea typeface="ＭＳ Ｐゴシック" panose="020B0600070205080204" pitchFamily="34" charset="-128"/>
              </a:rPr>
              <a:t>Reppurilta ostamillaan rääpäleillä uljaasti vaatetettuina tytöt eivät enää huoli muista sulhasista, paitsi niistä, jotka kantavat </a:t>
            </a:r>
            <a:r>
              <a:rPr lang="fi-FI" altLang="fi-FI" sz="2000" i="1" dirty="0" err="1">
                <a:ea typeface="ＭＳ Ｐゴシック" panose="020B0600070205080204" pitchFamily="34" charset="-128"/>
              </a:rPr>
              <a:t>vapriikkiverkaa</a:t>
            </a:r>
            <a:r>
              <a:rPr lang="fi-FI" altLang="fi-FI" sz="2000" dirty="0">
                <a:ea typeface="ＭＳ Ｐゴシック" panose="020B0600070205080204" pitchFamily="34" charset="-128"/>
              </a:rPr>
              <a:t> (tehdastekoista villakangasta</a:t>
            </a:r>
            <a:r>
              <a:rPr lang="fi-FI" altLang="fi-FI" sz="2000" i="1" dirty="0">
                <a:ea typeface="ＭＳ Ｐゴシック" panose="020B0600070205080204" pitchFamily="34" charset="-128"/>
              </a:rPr>
              <a:t>) ja joilla pitää oleman hyvä hevonen, muhkeat </a:t>
            </a:r>
            <a:r>
              <a:rPr lang="fi-FI" altLang="fi-FI" sz="2000" i="1" dirty="0" err="1">
                <a:ea typeface="ＭＳ Ｐゴシック" panose="020B0600070205080204" pitchFamily="34" charset="-128"/>
              </a:rPr>
              <a:t>kääsit</a:t>
            </a:r>
            <a:r>
              <a:rPr lang="fi-FI" altLang="fi-FI" sz="2000" dirty="0">
                <a:ea typeface="ＭＳ Ｐゴシック" panose="020B0600070205080204" pitchFamily="34" charset="-128"/>
              </a:rPr>
              <a:t> (kaksipyöräiset vaunut), </a:t>
            </a:r>
            <a:r>
              <a:rPr lang="fi-FI" altLang="fi-FI" sz="2000" i="1" dirty="0">
                <a:ea typeface="ＭＳ Ｐゴシック" panose="020B0600070205080204" pitchFamily="34" charset="-128"/>
              </a:rPr>
              <a:t>kultakello taskussa, </a:t>
            </a:r>
            <a:r>
              <a:rPr lang="fi-FI" altLang="fi-FI" sz="2000" i="1" dirty="0" err="1">
                <a:ea typeface="ＭＳ Ｐゴシック" panose="020B0600070205080204" pitchFamily="34" charset="-128"/>
              </a:rPr>
              <a:t>hopeapislainen</a:t>
            </a:r>
            <a:r>
              <a:rPr lang="fi-FI" altLang="fi-FI" sz="2000" i="1" dirty="0">
                <a:ea typeface="ＭＳ Ｐゴシック" panose="020B0600070205080204" pitchFamily="34" charset="-128"/>
              </a:rPr>
              <a:t> </a:t>
            </a:r>
            <a:r>
              <a:rPr lang="fi-FI" altLang="fi-FI" sz="2000" i="1" dirty="0" err="1">
                <a:ea typeface="ＭＳ Ｐゴシック" panose="020B0600070205080204" pitchFamily="34" charset="-128"/>
              </a:rPr>
              <a:t>syöskumipiippu</a:t>
            </a:r>
            <a:r>
              <a:rPr lang="fi-FI" altLang="fi-FI" sz="2000" dirty="0">
                <a:ea typeface="ＭＳ Ｐゴシック" panose="020B0600070205080204" pitchFamily="34" charset="-128"/>
              </a:rPr>
              <a:t> (hopealla koristeltu meripihkapiippu) </a:t>
            </a:r>
            <a:r>
              <a:rPr lang="fi-FI" altLang="fi-FI" sz="2000" i="1" dirty="0">
                <a:ea typeface="ＭＳ Ｐゴシック" panose="020B0600070205080204" pitchFamily="34" charset="-128"/>
              </a:rPr>
              <a:t>hampaissa, vähintäänkin 100 ruplaa maksavat kihlat; miehestä ei sitten ole enää lukua, on mikä hyvänsä.” </a:t>
            </a:r>
          </a:p>
          <a:p>
            <a:pPr marL="0" indent="0">
              <a:lnSpc>
                <a:spcPct val="80000"/>
              </a:lnSpc>
              <a:spcAft>
                <a:spcPts val="450"/>
              </a:spcAft>
              <a:buNone/>
            </a:pPr>
            <a:r>
              <a:rPr lang="fi-FI" altLang="fi-FI" sz="1600" i="1" dirty="0">
                <a:ea typeface="ＭＳ Ｐゴシック" panose="020B0600070205080204" pitchFamily="34" charset="-128"/>
              </a:rPr>
              <a:t>Suomettaressa </a:t>
            </a:r>
            <a:r>
              <a:rPr lang="fi-FI" altLang="fi-FI" sz="1600" dirty="0">
                <a:ea typeface="ＭＳ Ｐゴシック" panose="020B0600070205080204" pitchFamily="34" charset="-128"/>
              </a:rPr>
              <a:t>julkaistu kirje vuodelta 1857</a:t>
            </a:r>
          </a:p>
          <a:p>
            <a:pPr marL="0" indent="0">
              <a:lnSpc>
                <a:spcPct val="80000"/>
              </a:lnSpc>
              <a:spcAft>
                <a:spcPts val="450"/>
              </a:spcAft>
              <a:buNone/>
            </a:pPr>
            <a:endParaRPr lang="fi-FI" altLang="fi-FI" sz="1200" b="1" i="1" dirty="0">
              <a:ea typeface="ＭＳ Ｐゴシック" panose="020B0600070205080204" pitchFamily="34" charset="-128"/>
            </a:endParaRPr>
          </a:p>
          <a:p>
            <a:pPr marL="0" indent="0">
              <a:lnSpc>
                <a:spcPct val="80000"/>
              </a:lnSpc>
              <a:spcAft>
                <a:spcPts val="450"/>
              </a:spcAft>
              <a:buNone/>
            </a:pPr>
            <a:r>
              <a:rPr lang="fi-FI" altLang="fi-FI" sz="2000" i="1" dirty="0">
                <a:ea typeface="ＭＳ Ｐゴシック" panose="020B0600070205080204" pitchFamily="34" charset="-128"/>
              </a:rPr>
              <a:t>”Miksi ei saisi, jos varansa sitä kannattaa, käydä siisteissä vaatteissa, ajaa kieseissä ja asua hyvästi rakennetuissa huoneissa.” </a:t>
            </a:r>
          </a:p>
          <a:p>
            <a:pPr marL="0" indent="0">
              <a:lnSpc>
                <a:spcPct val="80000"/>
              </a:lnSpc>
              <a:spcAft>
                <a:spcPts val="450"/>
              </a:spcAft>
              <a:buNone/>
            </a:pPr>
            <a:r>
              <a:rPr lang="fi-FI" altLang="fi-FI" sz="1600" dirty="0">
                <a:ea typeface="ＭＳ Ｐゴシック" panose="020B0600070205080204" pitchFamily="34" charset="-128"/>
              </a:rPr>
              <a:t>Katkelma Vihtiläisen isännän vastauksesta vihtiläisiä talonpoikia koskeviin lehtikirjoituksiin</a:t>
            </a:r>
            <a:endParaRPr lang="fi-FI" altLang="fi-FI" sz="1600" i="1" dirty="0">
              <a:ea typeface="ＭＳ Ｐゴシック" panose="020B0600070205080204" pitchFamily="34" charset="-128"/>
            </a:endParaRPr>
          </a:p>
          <a:p>
            <a:pPr marL="0" indent="0">
              <a:lnSpc>
                <a:spcPct val="80000"/>
              </a:lnSpc>
              <a:spcAft>
                <a:spcPts val="450"/>
              </a:spcAft>
              <a:buNone/>
            </a:pPr>
            <a:endParaRPr lang="fi-FI" altLang="fi-FI" sz="1125" b="1" i="1" dirty="0">
              <a:ea typeface="ＭＳ Ｐゴシック" panose="020B0600070205080204" pitchFamily="34" charset="-128"/>
            </a:endParaRPr>
          </a:p>
          <a:p>
            <a:pPr marL="0" indent="0">
              <a:lnSpc>
                <a:spcPct val="80000"/>
              </a:lnSpc>
              <a:spcAft>
                <a:spcPts val="450"/>
              </a:spcAft>
              <a:buNone/>
            </a:pPr>
            <a:endParaRPr lang="fi-FI" altLang="fi-FI" sz="1125" b="1" i="1" dirty="0">
              <a:ea typeface="ＭＳ Ｐゴシック" panose="020B0600070205080204" pitchFamily="34" charset="-128"/>
            </a:endParaRPr>
          </a:p>
        </p:txBody>
      </p:sp>
      <p:sp>
        <p:nvSpPr>
          <p:cNvPr id="5" name="Suorakulmio 4">
            <a:extLst>
              <a:ext uri="{FF2B5EF4-FFF2-40B4-BE49-F238E27FC236}">
                <a16:creationId xmlns:a16="http://schemas.microsoft.com/office/drawing/2014/main" id="{64DB50A7-3793-4E66-9D4C-8554CBF8B243}"/>
              </a:ext>
            </a:extLst>
          </p:cNvPr>
          <p:cNvSpPr/>
          <p:nvPr/>
        </p:nvSpPr>
        <p:spPr>
          <a:xfrm>
            <a:off x="273554" y="5475903"/>
            <a:ext cx="8499802" cy="1255728"/>
          </a:xfrm>
          <a:prstGeom prst="rect">
            <a:avLst/>
          </a:prstGeom>
          <a:solidFill>
            <a:srgbClr val="FFFFCC"/>
          </a:solidFill>
          <a:ln>
            <a:solidFill>
              <a:srgbClr val="828C3F"/>
            </a:solidFill>
          </a:ln>
        </p:spPr>
        <p:txBody>
          <a:bodyPr wrap="square">
            <a:spAutoFit/>
          </a:bodyPr>
          <a:lstStyle/>
          <a:p>
            <a:pPr>
              <a:lnSpc>
                <a:spcPct val="115000"/>
              </a:lnSpc>
              <a:buSzPts val="3600"/>
            </a:pPr>
            <a:r>
              <a:rPr lang="fi-FI" sz="2400" b="1" dirty="0">
                <a:solidFill>
                  <a:srgbClr val="828C3F"/>
                </a:solidFill>
                <a:latin typeface="Calibri" panose="020F0502020204030204" pitchFamily="34" charset="0"/>
                <a:cs typeface="Calibri" panose="020F0502020204030204" pitchFamily="34" charset="0"/>
              </a:rPr>
              <a:t>Dokumenttitehtävä: Säädytöntä käytöstä</a:t>
            </a:r>
          </a:p>
          <a:p>
            <a:r>
              <a:rPr lang="fi-FI" sz="2400" dirty="0">
                <a:solidFill>
                  <a:srgbClr val="828C3F"/>
                </a:solidFill>
                <a:latin typeface="Calibri" panose="020F0502020204030204" pitchFamily="34" charset="0"/>
                <a:cs typeface="Calibri" panose="020F0502020204030204" pitchFamily="34" charset="0"/>
              </a:rPr>
              <a:t>Lue saamasi dokumentit. Mitä ne kertovat 1800-luvun sääty-yhteiskunnasta? </a:t>
            </a:r>
          </a:p>
        </p:txBody>
      </p:sp>
      <p:pic>
        <p:nvPicPr>
          <p:cNvPr id="6" name="Kuva 5" descr="Asiakirja">
            <a:extLst>
              <a:ext uri="{FF2B5EF4-FFF2-40B4-BE49-F238E27FC236}">
                <a16:creationId xmlns:a16="http://schemas.microsoft.com/office/drawing/2014/main" id="{2A42F94E-C19F-4084-9110-C13DA88D370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73825" y="5475903"/>
            <a:ext cx="729349" cy="786813"/>
          </a:xfrm>
          <a:prstGeom prst="rect">
            <a:avLst/>
          </a:prstGeom>
        </p:spPr>
      </p:pic>
    </p:spTree>
    <p:extLst>
      <p:ext uri="{BB962C8B-B14F-4D97-AF65-F5344CB8AC3E}">
        <p14:creationId xmlns:p14="http://schemas.microsoft.com/office/powerpoint/2010/main" val="1762556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Otsikko 4"/>
          <p:cNvSpPr>
            <a:spLocks noGrp="1"/>
          </p:cNvSpPr>
          <p:nvPr>
            <p:ph type="title"/>
          </p:nvPr>
        </p:nvSpPr>
        <p:spPr>
          <a:xfrm>
            <a:off x="128051" y="911915"/>
            <a:ext cx="6172200" cy="857250"/>
          </a:xfrm>
        </p:spPr>
        <p:txBody>
          <a:bodyPr>
            <a:normAutofit/>
          </a:bodyPr>
          <a:lstStyle/>
          <a:p>
            <a:pPr eaLnBrk="1" hangingPunct="1"/>
            <a:r>
              <a:rPr lang="fi-FI" altLang="fi-FI" sz="2800" dirty="0">
                <a:latin typeface="+mn-lt"/>
                <a:ea typeface="ＭＳ Ｐゴシック" panose="020B0600070205080204" pitchFamily="34" charset="-128"/>
              </a:rPr>
              <a:t>Tilattoman väestön kurjistuminen</a:t>
            </a:r>
          </a:p>
        </p:txBody>
      </p:sp>
      <p:sp>
        <p:nvSpPr>
          <p:cNvPr id="26627" name="Sisällön paikkamerkki 5"/>
          <p:cNvSpPr>
            <a:spLocks noGrp="1"/>
          </p:cNvSpPr>
          <p:nvPr>
            <p:ph idx="1"/>
          </p:nvPr>
        </p:nvSpPr>
        <p:spPr>
          <a:xfrm>
            <a:off x="4452730" y="1769165"/>
            <a:ext cx="4606787" cy="4979504"/>
          </a:xfrm>
        </p:spPr>
        <p:txBody>
          <a:bodyPr>
            <a:noAutofit/>
          </a:bodyPr>
          <a:lstStyle/>
          <a:p>
            <a:pPr>
              <a:lnSpc>
                <a:spcPct val="80000"/>
              </a:lnSpc>
              <a:spcAft>
                <a:spcPts val="450"/>
              </a:spcAft>
            </a:pPr>
            <a:r>
              <a:rPr lang="fi-FI" altLang="fi-FI" sz="2000" dirty="0">
                <a:ea typeface="ＭＳ Ｐゴシック" panose="020B0600070205080204" pitchFamily="34" charset="-128"/>
              </a:rPr>
              <a:t>Väestönkasvun ja vanhentuneen lainsäädännön takia yhä useammat talonpoikien jälkeläiset vajosivat maattomaksi köyhälistöksi.</a:t>
            </a:r>
          </a:p>
          <a:p>
            <a:pPr>
              <a:lnSpc>
                <a:spcPct val="80000"/>
              </a:lnSpc>
              <a:spcAft>
                <a:spcPts val="450"/>
              </a:spcAft>
            </a:pPr>
            <a:r>
              <a:rPr lang="fi-FI" altLang="fi-FI" sz="2000" dirty="0">
                <a:ea typeface="ＭＳ Ｐゴシック" panose="020B0600070205080204" pitchFamily="34" charset="-128"/>
              </a:rPr>
              <a:t>Tilattomien joukkoon kuului palvelijoita (rengit, piiat), aputyövoimaa (muonarengit, mäkitupalaiset, loiset) sekä irtolaisia.</a:t>
            </a:r>
          </a:p>
          <a:p>
            <a:pPr>
              <a:lnSpc>
                <a:spcPct val="80000"/>
              </a:lnSpc>
              <a:spcAft>
                <a:spcPts val="450"/>
              </a:spcAft>
            </a:pPr>
            <a:r>
              <a:rPr lang="fi-FI" altLang="fi-FI" sz="2000" dirty="0">
                <a:ea typeface="ＭＳ Ｐゴシック" panose="020B0600070205080204" pitchFamily="34" charset="-128"/>
              </a:rPr>
              <a:t>Torpparit olivat vuokraviljelijöitä, joiden oikeudellinen asema oli heikko.</a:t>
            </a:r>
          </a:p>
          <a:p>
            <a:pPr>
              <a:lnSpc>
                <a:spcPct val="80000"/>
              </a:lnSpc>
              <a:spcAft>
                <a:spcPts val="450"/>
              </a:spcAft>
            </a:pPr>
            <a:r>
              <a:rPr lang="fi-FI" altLang="fi-FI" sz="2000" dirty="0">
                <a:ea typeface="ＭＳ Ｐゴシック" panose="020B0600070205080204" pitchFamily="34" charset="-128"/>
              </a:rPr>
              <a:t>”</a:t>
            </a:r>
            <a:r>
              <a:rPr lang="fi-FI" altLang="fi-FI" sz="2000" dirty="0" err="1">
                <a:ea typeface="ＭＳ Ｐゴシック" panose="020B0600070205080204" pitchFamily="34" charset="-128"/>
              </a:rPr>
              <a:t>Köyhäläiskysymyksen</a:t>
            </a:r>
            <a:r>
              <a:rPr lang="fi-FI" altLang="fi-FI" sz="2000" dirty="0">
                <a:ea typeface="ＭＳ Ｐゴシック" panose="020B0600070205080204" pitchFamily="34" charset="-128"/>
              </a:rPr>
              <a:t>” ratkaisu köyhäinhoidolla ja kovalla kurilla ei onnistunut.</a:t>
            </a:r>
          </a:p>
          <a:p>
            <a:pPr>
              <a:lnSpc>
                <a:spcPct val="80000"/>
              </a:lnSpc>
              <a:spcAft>
                <a:spcPts val="450"/>
              </a:spcAft>
            </a:pPr>
            <a:r>
              <a:rPr lang="fi-FI" altLang="fi-FI" sz="2000" dirty="0">
                <a:ea typeface="ＭＳ Ｐゴシック" panose="020B0600070205080204" pitchFamily="34" charset="-128"/>
              </a:rPr>
              <a:t>Maattoman väestön tilanne parani toden teolla vasta 1900-luvulla.</a:t>
            </a:r>
          </a:p>
        </p:txBody>
      </p:sp>
      <p:pic>
        <p:nvPicPr>
          <p:cNvPr id="3" name="Kuva 2" descr="Kuva, joka sisältää kohteen ulko, hevonen, vesi, kuljetus&#10;&#10;Kuvaus luotu automaattisesti">
            <a:extLst>
              <a:ext uri="{FF2B5EF4-FFF2-40B4-BE49-F238E27FC236}">
                <a16:creationId xmlns:a16="http://schemas.microsoft.com/office/drawing/2014/main" id="{36B6714F-DC08-496B-9B1C-9D8F2DC7F8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151" y="2173474"/>
            <a:ext cx="4139095" cy="2511051"/>
          </a:xfrm>
          <a:prstGeom prst="rect">
            <a:avLst/>
          </a:prstGeom>
        </p:spPr>
      </p:pic>
    </p:spTree>
    <p:extLst>
      <p:ext uri="{BB962C8B-B14F-4D97-AF65-F5344CB8AC3E}">
        <p14:creationId xmlns:p14="http://schemas.microsoft.com/office/powerpoint/2010/main" val="175467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latin typeface="+mn-lt"/>
              </a:rPr>
              <a:t>Miesten yhteiskunta </a:t>
            </a:r>
          </a:p>
        </p:txBody>
      </p:sp>
      <p:sp>
        <p:nvSpPr>
          <p:cNvPr id="4" name="Sisällön paikkamerkki 3"/>
          <p:cNvSpPr>
            <a:spLocks noGrp="1"/>
          </p:cNvSpPr>
          <p:nvPr>
            <p:ph sz="half" idx="1"/>
          </p:nvPr>
        </p:nvSpPr>
        <p:spPr>
          <a:xfrm>
            <a:off x="628650" y="1690689"/>
            <a:ext cx="8107846" cy="4486274"/>
          </a:xfrm>
        </p:spPr>
        <p:txBody>
          <a:bodyPr>
            <a:normAutofit fontScale="92500" lnSpcReduction="10000"/>
          </a:bodyPr>
          <a:lstStyle/>
          <a:p>
            <a:pPr>
              <a:spcAft>
                <a:spcPts val="450"/>
              </a:spcAft>
            </a:pPr>
            <a:r>
              <a:rPr lang="fi-FI" altLang="fi-FI" sz="2700" dirty="0">
                <a:latin typeface="Calibri" panose="020F0502020204030204" pitchFamily="34" charset="0"/>
                <a:ea typeface="ＭＳ Ｐゴシック" panose="020B0600070205080204" pitchFamily="34" charset="-128"/>
              </a:rPr>
              <a:t>Suomalainen yhteiskunta oli edelleen hyvin miesvaltainen eli patriarkaalinen.</a:t>
            </a:r>
          </a:p>
          <a:p>
            <a:pPr>
              <a:spcAft>
                <a:spcPts val="450"/>
              </a:spcAft>
            </a:pPr>
            <a:r>
              <a:rPr lang="fi-FI" altLang="fi-FI" sz="2700" dirty="0">
                <a:latin typeface="Calibri" panose="020F0502020204030204" pitchFamily="34" charset="0"/>
                <a:ea typeface="ＭＳ Ｐゴシック" panose="020B0600070205080204" pitchFamily="34" charset="-128"/>
              </a:rPr>
              <a:t>Naiset olivat koko elämänsä isänsä tai aviomiehensä holhouksessa.</a:t>
            </a:r>
          </a:p>
          <a:p>
            <a:pPr>
              <a:spcAft>
                <a:spcPts val="450"/>
              </a:spcAft>
            </a:pPr>
            <a:r>
              <a:rPr lang="fi-FI" altLang="fi-FI" sz="2700" dirty="0">
                <a:latin typeface="Calibri" panose="020F0502020204030204" pitchFamily="34" charset="0"/>
                <a:ea typeface="ＭＳ Ｐゴシック" panose="020B0600070205080204" pitchFamily="34" charset="-128"/>
              </a:rPr>
              <a:t>Perheenisät olivat vastuussa vaimonsa, lastensa ja palvelijoidensa lastensa käytöksestä. </a:t>
            </a:r>
          </a:p>
          <a:p>
            <a:pPr>
              <a:spcAft>
                <a:spcPts val="450"/>
              </a:spcAft>
            </a:pPr>
            <a:r>
              <a:rPr lang="fi-FI" altLang="fi-FI" sz="2700" dirty="0">
                <a:latin typeface="Calibri" panose="020F0502020204030204" pitchFamily="34" charset="0"/>
                <a:ea typeface="ＭＳ Ｐゴシック" panose="020B0600070205080204" pitchFamily="34" charset="-128"/>
              </a:rPr>
              <a:t>Lasten  noudattaa vanhempiensa tahtoa ja kohdella heitä kunnioittavasti.</a:t>
            </a:r>
          </a:p>
          <a:p>
            <a:pPr>
              <a:spcAft>
                <a:spcPts val="450"/>
              </a:spcAft>
            </a:pPr>
            <a:r>
              <a:rPr lang="fi-FI" altLang="fi-FI" sz="2700" dirty="0">
                <a:latin typeface="Calibri" panose="020F0502020204030204" pitchFamily="34" charset="0"/>
                <a:ea typeface="ＭＳ Ｐゴシック" panose="020B0600070205080204" pitchFamily="34" charset="-128"/>
              </a:rPr>
              <a:t>Vanhemmilla oli oikeus kurittaa tottelemattomia.</a:t>
            </a:r>
          </a:p>
          <a:p>
            <a:pPr>
              <a:spcAft>
                <a:spcPts val="450"/>
              </a:spcAft>
            </a:pPr>
            <a:r>
              <a:rPr lang="fi-FI" altLang="fi-FI" sz="2700" dirty="0">
                <a:latin typeface="Calibri" panose="020F0502020204030204" pitchFamily="34" charset="0"/>
                <a:ea typeface="ＭＳ Ｐゴシック" panose="020B0600070205080204" pitchFamily="34" charset="-128"/>
              </a:rPr>
              <a:t>Lapsia ei kuitenkaan saanut pakottaa avioliittoon, vaan suostumuksen piti olla aito.</a:t>
            </a:r>
          </a:p>
          <a:p>
            <a:endParaRPr lang="fi-FI" dirty="0"/>
          </a:p>
        </p:txBody>
      </p:sp>
    </p:spTree>
    <p:extLst>
      <p:ext uri="{BB962C8B-B14F-4D97-AF65-F5344CB8AC3E}">
        <p14:creationId xmlns:p14="http://schemas.microsoft.com/office/powerpoint/2010/main" val="3752998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a:extLst>
              <a:ext uri="{FF2B5EF4-FFF2-40B4-BE49-F238E27FC236}">
                <a16:creationId xmlns:a16="http://schemas.microsoft.com/office/drawing/2014/main" id="{6EB476E1-373C-4358-AFAB-040243991379}"/>
              </a:ext>
            </a:extLst>
          </p:cNvPr>
          <p:cNvSpPr/>
          <p:nvPr/>
        </p:nvSpPr>
        <p:spPr>
          <a:xfrm>
            <a:off x="641958" y="728211"/>
            <a:ext cx="7349647" cy="5401577"/>
          </a:xfrm>
          <a:prstGeom prst="rect">
            <a:avLst/>
          </a:prstGeom>
          <a:solidFill>
            <a:srgbClr val="FFD97A">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Sisällön paikkamerkki 4">
            <a:extLst>
              <a:ext uri="{FF2B5EF4-FFF2-40B4-BE49-F238E27FC236}">
                <a16:creationId xmlns:a16="http://schemas.microsoft.com/office/drawing/2014/main" id="{293CDDD6-5D7F-4E58-B944-0333A3E9F63F}"/>
              </a:ext>
            </a:extLst>
          </p:cNvPr>
          <p:cNvSpPr>
            <a:spLocks noGrp="1"/>
          </p:cNvSpPr>
          <p:nvPr>
            <p:ph idx="1"/>
          </p:nvPr>
        </p:nvSpPr>
        <p:spPr>
          <a:xfrm>
            <a:off x="1209732" y="1175470"/>
            <a:ext cx="6155572" cy="4328016"/>
          </a:xfrm>
          <a:solidFill>
            <a:schemeClr val="bg1"/>
          </a:solidFill>
        </p:spPr>
        <p:txBody>
          <a:bodyPr>
            <a:noAutofit/>
          </a:bodyPr>
          <a:lstStyle/>
          <a:p>
            <a:pPr marL="0" indent="0">
              <a:buNone/>
            </a:pPr>
            <a:r>
              <a:rPr lang="fi-FI" altLang="fi-FI" sz="2850" b="1" i="1" dirty="0">
                <a:latin typeface="Times New Roman" panose="02020603050405020304" pitchFamily="18" charset="0"/>
                <a:ea typeface="ＭＳ Ｐゴシック" panose="020B0600070205080204" pitchFamily="34" charset="-128"/>
              </a:rPr>
              <a:t>Katkelmia ”Lutherin huoneentaulusta”</a:t>
            </a:r>
          </a:p>
          <a:p>
            <a:pPr marL="0" indent="0">
              <a:buNone/>
            </a:pPr>
            <a:endParaRPr lang="fi-FI" altLang="fi-FI" sz="2000" i="1" dirty="0">
              <a:latin typeface="Times New Roman" panose="02020603050405020304" pitchFamily="18" charset="0"/>
              <a:ea typeface="ＭＳ Ｐゴシック" panose="020B0600070205080204" pitchFamily="34" charset="-128"/>
            </a:endParaRPr>
          </a:p>
          <a:p>
            <a:pPr marL="174625" indent="0">
              <a:buNone/>
            </a:pPr>
            <a:r>
              <a:rPr lang="fi-FI" altLang="fi-FI" sz="2000" i="1" dirty="0">
                <a:latin typeface="Times New Roman" panose="02020603050405020304" pitchFamily="18" charset="0"/>
                <a:ea typeface="ＭＳ Ｐゴシック" panose="020B0600070205080204" pitchFamily="34" charset="-128"/>
              </a:rPr>
              <a:t>Te vaimot, olkaa alamaisia miehillenne; niin oli Saara kuuliainen Aabrahamille, kutsuen häntä herraksi – –</a:t>
            </a:r>
          </a:p>
          <a:p>
            <a:pPr marL="174625" indent="0">
              <a:buNone/>
            </a:pPr>
            <a:endParaRPr lang="fi-FI" altLang="fi-FI" sz="2000" i="1" dirty="0">
              <a:latin typeface="Times New Roman" panose="02020603050405020304" pitchFamily="18" charset="0"/>
              <a:ea typeface="ＭＳ Ｐゴシック" panose="020B0600070205080204" pitchFamily="34" charset="-128"/>
            </a:endParaRPr>
          </a:p>
          <a:p>
            <a:pPr marL="174625" indent="0">
              <a:buNone/>
            </a:pPr>
            <a:r>
              <a:rPr lang="fi-FI" altLang="fi-FI" sz="2000" i="1" dirty="0">
                <a:latin typeface="Times New Roman" panose="02020603050405020304" pitchFamily="18" charset="0"/>
                <a:ea typeface="ＭＳ Ｐゴシック" panose="020B0600070205080204" pitchFamily="34" charset="-128"/>
              </a:rPr>
              <a:t>Lapset, olkaa vanhemmillenne kuuliaiset Herrassa, sillä se on oikein – –.</a:t>
            </a:r>
          </a:p>
          <a:p>
            <a:pPr marL="174625" indent="0">
              <a:buNone/>
            </a:pPr>
            <a:endParaRPr lang="fi-FI" altLang="fi-FI" sz="2000" i="1" dirty="0">
              <a:latin typeface="Times New Roman" panose="02020603050405020304" pitchFamily="18" charset="0"/>
              <a:ea typeface="ＭＳ Ｐゴシック" panose="020B0600070205080204" pitchFamily="34" charset="-128"/>
            </a:endParaRPr>
          </a:p>
          <a:p>
            <a:pPr marL="174625" indent="0">
              <a:buNone/>
            </a:pPr>
            <a:r>
              <a:rPr lang="fi-FI" altLang="fi-FI" sz="2000" i="1" dirty="0">
                <a:latin typeface="Times New Roman" panose="02020603050405020304" pitchFamily="18" charset="0"/>
                <a:ea typeface="ＭＳ Ｐゴシック" panose="020B0600070205080204" pitchFamily="34" charset="-128"/>
              </a:rPr>
              <a:t>Palvelijat, olkaa kuuliaiset maallisille isännillenne, pelossa ja vavistuksessa; sydämenne yksinkertaisuudessa, niin kuin Kristukselle – –.</a:t>
            </a:r>
          </a:p>
          <a:p>
            <a:endParaRPr lang="fi-FI" altLang="fi-FI" sz="1500" b="1" i="1" dirty="0">
              <a:latin typeface="Times New Roman" panose="02020603050405020304" pitchFamily="18" charset="0"/>
              <a:ea typeface="ＭＳ Ｐゴシック" panose="020B0600070205080204" pitchFamily="34" charset="-128"/>
            </a:endParaRPr>
          </a:p>
          <a:p>
            <a:endParaRPr lang="fi-FI" altLang="fi-FI" sz="1500" b="1" i="1" dirty="0">
              <a:latin typeface="Times New Roman" panose="02020603050405020304" pitchFamily="18" charset="0"/>
              <a:ea typeface="ＭＳ Ｐゴシック" panose="020B0600070205080204" pitchFamily="34" charset="-128"/>
            </a:endParaRPr>
          </a:p>
          <a:p>
            <a:pPr marL="0" indent="0">
              <a:buNone/>
            </a:pPr>
            <a:endParaRPr lang="fi-FI" sz="1500" dirty="0"/>
          </a:p>
        </p:txBody>
      </p:sp>
    </p:spTree>
    <p:extLst>
      <p:ext uri="{BB962C8B-B14F-4D97-AF65-F5344CB8AC3E}">
        <p14:creationId xmlns:p14="http://schemas.microsoft.com/office/powerpoint/2010/main" val="1858244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70876" y="193680"/>
            <a:ext cx="6793804" cy="583406"/>
          </a:xfrm>
        </p:spPr>
        <p:txBody>
          <a:bodyPr>
            <a:normAutofit/>
          </a:bodyPr>
          <a:lstStyle/>
          <a:p>
            <a:pPr eaLnBrk="1" hangingPunct="1"/>
            <a:r>
              <a:rPr lang="fi-FI" altLang="fi-FI" sz="3200" b="1" dirty="0">
                <a:latin typeface="Calibri" panose="020F0502020204030204" pitchFamily="34" charset="0"/>
                <a:ea typeface="ＭＳ Ｐゴシック" panose="020B0600070205080204" pitchFamily="34" charset="-128"/>
                <a:cs typeface="Calibri" panose="020F0502020204030204" pitchFamily="34" charset="0"/>
              </a:rPr>
              <a:t>Nainen miehen holhouksessa</a:t>
            </a:r>
          </a:p>
        </p:txBody>
      </p:sp>
      <p:sp>
        <p:nvSpPr>
          <p:cNvPr id="35843" name="Rectangle 3"/>
          <p:cNvSpPr>
            <a:spLocks noGrp="1" noChangeArrowheads="1"/>
          </p:cNvSpPr>
          <p:nvPr>
            <p:ph type="body" idx="1"/>
          </p:nvPr>
        </p:nvSpPr>
        <p:spPr>
          <a:xfrm>
            <a:off x="425885" y="889348"/>
            <a:ext cx="8317282" cy="5549030"/>
          </a:xfrm>
          <a:solidFill>
            <a:srgbClr val="FFFFCC">
              <a:alpha val="52000"/>
            </a:srgbClr>
          </a:solidFill>
        </p:spPr>
        <p:txBody>
          <a:bodyPr>
            <a:noAutofit/>
          </a:bodyPr>
          <a:lstStyle/>
          <a:p>
            <a:pPr marL="0" indent="0">
              <a:lnSpc>
                <a:spcPct val="80000"/>
              </a:lnSpc>
              <a:buNone/>
            </a:pPr>
            <a:r>
              <a:rPr lang="fi-FI" altLang="fi-FI" sz="2000" dirty="0">
                <a:latin typeface="Calibri" panose="020F0502020204030204" pitchFamily="34" charset="0"/>
                <a:ea typeface="ＭＳ Ｐゴシック" panose="020B0600070205080204" pitchFamily="34" charset="-128"/>
                <a:cs typeface="Calibri" panose="020F0502020204030204" pitchFamily="34" charset="0"/>
              </a:rPr>
              <a:t>KATKELMIA 1800-LUVUN ALUN OIKEUSTIETEEN LUENNOSTA:</a:t>
            </a:r>
          </a:p>
          <a:p>
            <a:pPr marL="0" indent="0">
              <a:lnSpc>
                <a:spcPct val="80000"/>
              </a:lnSpc>
              <a:buNone/>
            </a:pPr>
            <a:endParaRPr lang="fi-FI" altLang="fi-FI" sz="2000" i="1" dirty="0">
              <a:latin typeface="Calibri" panose="020F0502020204030204" pitchFamily="34" charset="0"/>
              <a:ea typeface="ＭＳ Ｐゴシック" panose="020B0600070205080204" pitchFamily="34" charset="-128"/>
              <a:cs typeface="Calibri" panose="020F0502020204030204" pitchFamily="34" charset="0"/>
            </a:endParaRPr>
          </a:p>
          <a:p>
            <a:pPr marL="0" indent="0">
              <a:lnSpc>
                <a:spcPct val="80000"/>
              </a:lnSpc>
              <a:buNone/>
            </a:pPr>
            <a:r>
              <a:rPr lang="fi-FI" altLang="fi-FI" sz="2000" i="1" dirty="0">
                <a:latin typeface="Calibri" panose="020F0502020204030204" pitchFamily="34" charset="0"/>
                <a:ea typeface="ＭＳ Ｐゴシック" panose="020B0600070205080204" pitchFamily="34" charset="-128"/>
                <a:cs typeface="Calibri" panose="020F0502020204030204" pitchFamily="34" charset="0"/>
              </a:rPr>
              <a:t>Holhottavina laki määrää olemaan yleensä kaikki, jotka henkisen heikkouden takia eivät kykene hallitsemaan itseään ja omaisuuttaan. Sellaisiksi edellyttävät valtionlait alaikäiset miespuoliset henkilöt eli ne, jotka eivät ole täyttäneet 21 vuotta. Lisäksi naimattomat naiset, joihin nähden siis ei myöskään kiinnitetä huomiota ikään. Sillä se on hauras sukupuoli. Nainen on oikullinen ja epävakainen. Helposti hän antaa pettää itsensä, jos yö, rakkaus ja viini päästävät hänen halunsa valloilleen.</a:t>
            </a:r>
          </a:p>
          <a:p>
            <a:pPr marL="0" indent="0">
              <a:lnSpc>
                <a:spcPct val="80000"/>
              </a:lnSpc>
              <a:buNone/>
            </a:pPr>
            <a:endParaRPr lang="fi-FI" altLang="fi-FI" sz="2000" i="1" dirty="0">
              <a:latin typeface="Calibri" panose="020F0502020204030204" pitchFamily="34" charset="0"/>
              <a:ea typeface="ＭＳ Ｐゴシック" panose="020B0600070205080204" pitchFamily="34" charset="-128"/>
              <a:cs typeface="Calibri" panose="020F0502020204030204" pitchFamily="34" charset="0"/>
            </a:endParaRPr>
          </a:p>
          <a:p>
            <a:pPr marL="0" indent="0">
              <a:lnSpc>
                <a:spcPct val="80000"/>
              </a:lnSpc>
              <a:buNone/>
            </a:pPr>
            <a:r>
              <a:rPr lang="fi-FI" altLang="fi-FI" sz="2000" i="1" dirty="0">
                <a:latin typeface="Calibri" panose="020F0502020204030204" pitchFamily="34" charset="0"/>
                <a:ea typeface="ＭＳ Ｐゴシック" panose="020B0600070205080204" pitchFamily="34" charset="-128"/>
                <a:cs typeface="Calibri" panose="020F0502020204030204" pitchFamily="34" charset="0"/>
              </a:rPr>
              <a:t>Mies on perheen pää. Sen vuoksi hänelle kuuluu oikeus ohjata kaikkien perheeseen kuuluvien toimia avioliiton tarkoituksen saavuttamiseksi. Myöskin naissukupuolen heikkous ja naisille ominainen arvostelukyvyn horjuvaisuus ja tietämättömyys oikeudellisista kysymyksistä näyttävät vaativan, että he ovat edusmiehisyyden (edustaa vaimoa oikeudessa ja hallita vaimon omaisuutta) alaisia… Ja vaikka miehen velvollisuus on kohdella vaimoaan säädyllisesti ja antaa anteeksi lievät rikkomukset, ei häneltä ole kuritus kokonaan kielletty. Tämän johdosta ei voida nostaa syytettä paitsi haavoista ja mustelmista, jotka on aiheutettu vanhasta vihasta, juovuksissa tai toisen naisen vuoksi. (Kansakunnan historia 4, s. 514–515)</a:t>
            </a:r>
          </a:p>
          <a:p>
            <a:pPr marL="0" indent="0">
              <a:lnSpc>
                <a:spcPct val="80000"/>
              </a:lnSpc>
              <a:buNone/>
            </a:pPr>
            <a:endParaRPr lang="fi-FI" altLang="fi-FI" sz="2000" i="1" dirty="0">
              <a:latin typeface="Calibri" panose="020F0502020204030204" pitchFamily="34" charset="0"/>
              <a:ea typeface="ＭＳ Ｐゴシック" panose="020B0600070205080204" pitchFamily="34" charset="-128"/>
              <a:cs typeface="Calibri" panose="020F0502020204030204" pitchFamily="34" charset="0"/>
            </a:endParaRPr>
          </a:p>
        </p:txBody>
      </p:sp>
      <p:sp>
        <p:nvSpPr>
          <p:cNvPr id="6" name="Suorakulmio 5">
            <a:extLst>
              <a:ext uri="{FF2B5EF4-FFF2-40B4-BE49-F238E27FC236}">
                <a16:creationId xmlns:a16="http://schemas.microsoft.com/office/drawing/2014/main" id="{E416DCC9-4209-4724-88F7-16454C83CAE6}"/>
              </a:ext>
            </a:extLst>
          </p:cNvPr>
          <p:cNvSpPr/>
          <p:nvPr/>
        </p:nvSpPr>
        <p:spPr>
          <a:xfrm>
            <a:off x="343573" y="5381590"/>
            <a:ext cx="8499802" cy="1255728"/>
          </a:xfrm>
          <a:prstGeom prst="rect">
            <a:avLst/>
          </a:prstGeom>
          <a:solidFill>
            <a:srgbClr val="FFFFCC"/>
          </a:solidFill>
          <a:ln>
            <a:solidFill>
              <a:srgbClr val="828C3F"/>
            </a:solidFill>
          </a:ln>
        </p:spPr>
        <p:txBody>
          <a:bodyPr wrap="square">
            <a:spAutoFit/>
          </a:bodyPr>
          <a:lstStyle/>
          <a:p>
            <a:pPr>
              <a:lnSpc>
                <a:spcPct val="115000"/>
              </a:lnSpc>
              <a:buSzPts val="3600"/>
            </a:pPr>
            <a:r>
              <a:rPr lang="fi-FI" sz="2400" b="1" dirty="0">
                <a:solidFill>
                  <a:srgbClr val="828C3F"/>
                </a:solidFill>
                <a:latin typeface="Calibri" panose="020F0502020204030204" pitchFamily="34" charset="0"/>
                <a:cs typeface="Calibri" panose="020F0502020204030204" pitchFamily="34" charset="0"/>
              </a:rPr>
              <a:t>Dokumenttitehtävä: Nainen miehen holhouksessa</a:t>
            </a:r>
          </a:p>
          <a:p>
            <a:r>
              <a:rPr lang="fi-FI" sz="2400" dirty="0">
                <a:solidFill>
                  <a:srgbClr val="828C3F"/>
                </a:solidFill>
                <a:latin typeface="Calibri" panose="020F0502020204030204" pitchFamily="34" charset="0"/>
                <a:cs typeface="Calibri" panose="020F0502020204030204" pitchFamily="34" charset="0"/>
              </a:rPr>
              <a:t>Lue saamasi dokumentti. Miten lainsäädäntö ja arvot ovat muuttuneet nykypäivään mennessä?</a:t>
            </a:r>
          </a:p>
        </p:txBody>
      </p:sp>
      <p:pic>
        <p:nvPicPr>
          <p:cNvPr id="7" name="Kuva 6" descr="Asiakirja">
            <a:extLst>
              <a:ext uri="{FF2B5EF4-FFF2-40B4-BE49-F238E27FC236}">
                <a16:creationId xmlns:a16="http://schemas.microsoft.com/office/drawing/2014/main" id="{77030F5E-9864-4D8E-BE06-1F7C1E03578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73201" y="5576111"/>
            <a:ext cx="729349" cy="786813"/>
          </a:xfrm>
          <a:prstGeom prst="rect">
            <a:avLst/>
          </a:prstGeom>
        </p:spPr>
      </p:pic>
    </p:spTree>
    <p:extLst>
      <p:ext uri="{BB962C8B-B14F-4D97-AF65-F5344CB8AC3E}">
        <p14:creationId xmlns:p14="http://schemas.microsoft.com/office/powerpoint/2010/main" val="2364044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uoli: Oikea 6">
            <a:extLst>
              <a:ext uri="{FF2B5EF4-FFF2-40B4-BE49-F238E27FC236}">
                <a16:creationId xmlns:a16="http://schemas.microsoft.com/office/drawing/2014/main" id="{ADA8F7CA-EAE7-4ED4-88D0-E841F184CDD3}"/>
              </a:ext>
            </a:extLst>
          </p:cNvPr>
          <p:cNvSpPr/>
          <p:nvPr/>
        </p:nvSpPr>
        <p:spPr>
          <a:xfrm>
            <a:off x="246375" y="875132"/>
            <a:ext cx="4921395" cy="1016298"/>
          </a:xfrm>
          <a:prstGeom prst="rightArrow">
            <a:avLst/>
          </a:prstGeom>
          <a:solidFill>
            <a:srgbClr val="898E2A">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title"/>
          </p:nvPr>
        </p:nvSpPr>
        <p:spPr>
          <a:xfrm>
            <a:off x="1411296" y="0"/>
            <a:ext cx="4325624" cy="1325563"/>
          </a:xfrm>
        </p:spPr>
        <p:txBody>
          <a:bodyPr>
            <a:normAutofit/>
          </a:bodyPr>
          <a:lstStyle/>
          <a:p>
            <a:r>
              <a:rPr lang="fi-FI" sz="2800" b="1" dirty="0">
                <a:latin typeface="+mn-lt"/>
              </a:rPr>
              <a:t>Sosiaaliset ongelmat ja </a:t>
            </a:r>
            <a:r>
              <a:rPr lang="fi-FI" sz="2800" b="1" dirty="0">
                <a:latin typeface="+mn-lt"/>
                <a:cs typeface="Calibri" panose="020F0502020204030204" pitchFamily="34" charset="0"/>
              </a:rPr>
              <a:t>uudet</a:t>
            </a:r>
            <a:r>
              <a:rPr lang="fi-FI" sz="2800" b="1" dirty="0">
                <a:latin typeface="+mn-lt"/>
              </a:rPr>
              <a:t> mahdollisuudet</a:t>
            </a:r>
          </a:p>
        </p:txBody>
      </p:sp>
      <p:sp>
        <p:nvSpPr>
          <p:cNvPr id="4" name="Tekstin paikkamerkki 3"/>
          <p:cNvSpPr>
            <a:spLocks noGrp="1"/>
          </p:cNvSpPr>
          <p:nvPr>
            <p:ph type="body" idx="1"/>
          </p:nvPr>
        </p:nvSpPr>
        <p:spPr>
          <a:xfrm>
            <a:off x="246376" y="1101641"/>
            <a:ext cx="3868340" cy="498366"/>
          </a:xfrm>
        </p:spPr>
        <p:txBody>
          <a:bodyPr>
            <a:normAutofit/>
          </a:bodyPr>
          <a:lstStyle/>
          <a:p>
            <a:r>
              <a:rPr lang="fi-FI" dirty="0"/>
              <a:t>Sosiaaliset ongelmat</a:t>
            </a:r>
          </a:p>
        </p:txBody>
      </p:sp>
      <p:sp>
        <p:nvSpPr>
          <p:cNvPr id="3" name="Sisällön paikkamerkki 2"/>
          <p:cNvSpPr>
            <a:spLocks noGrp="1"/>
          </p:cNvSpPr>
          <p:nvPr>
            <p:ph sz="half" idx="2"/>
          </p:nvPr>
        </p:nvSpPr>
        <p:spPr>
          <a:xfrm>
            <a:off x="246376" y="1651774"/>
            <a:ext cx="4921394" cy="4060878"/>
          </a:xfrm>
        </p:spPr>
        <p:txBody>
          <a:bodyPr>
            <a:noAutofit/>
          </a:bodyPr>
          <a:lstStyle/>
          <a:p>
            <a:pPr>
              <a:spcBef>
                <a:spcPts val="338"/>
              </a:spcBef>
            </a:pPr>
            <a:r>
              <a:rPr lang="fi-FI" altLang="fi-FI" sz="2400" dirty="0">
                <a:cs typeface="Times New Roman" panose="02020603050405020304" pitchFamily="18" charset="0"/>
              </a:rPr>
              <a:t>Kuten muuallakin Euroopassa väestö kasvoi Suomessa huomattavaa vauhtia 1700-luvun puolivälistä lähtien. Viljantuotanto ei pysynyt väestönkasvun tahdissa. Suomi tuli riippuvaiseksi Venäjän viljasta. </a:t>
            </a:r>
          </a:p>
          <a:p>
            <a:pPr>
              <a:spcBef>
                <a:spcPts val="338"/>
              </a:spcBef>
            </a:pPr>
            <a:r>
              <a:rPr lang="fi-FI" altLang="fi-FI" sz="2400" dirty="0">
                <a:cs typeface="Times New Roman" panose="02020603050405020304" pitchFamily="18" charset="0"/>
              </a:rPr>
              <a:t>Maaseudun kasvavalle väestölle ei enää riittänyt maata eikä töitä. Yhä useampi vajosi maalaisköyhälistöön.</a:t>
            </a:r>
          </a:p>
          <a:p>
            <a:pPr>
              <a:spcBef>
                <a:spcPts val="338"/>
              </a:spcBef>
            </a:pPr>
            <a:r>
              <a:rPr lang="fi-FI" altLang="fi-FI" sz="2400" dirty="0">
                <a:cs typeface="Times New Roman" panose="02020603050405020304" pitchFamily="18" charset="0"/>
              </a:rPr>
              <a:t>Lainsäädäntö ehkäisi tilojen jakamista ja muuttoa muualle työtä etsimään.  </a:t>
            </a:r>
          </a:p>
          <a:p>
            <a:pPr marL="342900" indent="-342900">
              <a:spcBef>
                <a:spcPts val="338"/>
              </a:spcBef>
              <a:buAutoNum type="arabicPeriod"/>
            </a:pPr>
            <a:endParaRPr lang="fi-FI" altLang="fi-FI" sz="2400" dirty="0">
              <a:cs typeface="Times New Roman" panose="02020603050405020304" pitchFamily="18" charset="0"/>
            </a:endParaRPr>
          </a:p>
          <a:p>
            <a:pPr>
              <a:spcBef>
                <a:spcPts val="338"/>
              </a:spcBef>
            </a:pPr>
            <a:endParaRPr lang="fi-FI" altLang="fi-FI" sz="2400" dirty="0">
              <a:latin typeface="Times New Roman" panose="02020603050405020304" pitchFamily="18" charset="0"/>
              <a:cs typeface="Times New Roman" panose="02020603050405020304" pitchFamily="18" charset="0"/>
            </a:endParaRPr>
          </a:p>
          <a:p>
            <a:pPr marL="0" indent="0">
              <a:buNone/>
            </a:pPr>
            <a:endParaRPr lang="fi-FI" sz="2400" dirty="0"/>
          </a:p>
        </p:txBody>
      </p:sp>
      <p:sp>
        <p:nvSpPr>
          <p:cNvPr id="5" name="Tekstin paikkamerkki 4"/>
          <p:cNvSpPr>
            <a:spLocks noGrp="1"/>
          </p:cNvSpPr>
          <p:nvPr>
            <p:ph type="body" sz="quarter" idx="3"/>
          </p:nvPr>
        </p:nvSpPr>
        <p:spPr>
          <a:xfrm>
            <a:off x="5225296" y="1153407"/>
            <a:ext cx="3887391" cy="498366"/>
          </a:xfrm>
        </p:spPr>
        <p:txBody>
          <a:bodyPr>
            <a:normAutofit/>
          </a:bodyPr>
          <a:lstStyle/>
          <a:p>
            <a:r>
              <a:rPr lang="fi-FI" dirty="0"/>
              <a:t>Uudet mahdollisuudet</a:t>
            </a:r>
          </a:p>
        </p:txBody>
      </p:sp>
      <p:sp>
        <p:nvSpPr>
          <p:cNvPr id="6" name="Sisällön paikkamerkki 5"/>
          <p:cNvSpPr>
            <a:spLocks noGrp="1"/>
          </p:cNvSpPr>
          <p:nvPr>
            <p:ph sz="quarter" idx="4"/>
          </p:nvPr>
        </p:nvSpPr>
        <p:spPr>
          <a:xfrm>
            <a:off x="5167770" y="1651773"/>
            <a:ext cx="3575398" cy="4249791"/>
          </a:xfrm>
        </p:spPr>
        <p:txBody>
          <a:bodyPr>
            <a:noAutofit/>
          </a:bodyPr>
          <a:lstStyle/>
          <a:p>
            <a:r>
              <a:rPr lang="fi-FI" sz="2400" dirty="0"/>
              <a:t>Talonpojat alkoivat erikoistua karjatalouteen ja metsätalouteen.</a:t>
            </a:r>
          </a:p>
          <a:p>
            <a:r>
              <a:rPr lang="fi-FI" sz="2400" dirty="0"/>
              <a:t>Kasvavat kaupungit tarvitsivat esimerkiksi rakennusmiehiä ja palvelijoita.</a:t>
            </a:r>
          </a:p>
          <a:p>
            <a:r>
              <a:rPr lang="fi-FI" sz="2400" dirty="0"/>
              <a:t>1800-luvun jälkipuoliskolla lakimuutokset, teollistuminen ja siirtolaisuus kiihdyttivät maaltamuuttoa.</a:t>
            </a:r>
          </a:p>
          <a:p>
            <a:endParaRPr lang="fi-FI" sz="2400" dirty="0"/>
          </a:p>
        </p:txBody>
      </p:sp>
    </p:spTree>
    <p:extLst>
      <p:ext uri="{BB962C8B-B14F-4D97-AF65-F5344CB8AC3E}">
        <p14:creationId xmlns:p14="http://schemas.microsoft.com/office/powerpoint/2010/main" val="1926559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uiExpand="1" build="p"/>
    </p:bldLst>
  </p:timing>
</p:sld>
</file>

<file path=ppt/theme/theme1.xml><?xml version="1.0" encoding="utf-8"?>
<a:theme xmlns:a="http://schemas.openxmlformats.org/drawingml/2006/main" name="Office-teema">
  <a:themeElements>
    <a:clrScheme name="Office-te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885</Words>
  <Application>Microsoft Office PowerPoint</Application>
  <PresentationFormat>Näytössä katseltava diaesitys (4:3)</PresentationFormat>
  <Paragraphs>94</Paragraphs>
  <Slides>11</Slides>
  <Notes>1</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11</vt:i4>
      </vt:variant>
    </vt:vector>
  </HeadingPairs>
  <TitlesOfParts>
    <vt:vector size="16" baseType="lpstr">
      <vt:lpstr>Arial</vt:lpstr>
      <vt:lpstr>Calibri</vt:lpstr>
      <vt:lpstr>Calibri Light</vt:lpstr>
      <vt:lpstr>Times New Roman</vt:lpstr>
      <vt:lpstr>Office-teema</vt:lpstr>
      <vt:lpstr>19. Elämää autonomisessa Suomessa</vt:lpstr>
      <vt:lpstr>Paikallisyhteisöjen arki säilyy ennallaan</vt:lpstr>
      <vt:lpstr>Nousukkaat</vt:lpstr>
      <vt:lpstr>Säädytöntä käytöstä </vt:lpstr>
      <vt:lpstr>Tilattoman väestön kurjistuminen</vt:lpstr>
      <vt:lpstr>Miesten yhteiskunta </vt:lpstr>
      <vt:lpstr>PowerPoint-esitys</vt:lpstr>
      <vt:lpstr>Nainen miehen holhouksessa</vt:lpstr>
      <vt:lpstr>Sosiaaliset ongelmat ja uudet mahdollisuudet</vt:lpstr>
      <vt:lpstr>Teollistumisen varhaisvaiheita</vt:lpstr>
      <vt:lpstr>Teollistumisen varhaisvaiheita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 Venäjän suuriruhtinaskunnaksi</dc:title>
  <dc:creator>Minna Sallanen</dc:creator>
  <cp:lastModifiedBy>Minna Sallanen</cp:lastModifiedBy>
  <cp:revision>16</cp:revision>
  <dcterms:created xsi:type="dcterms:W3CDTF">2019-08-27T11:50:30Z</dcterms:created>
  <dcterms:modified xsi:type="dcterms:W3CDTF">2019-08-29T11:42:56Z</dcterms:modified>
</cp:coreProperties>
</file>