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73" r:id="rId4"/>
    <p:sldId id="258" r:id="rId5"/>
    <p:sldId id="270" r:id="rId6"/>
    <p:sldId id="271" r:id="rId7"/>
    <p:sldId id="259" r:id="rId8"/>
    <p:sldId id="260" r:id="rId9"/>
    <p:sldId id="261" r:id="rId10"/>
    <p:sldId id="272" r:id="rId11"/>
    <p:sldId id="262" r:id="rId12"/>
    <p:sldId id="263" r:id="rId13"/>
    <p:sldId id="268" r:id="rId14"/>
    <p:sldId id="264" r:id="rId15"/>
    <p:sldId id="265" r:id="rId16"/>
    <p:sldId id="266" r:id="rId17"/>
    <p:sldId id="269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1"/>
    <p:restoredTop sz="94718"/>
  </p:normalViewPr>
  <p:slideViewPr>
    <p:cSldViewPr>
      <p:cViewPr>
        <p:scale>
          <a:sx n="94" d="100"/>
          <a:sy n="94" d="100"/>
        </p:scale>
        <p:origin x="-13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DCECDC-CA82-419C-B66C-70AF779EE76D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10: </a:t>
            </a:r>
            <a:r>
              <a:rPr lang="fi-FI" b="1" dirty="0" smtClean="0"/>
              <a:t>Alkoholi</a:t>
            </a:r>
          </a:p>
          <a:p>
            <a:endParaRPr lang="fi-FI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2904"/>
            <a:ext cx="3501752" cy="49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4" y="0"/>
            <a:ext cx="91898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1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Alkoholin kulutus Suomessa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 smtClean="0"/>
              <a:t>tilastoitu</a:t>
            </a:r>
            <a:r>
              <a:rPr lang="fi-FI" dirty="0" smtClean="0"/>
              <a:t> kulutus </a:t>
            </a:r>
            <a:r>
              <a:rPr lang="fi-FI" dirty="0"/>
              <a:t>noin 9 litraa puhdasta alkoholia vuodessa jokaista </a:t>
            </a:r>
            <a:r>
              <a:rPr lang="fi-FI" dirty="0" smtClean="0"/>
              <a:t>yli </a:t>
            </a:r>
            <a:r>
              <a:rPr lang="fi-FI" dirty="0"/>
              <a:t>15-vuotiasta asukasta </a:t>
            </a:r>
            <a:r>
              <a:rPr lang="fi-FI" dirty="0" smtClean="0"/>
              <a:t>kohden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dirty="0"/>
              <a:t>noin </a:t>
            </a:r>
            <a:r>
              <a:rPr lang="fi-FI" dirty="0" smtClean="0"/>
              <a:t>25 </a:t>
            </a:r>
            <a:r>
              <a:rPr lang="fi-FI" dirty="0"/>
              <a:t>litraa </a:t>
            </a:r>
            <a:r>
              <a:rPr lang="fi-FI" dirty="0" smtClean="0"/>
              <a:t>väkevää viinaa)</a:t>
            </a:r>
          </a:p>
          <a:p>
            <a:r>
              <a:rPr lang="fi-FI" b="1" dirty="0" smtClean="0"/>
              <a:t>tilastoimaton</a:t>
            </a:r>
            <a:r>
              <a:rPr lang="fi-FI" dirty="0" smtClean="0"/>
              <a:t> kulutus </a:t>
            </a:r>
            <a:r>
              <a:rPr lang="fi-FI" dirty="0"/>
              <a:t>(</a:t>
            </a:r>
            <a:r>
              <a:rPr lang="fi-FI" dirty="0" smtClean="0"/>
              <a:t>esim. </a:t>
            </a:r>
            <a:r>
              <a:rPr lang="fi-FI" dirty="0"/>
              <a:t>matkustajien ulkomailta </a:t>
            </a:r>
            <a:r>
              <a:rPr lang="fi-FI" dirty="0" smtClean="0"/>
              <a:t>tuodut alkoholijuomat, kotivalmistus, salakuljetus)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kokonaiskulutus noin </a:t>
            </a:r>
            <a:r>
              <a:rPr lang="fi-FI" dirty="0"/>
              <a:t>11 </a:t>
            </a:r>
            <a:r>
              <a:rPr lang="fi-FI" dirty="0" smtClean="0"/>
              <a:t>litraa</a:t>
            </a:r>
          </a:p>
          <a:p>
            <a:endParaRPr lang="fi-FI" dirty="0" smtClean="0"/>
          </a:p>
          <a:p>
            <a:r>
              <a:rPr lang="fi-FI" dirty="0" smtClean="0"/>
              <a:t>erot </a:t>
            </a:r>
            <a:r>
              <a:rPr lang="fi-FI" dirty="0"/>
              <a:t>yksilöiden välillä suuria</a:t>
            </a:r>
          </a:p>
          <a:p>
            <a:pPr lvl="1"/>
            <a:r>
              <a:rPr lang="fi-FI" dirty="0"/>
              <a:t>noin 10 % suomalaisista täysin raittiita</a:t>
            </a:r>
          </a:p>
          <a:p>
            <a:pPr lvl="1"/>
            <a:r>
              <a:rPr lang="fi-FI" dirty="0"/>
              <a:t>miesten (20 % käyttää yli riskirajan) suurempaa kuin </a:t>
            </a:r>
            <a:br>
              <a:rPr lang="fi-FI" dirty="0"/>
            </a:br>
            <a:r>
              <a:rPr lang="fi-FI" dirty="0" smtClean="0"/>
              <a:t>naisten </a:t>
            </a:r>
            <a:r>
              <a:rPr lang="fi-FI" dirty="0"/>
              <a:t>(noin 15 % käyttää yli riskirajan)</a:t>
            </a:r>
          </a:p>
          <a:p>
            <a:pPr lvl="1"/>
            <a:r>
              <a:rPr lang="fi-FI" dirty="0"/>
              <a:t>alkoholisteja (</a:t>
            </a:r>
            <a:r>
              <a:rPr lang="fi-FI" dirty="0" smtClean="0"/>
              <a:t>alkoholista riippuvaisia) </a:t>
            </a:r>
            <a:r>
              <a:rPr lang="fi-FI" dirty="0"/>
              <a:t>miehistä 6 %, naisista 2 %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5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Humala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myrkytystila, jossa keskushermoston toiminta </a:t>
            </a:r>
            <a:r>
              <a:rPr lang="fi-FI" dirty="0" smtClean="0"/>
              <a:t>häiriintyy </a:t>
            </a:r>
            <a:br>
              <a:rPr lang="fi-FI" dirty="0" smtClean="0"/>
            </a:br>
            <a:r>
              <a:rPr lang="fi-FI" dirty="0" smtClean="0"/>
              <a:t>(nousuhumala – laskuhumala)</a:t>
            </a:r>
          </a:p>
          <a:p>
            <a:r>
              <a:rPr lang="fi-FI" dirty="0" smtClean="0"/>
              <a:t>voimakkuus </a:t>
            </a:r>
            <a:r>
              <a:rPr lang="fi-FI" dirty="0"/>
              <a:t>riippuu veren </a:t>
            </a:r>
            <a:r>
              <a:rPr lang="fi-FI" dirty="0" smtClean="0"/>
              <a:t>alkoholipitoisuudesta (promillet)</a:t>
            </a:r>
          </a:p>
          <a:p>
            <a:pPr lvl="1"/>
            <a:r>
              <a:rPr lang="fi-FI" dirty="0" smtClean="0"/>
              <a:t>0,5 promillea </a:t>
            </a:r>
            <a:r>
              <a:rPr lang="fi-FI" dirty="0" smtClean="0">
                <a:sym typeface="Wingdings" panose="05000000000000000000" pitchFamily="2" charset="2"/>
              </a:rPr>
              <a:t> puheliaisuus, estojen väheneminen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1–2 promillea  aistit turtuvat, puheen katkonaisuus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3 promillea </a:t>
            </a:r>
            <a:r>
              <a:rPr lang="fi-FI" dirty="0" smtClean="0">
                <a:sym typeface="Wingdings" panose="05000000000000000000" pitchFamily="2" charset="2"/>
              </a:rPr>
              <a:t> liikkeiden </a:t>
            </a:r>
            <a:r>
              <a:rPr lang="fi-FI" dirty="0">
                <a:sym typeface="Wingdings" panose="05000000000000000000" pitchFamily="2" charset="2"/>
              </a:rPr>
              <a:t>koordinaatio heikkenee, </a:t>
            </a:r>
            <a:r>
              <a:rPr lang="fi-FI" dirty="0" smtClean="0">
                <a:sym typeface="Wingdings" panose="05000000000000000000" pitchFamily="2" charset="2"/>
              </a:rPr>
              <a:t>pahoinvointi voimistuu, sammuminen lähellä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a</a:t>
            </a:r>
            <a:r>
              <a:rPr lang="fi-FI" dirty="0" smtClean="0">
                <a:sym typeface="Wingdings" panose="05000000000000000000" pitchFamily="2" charset="2"/>
              </a:rPr>
              <a:t>ivojen ydinjatkeeseen edennyt vaikutus aiheuttaa hengenvaaran (</a:t>
            </a:r>
            <a:r>
              <a:rPr lang="fi-FI" b="1" dirty="0" smtClean="0">
                <a:sym typeface="Wingdings" panose="05000000000000000000" pitchFamily="2" charset="2"/>
              </a:rPr>
              <a:t>alkoholimyrkytys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18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Humala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2003722"/>
            <a:ext cx="7498080" cy="4244677"/>
          </a:xfrm>
        </p:spPr>
        <p:txBody>
          <a:bodyPr/>
          <a:lstStyle/>
          <a:p>
            <a:r>
              <a:rPr lang="fi-FI" dirty="0"/>
              <a:t>yksilölliset tekijät vaikuttavat</a:t>
            </a:r>
          </a:p>
          <a:p>
            <a:pPr lvl="1"/>
            <a:r>
              <a:rPr lang="fi-FI" dirty="0"/>
              <a:t>ihmisen koko</a:t>
            </a:r>
          </a:p>
          <a:p>
            <a:pPr lvl="1"/>
            <a:r>
              <a:rPr lang="fi-FI" dirty="0"/>
              <a:t>sukupuoli ja ikä (nuoret, ikääntyneet)</a:t>
            </a:r>
          </a:p>
          <a:p>
            <a:pPr lvl="1"/>
            <a:r>
              <a:rPr lang="fi-FI" dirty="0"/>
              <a:t>juoman alkoholipitoisuus, määrä ja juomisnopeus</a:t>
            </a:r>
          </a:p>
          <a:p>
            <a:pPr lvl="1"/>
            <a:r>
              <a:rPr lang="fi-FI" b="1" dirty="0"/>
              <a:t>alkoholitoleranssi</a:t>
            </a:r>
            <a:r>
              <a:rPr lang="fi-FI" dirty="0"/>
              <a:t> eli alkoholin sietokyky </a:t>
            </a:r>
          </a:p>
          <a:p>
            <a:r>
              <a:rPr lang="fi-FI" dirty="0"/>
              <a:t>suomalaisen juomakulttuurin piirre </a:t>
            </a:r>
            <a:r>
              <a:rPr lang="fi-FI" b="1" dirty="0"/>
              <a:t>humalahakuisuus</a:t>
            </a:r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60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8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Suomalainen alkoholipolitiikka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runsas </a:t>
            </a:r>
            <a:r>
              <a:rPr lang="fi-FI" dirty="0"/>
              <a:t>alkoholin kulutus aiheuttaa </a:t>
            </a:r>
            <a:r>
              <a:rPr lang="fi-FI" dirty="0" smtClean="0"/>
              <a:t>suuren taloudellisen taakan </a:t>
            </a:r>
            <a:r>
              <a:rPr lang="fi-FI" dirty="0"/>
              <a:t>yhteiskunnalle: </a:t>
            </a:r>
            <a:r>
              <a:rPr lang="fi-FI" dirty="0" smtClean="0"/>
              <a:t>vuosittaiset haittakustannukset jopa </a:t>
            </a:r>
            <a:r>
              <a:rPr lang="fi-FI" dirty="0"/>
              <a:t>1,3 miljardia </a:t>
            </a:r>
            <a:r>
              <a:rPr lang="fi-FI" dirty="0" smtClean="0"/>
              <a:t>euroa</a:t>
            </a:r>
          </a:p>
          <a:p>
            <a:pPr lvl="1"/>
            <a:r>
              <a:rPr lang="fi-FI" dirty="0"/>
              <a:t>suurin osa </a:t>
            </a:r>
            <a:r>
              <a:rPr lang="fi-FI" dirty="0" smtClean="0"/>
              <a:t>alkoholihaitoista </a:t>
            </a:r>
            <a:r>
              <a:rPr lang="fi-FI" dirty="0"/>
              <a:t>syntyy </a:t>
            </a:r>
            <a:r>
              <a:rPr lang="fi-FI" dirty="0" smtClean="0"/>
              <a:t>valtaväestön alkoholinkulutuksesta</a:t>
            </a:r>
          </a:p>
          <a:p>
            <a:r>
              <a:rPr lang="fi-FI" b="1" dirty="0"/>
              <a:t>a</a:t>
            </a:r>
            <a:r>
              <a:rPr lang="fi-FI" b="1" dirty="0" smtClean="0"/>
              <a:t>lkoholilaki</a:t>
            </a:r>
            <a:r>
              <a:rPr lang="fi-FI" dirty="0" smtClean="0"/>
              <a:t> vuodelta 1995 – täydennetty useasti</a:t>
            </a:r>
          </a:p>
          <a:p>
            <a:pPr lvl="1"/>
            <a:r>
              <a:rPr lang="fi-FI" dirty="0" smtClean="0"/>
              <a:t>valtion monopolijärjestelmä (Alko)</a:t>
            </a:r>
            <a:endParaRPr lang="fi-FI" dirty="0"/>
          </a:p>
          <a:p>
            <a:pPr lvl="1"/>
            <a:r>
              <a:rPr lang="fi-FI" dirty="0"/>
              <a:t>alkoholin saannin </a:t>
            </a:r>
            <a:r>
              <a:rPr lang="fi-FI" dirty="0" smtClean="0"/>
              <a:t>rajoittaminen </a:t>
            </a:r>
            <a:r>
              <a:rPr lang="fi-FI" dirty="0"/>
              <a:t>ja alkoholijuomien </a:t>
            </a:r>
            <a:r>
              <a:rPr lang="fi-FI" dirty="0" smtClean="0"/>
              <a:t>korkea verotus</a:t>
            </a:r>
          </a:p>
          <a:p>
            <a:pPr lvl="1"/>
            <a:r>
              <a:rPr lang="fi-FI" dirty="0"/>
              <a:t>myynnin ja anniskelun </a:t>
            </a:r>
            <a:r>
              <a:rPr lang="fi-FI" dirty="0" smtClean="0"/>
              <a:t>valvominen, ikärajat</a:t>
            </a:r>
            <a:endParaRPr lang="fi-FI" dirty="0"/>
          </a:p>
          <a:p>
            <a:pPr lvl="1"/>
            <a:r>
              <a:rPr lang="fi-FI" dirty="0" smtClean="0"/>
              <a:t>tiedon lisääminen </a:t>
            </a:r>
            <a:r>
              <a:rPr lang="fi-FI" dirty="0"/>
              <a:t>alkoholin </a:t>
            </a:r>
            <a:r>
              <a:rPr lang="fi-FI" dirty="0" smtClean="0"/>
              <a:t>vaaroista</a:t>
            </a:r>
          </a:p>
          <a:p>
            <a:pPr lvl="1"/>
            <a:r>
              <a:rPr lang="fi-FI" dirty="0" smtClean="0"/>
              <a:t>apua </a:t>
            </a:r>
            <a:r>
              <a:rPr lang="fi-FI" dirty="0"/>
              <a:t>ja tukea alkoholiongelmista eroon </a:t>
            </a:r>
            <a:r>
              <a:rPr lang="fi-FI" dirty="0" smtClean="0"/>
              <a:t>pääsemiseksi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Ehkäisevä päihdetyö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lakisääteistä </a:t>
            </a:r>
            <a:r>
              <a:rPr lang="fi-FI" dirty="0"/>
              <a:t>toimintaa, jonka </a:t>
            </a:r>
            <a:r>
              <a:rPr lang="fi-FI" dirty="0" smtClean="0"/>
              <a:t>tarkoituksena </a:t>
            </a:r>
            <a:r>
              <a:rPr lang="fi-FI" dirty="0"/>
              <a:t>on totuttaa kansalaiset terveisiin </a:t>
            </a:r>
            <a:r>
              <a:rPr lang="fi-FI" dirty="0" smtClean="0"/>
              <a:t>elämäntapoihin</a:t>
            </a:r>
          </a:p>
          <a:p>
            <a:r>
              <a:rPr lang="fi-FI" dirty="0"/>
              <a:t>t</a:t>
            </a:r>
            <a:r>
              <a:rPr lang="fi-FI" dirty="0" smtClean="0"/>
              <a:t>oimijoina kunnat ja kansanterveysjärjestöt (esim. </a:t>
            </a:r>
            <a:r>
              <a:rPr lang="fi-FI" b="1" dirty="0" smtClean="0"/>
              <a:t>EHYT ry</a:t>
            </a:r>
            <a:r>
              <a:rPr lang="fi-FI" dirty="0" smtClean="0"/>
              <a:t>)</a:t>
            </a:r>
          </a:p>
          <a:p>
            <a:r>
              <a:rPr lang="fi-FI" dirty="0" smtClean="0"/>
              <a:t>yhtenä tavoitteena, </a:t>
            </a:r>
            <a:r>
              <a:rPr lang="fi-FI" dirty="0"/>
              <a:t>että lapsilla ja </a:t>
            </a:r>
            <a:r>
              <a:rPr lang="fi-FI" dirty="0" smtClean="0"/>
              <a:t>nuorilla </a:t>
            </a:r>
            <a:r>
              <a:rPr lang="fi-FI" dirty="0"/>
              <a:t>oikeus turvalliseen ja päihteettömään </a:t>
            </a:r>
            <a:r>
              <a:rPr lang="fi-FI" dirty="0" smtClean="0"/>
              <a:t>kasvuympäristöön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52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Alkoholimainonta Suomessa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</a:t>
            </a:r>
            <a:r>
              <a:rPr lang="fi-FI" dirty="0" smtClean="0"/>
              <a:t>utkitusti erityisesti </a:t>
            </a:r>
            <a:r>
              <a:rPr lang="fi-FI" dirty="0"/>
              <a:t>alkoholin </a:t>
            </a:r>
            <a:r>
              <a:rPr lang="fi-FI" dirty="0" smtClean="0"/>
              <a:t>mielikuvamainonta </a:t>
            </a:r>
            <a:r>
              <a:rPr lang="fi-FI" dirty="0"/>
              <a:t>lisää lasten ja nuorten kiinnostusta alkoholijuomia kohtaan ja niiden </a:t>
            </a:r>
            <a:r>
              <a:rPr lang="fi-FI" dirty="0" smtClean="0"/>
              <a:t>käyttöä</a:t>
            </a:r>
          </a:p>
          <a:p>
            <a:r>
              <a:rPr lang="fi-FI" dirty="0" smtClean="0"/>
              <a:t>väkevien </a:t>
            </a:r>
            <a:r>
              <a:rPr lang="fi-FI" dirty="0"/>
              <a:t>alkoholijuomien mainonta </a:t>
            </a:r>
            <a:r>
              <a:rPr lang="fi-FI" dirty="0" smtClean="0"/>
              <a:t>kiellettyä vuodesta 1977</a:t>
            </a:r>
          </a:p>
          <a:p>
            <a:r>
              <a:rPr lang="fi-FI" dirty="0"/>
              <a:t>m</a:t>
            </a:r>
            <a:r>
              <a:rPr lang="fi-FI" dirty="0" smtClean="0"/>
              <a:t>ietojen </a:t>
            </a:r>
            <a:r>
              <a:rPr lang="fi-FI" dirty="0"/>
              <a:t>alkoholijuomien </a:t>
            </a:r>
            <a:r>
              <a:rPr lang="fi-FI" dirty="0" smtClean="0"/>
              <a:t>osalta sallittu rajoitetusti vuodesta 1995</a:t>
            </a:r>
          </a:p>
          <a:p>
            <a:pPr lvl="1"/>
            <a:r>
              <a:rPr lang="fi-FI" dirty="0" smtClean="0"/>
              <a:t>ei saa </a:t>
            </a:r>
            <a:r>
              <a:rPr lang="fi-FI" dirty="0"/>
              <a:t>kohdistaa </a:t>
            </a:r>
            <a:r>
              <a:rPr lang="fi-FI" dirty="0" smtClean="0"/>
              <a:t>ala-ikäisiin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saa korostaa alkoholipitoisuutta myönteisenä </a:t>
            </a:r>
            <a:r>
              <a:rPr lang="fi-FI" dirty="0" smtClean="0"/>
              <a:t>asiana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i saa </a:t>
            </a:r>
            <a:r>
              <a:rPr lang="fi-FI" dirty="0"/>
              <a:t>luoda kuvaa seksuaalisesta </a:t>
            </a:r>
            <a:r>
              <a:rPr lang="fi-FI" dirty="0" smtClean="0"/>
              <a:t>menestyksestä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441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Säännösmuutokset mainonnassa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vuonna 2015 uudet säännösmuutokset</a:t>
            </a:r>
          </a:p>
          <a:p>
            <a:pPr lvl="1"/>
            <a:r>
              <a:rPr lang="fi-FI" dirty="0"/>
              <a:t>tavoitteena suojella lapsia ja nuoria alkoholin haittavaikutuksilta</a:t>
            </a:r>
          </a:p>
          <a:p>
            <a:pPr lvl="1"/>
            <a:r>
              <a:rPr lang="fi-FI" dirty="0"/>
              <a:t>mietojen alkoholijuomien mainostaminen kielletty julkisilla paikoilla</a:t>
            </a:r>
          </a:p>
          <a:p>
            <a:pPr lvl="1"/>
            <a:r>
              <a:rPr lang="fi-FI" dirty="0"/>
              <a:t>televisiossa ja radiossa mietojen alkoholijuomien mainonta sallittua kello 22 jälkeen</a:t>
            </a:r>
          </a:p>
          <a:p>
            <a:pPr lvl="1"/>
            <a:r>
              <a:rPr lang="fi-FI" dirty="0"/>
              <a:t>sosiaalisessa mediassa alkoholimainonta kiellettyä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8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s</a:t>
            </a:r>
            <a:r>
              <a:rPr lang="fi-FI" dirty="0" smtClean="0"/>
              <a:t>uomalaisten yleisin päihde</a:t>
            </a:r>
          </a:p>
          <a:p>
            <a:r>
              <a:rPr lang="fi-FI" dirty="0"/>
              <a:t>p</a:t>
            </a:r>
            <a:r>
              <a:rPr lang="fi-FI" dirty="0" smtClean="0"/>
              <a:t>äihdyttävä aine </a:t>
            </a:r>
            <a:r>
              <a:rPr lang="fi-FI" b="1" dirty="0" smtClean="0"/>
              <a:t>etanoli</a:t>
            </a:r>
            <a:r>
              <a:rPr lang="fi-FI" dirty="0" smtClean="0"/>
              <a:t> eli etyylialkoholi – vaikuttaa keskushermostoon</a:t>
            </a:r>
          </a:p>
          <a:p>
            <a:r>
              <a:rPr lang="fi-FI" dirty="0"/>
              <a:t>a</a:t>
            </a:r>
            <a:r>
              <a:rPr lang="fi-FI" dirty="0" smtClean="0"/>
              <a:t>lkoholipitoisuus</a:t>
            </a:r>
          </a:p>
          <a:p>
            <a:pPr lvl="1"/>
            <a:r>
              <a:rPr lang="fi-FI" dirty="0" smtClean="0"/>
              <a:t>tilavuusprosentti = kuinka </a:t>
            </a:r>
            <a:r>
              <a:rPr lang="fi-FI" dirty="0"/>
              <a:t>monta millilitraa puhdasta alkoholia on 100 ml </a:t>
            </a:r>
            <a:r>
              <a:rPr lang="fi-FI" dirty="0" smtClean="0"/>
              <a:t>liuosta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miedot (</a:t>
            </a:r>
            <a:r>
              <a:rPr lang="fi-FI" dirty="0" err="1" smtClean="0">
                <a:sym typeface="Wingdings" panose="05000000000000000000" pitchFamily="2" charset="2"/>
              </a:rPr>
              <a:t>max</a:t>
            </a:r>
            <a:r>
              <a:rPr lang="fi-FI" dirty="0" smtClean="0">
                <a:sym typeface="Wingdings" panose="05000000000000000000" pitchFamily="2" charset="2"/>
              </a:rPr>
              <a:t> 22 %) ja väkevät alkoholijuomat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käytön painopiste </a:t>
            </a:r>
            <a:r>
              <a:rPr lang="fi-FI" dirty="0">
                <a:sym typeface="Wingdings" panose="05000000000000000000" pitchFamily="2" charset="2"/>
              </a:rPr>
              <a:t>siirtynyt vahvoista </a:t>
            </a:r>
            <a:r>
              <a:rPr lang="fi-FI" dirty="0" smtClean="0">
                <a:sym typeface="Wingdings" panose="05000000000000000000" pitchFamily="2" charset="2"/>
              </a:rPr>
              <a:t>alkoholijuomista mietoihin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alkoholin </a:t>
            </a:r>
            <a:r>
              <a:rPr lang="fi-FI" dirty="0">
                <a:sym typeface="Wingdings" panose="05000000000000000000" pitchFamily="2" charset="2"/>
              </a:rPr>
              <a:t>käyttö merkittävä </a:t>
            </a:r>
            <a:r>
              <a:rPr lang="fi-FI" dirty="0" smtClean="0">
                <a:sym typeface="Wingdings" panose="05000000000000000000" pitchFamily="2" charset="2"/>
              </a:rPr>
              <a:t>terveysriski</a:t>
            </a:r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09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9818"/>
            <a:ext cx="5112568" cy="64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6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Alkoholin fyysisiä terveyshaittoja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r>
              <a:rPr lang="fi-FI" b="1" dirty="0" smtClean="0"/>
              <a:t>akuutteja</a:t>
            </a:r>
          </a:p>
          <a:p>
            <a:pPr lvl="1"/>
            <a:r>
              <a:rPr lang="fi-FI" dirty="0"/>
              <a:t>reaktiokyvyn ja </a:t>
            </a:r>
            <a:r>
              <a:rPr lang="fi-FI" dirty="0" smtClean="0"/>
              <a:t>liikkeiden hallinnan sekä aistitoiminnan heikkeneminen</a:t>
            </a:r>
          </a:p>
          <a:p>
            <a:pPr lvl="1"/>
            <a:r>
              <a:rPr lang="fi-FI" dirty="0" smtClean="0"/>
              <a:t>pahoinvointi </a:t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b="1" dirty="0" smtClean="0"/>
              <a:t>krapulan</a:t>
            </a:r>
            <a:r>
              <a:rPr lang="fi-FI" dirty="0" smtClean="0"/>
              <a:t> </a:t>
            </a:r>
            <a:r>
              <a:rPr lang="fi-FI" dirty="0"/>
              <a:t>voimakkuus riippuu käytetyn </a:t>
            </a:r>
            <a:r>
              <a:rPr lang="fi-FI" dirty="0" smtClean="0"/>
              <a:t>alkoholin määrästä)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ydämen rytmihäiriöt</a:t>
            </a:r>
          </a:p>
          <a:p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56" y="276224"/>
            <a:ext cx="3239672" cy="21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Alkoholin fyysisiä terveyshaittoja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kroonisia</a:t>
            </a:r>
          </a:p>
          <a:p>
            <a:pPr lvl="1"/>
            <a:r>
              <a:rPr lang="fi-FI" dirty="0"/>
              <a:t>syövät, maksasairaudet (esim. </a:t>
            </a:r>
            <a:r>
              <a:rPr lang="fi-FI" b="1" dirty="0"/>
              <a:t>kirroosi</a:t>
            </a:r>
            <a:r>
              <a:rPr lang="fi-FI" dirty="0"/>
              <a:t>) sekä sydän- ja verisuonielimistön sairaudet</a:t>
            </a:r>
          </a:p>
          <a:p>
            <a:pPr lvl="1"/>
            <a:r>
              <a:rPr lang="fi-FI" dirty="0"/>
              <a:t>etanoli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 err="1"/>
              <a:t>asetaldehydi</a:t>
            </a:r>
            <a:r>
              <a:rPr lang="fi-FI" dirty="0"/>
              <a:t> (voimakas karsinogeeni)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/>
              <a:t>syöpäkasvainten kehittymisen riski erityisesti ruoansulatuskanavassa</a:t>
            </a:r>
          </a:p>
          <a:p>
            <a:pPr lvl="1"/>
            <a:r>
              <a:rPr lang="fi-FI" dirty="0"/>
              <a:t>sydänlihaksen paksuuntuminen ja sydämen laajentuminen 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hengenahdistus rasituksessa </a:t>
            </a:r>
            <a:endParaRPr lang="fi-FI" dirty="0"/>
          </a:p>
          <a:p>
            <a:pPr lvl="1"/>
            <a:r>
              <a:rPr lang="fi-FI" b="1" dirty="0"/>
              <a:t>haimatulehdus</a:t>
            </a:r>
          </a:p>
          <a:p>
            <a:pPr lvl="1"/>
            <a:r>
              <a:rPr lang="fi-FI" dirty="0"/>
              <a:t>vaikutus aivojen kehitykseen erityisesti nuorilla</a:t>
            </a:r>
          </a:p>
        </p:txBody>
      </p:sp>
    </p:spTree>
    <p:extLst>
      <p:ext uri="{BB962C8B-B14F-4D97-AF65-F5344CB8AC3E}">
        <p14:creationId xmlns:p14="http://schemas.microsoft.com/office/powerpoint/2010/main" val="271949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77"/>
            <a:ext cx="6552728" cy="68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Alkoholin 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psykososiaalisia terveyshaittoja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i-FI" dirty="0" smtClean="0"/>
          </a:p>
          <a:p>
            <a:r>
              <a:rPr lang="fi-FI" dirty="0" smtClean="0"/>
              <a:t>havaintokyky heikkenee</a:t>
            </a:r>
            <a:r>
              <a:rPr lang="fi-FI" dirty="0"/>
              <a:t>, </a:t>
            </a:r>
            <a:r>
              <a:rPr lang="fi-FI" dirty="0" smtClean="0"/>
              <a:t>muistin häiriöitä</a:t>
            </a:r>
            <a:r>
              <a:rPr lang="fi-FI" dirty="0"/>
              <a:t>, estot </a:t>
            </a:r>
            <a:r>
              <a:rPr lang="fi-FI" dirty="0" smtClean="0"/>
              <a:t>vähenevät, arvostelukyvyn muutoksia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riitoja ja väkivaltaa</a:t>
            </a:r>
          </a:p>
          <a:p>
            <a:r>
              <a:rPr lang="fi-FI" dirty="0" smtClean="0"/>
              <a:t>poissaolot </a:t>
            </a:r>
            <a:r>
              <a:rPr lang="fi-FI" dirty="0"/>
              <a:t>oppilaitoksista ja </a:t>
            </a:r>
            <a:r>
              <a:rPr lang="fi-FI" dirty="0" smtClean="0"/>
              <a:t>työpaikoilta</a:t>
            </a:r>
          </a:p>
          <a:p>
            <a:r>
              <a:rPr lang="fi-FI" dirty="0" smtClean="0"/>
              <a:t>liiallinen käyttö </a:t>
            </a:r>
            <a:r>
              <a:rPr lang="fi-FI" dirty="0"/>
              <a:t>voi johtaa sosiaalisiin </a:t>
            </a:r>
            <a:r>
              <a:rPr lang="fi-FI" dirty="0" smtClean="0"/>
              <a:t>ongelmiin (esim. ystävyys- </a:t>
            </a:r>
            <a:r>
              <a:rPr lang="fi-FI" dirty="0"/>
              <a:t>tai perhesuhteiden </a:t>
            </a:r>
            <a:r>
              <a:rPr lang="fi-FI" dirty="0" smtClean="0"/>
              <a:t>katkeaminen) ja rikolliseen toimintaan</a:t>
            </a:r>
          </a:p>
          <a:p>
            <a:r>
              <a:rPr lang="fi-FI" b="1" dirty="0" smtClean="0"/>
              <a:t>alkoholiriippuvuus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64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Alkoholinkäytön </a:t>
            </a:r>
            <a:br>
              <a:rPr lang="fi-FI" b="1" dirty="0" smtClean="0"/>
            </a:br>
            <a:r>
              <a:rPr lang="fi-FI" b="1" dirty="0" smtClean="0"/>
              <a:t>haittavaikutuksia ympäristöön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raskaudenaikainen käyttö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sikiön kehitys</a:t>
            </a:r>
          </a:p>
          <a:p>
            <a:pPr lvl="1"/>
            <a:r>
              <a:rPr lang="fi-FI" dirty="0" smtClean="0"/>
              <a:t>lisää keskenmenon riskiä ja ennenaikaisia synnytyksiä </a:t>
            </a:r>
          </a:p>
          <a:p>
            <a:pPr lvl="1"/>
            <a:r>
              <a:rPr lang="fi-FI" b="1" dirty="0" err="1" smtClean="0"/>
              <a:t>FASD-syndrooma</a:t>
            </a:r>
            <a:endParaRPr lang="fi-FI" b="1" dirty="0" smtClean="0"/>
          </a:p>
          <a:p>
            <a:pPr lvl="1"/>
            <a:r>
              <a:rPr lang="fi-FI" dirty="0" smtClean="0"/>
              <a:t>sydämen, munuaisten ja lisääntymiselinten epämuodostumia</a:t>
            </a:r>
          </a:p>
          <a:p>
            <a:r>
              <a:rPr lang="fi-FI" dirty="0" smtClean="0"/>
              <a:t>merkittävä rooli perhe- ja parisuhdeväkivallassa sekä asuinympäristöjen järjestyshäiriöissä</a:t>
            </a:r>
          </a:p>
          <a:p>
            <a:r>
              <a:rPr lang="fi-FI" b="1" dirty="0"/>
              <a:t>r</a:t>
            </a:r>
            <a:r>
              <a:rPr lang="fi-FI" b="1" dirty="0" smtClean="0"/>
              <a:t>attijuoppous</a:t>
            </a:r>
          </a:p>
          <a:p>
            <a:pPr lvl="1"/>
            <a:r>
              <a:rPr lang="fi-FI" dirty="0" smtClean="0"/>
              <a:t>veren alkoholipitoisuus 0,5 promillea</a:t>
            </a:r>
          </a:p>
          <a:p>
            <a:pPr lvl="1"/>
            <a:r>
              <a:rPr lang="fi-FI" dirty="0" smtClean="0"/>
              <a:t>törkeän </a:t>
            </a:r>
            <a:r>
              <a:rPr lang="fi-FI" dirty="0"/>
              <a:t>rattijuoppouden raja </a:t>
            </a:r>
            <a:r>
              <a:rPr lang="fi-FI" dirty="0" smtClean="0"/>
              <a:t>Suomessa </a:t>
            </a:r>
            <a:r>
              <a:rPr lang="fi-FI" dirty="0"/>
              <a:t>1,2 </a:t>
            </a:r>
            <a:r>
              <a:rPr lang="fi-FI" dirty="0" smtClean="0"/>
              <a:t>promillea. 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596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Alkoholin käytön riskirajat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e</a:t>
            </a:r>
            <a:r>
              <a:rPr lang="fi-FI" dirty="0" smtClean="0"/>
              <a:t>ivät ole turvarajoja</a:t>
            </a:r>
          </a:p>
          <a:p>
            <a:r>
              <a:rPr lang="fi-FI" dirty="0"/>
              <a:t>määritetty </a:t>
            </a:r>
            <a:r>
              <a:rPr lang="fi-FI" dirty="0" smtClean="0"/>
              <a:t>perusterveelle </a:t>
            </a:r>
            <a:r>
              <a:rPr lang="fi-FI" dirty="0"/>
              <a:t>aikuiselle </a:t>
            </a:r>
            <a:r>
              <a:rPr lang="fi-FI" dirty="0" smtClean="0"/>
              <a:t>ihmiselle (yksilöllisyys!)</a:t>
            </a:r>
          </a:p>
          <a:p>
            <a:r>
              <a:rPr lang="fi-FI" b="1" dirty="0" smtClean="0"/>
              <a:t>yksi alkoholiannos </a:t>
            </a:r>
            <a:r>
              <a:rPr lang="fi-FI" dirty="0" smtClean="0"/>
              <a:t>=</a:t>
            </a:r>
            <a:r>
              <a:rPr lang="fi-FI" b="1" dirty="0" smtClean="0"/>
              <a:t> </a:t>
            </a:r>
            <a:r>
              <a:rPr lang="fi-FI" dirty="0" smtClean="0"/>
              <a:t>12 </a:t>
            </a:r>
            <a:r>
              <a:rPr lang="fi-FI" dirty="0"/>
              <a:t>grammaa puhdasta </a:t>
            </a:r>
            <a:r>
              <a:rPr lang="fi-FI" dirty="0" smtClean="0"/>
              <a:t>alkoholia</a:t>
            </a:r>
          </a:p>
          <a:p>
            <a:pPr lvl="1"/>
            <a:r>
              <a:rPr lang="fi-FI" dirty="0" smtClean="0"/>
              <a:t>yksi </a:t>
            </a:r>
            <a:r>
              <a:rPr lang="fi-FI" dirty="0"/>
              <a:t>pullo </a:t>
            </a:r>
            <a:r>
              <a:rPr lang="fi-FI" dirty="0" smtClean="0"/>
              <a:t>keskiolutta</a:t>
            </a:r>
          </a:p>
          <a:p>
            <a:pPr lvl="1"/>
            <a:r>
              <a:rPr lang="fi-FI" dirty="0" smtClean="0"/>
              <a:t>12 </a:t>
            </a:r>
            <a:r>
              <a:rPr lang="fi-FI" dirty="0"/>
              <a:t>cl </a:t>
            </a:r>
            <a:r>
              <a:rPr lang="fi-FI" dirty="0" smtClean="0"/>
              <a:t>viiniä</a:t>
            </a:r>
          </a:p>
          <a:p>
            <a:pPr lvl="1"/>
            <a:r>
              <a:rPr lang="fi-FI" dirty="0" smtClean="0"/>
              <a:t>4 </a:t>
            </a:r>
            <a:r>
              <a:rPr lang="fi-FI" dirty="0"/>
              <a:t>cl </a:t>
            </a:r>
            <a:r>
              <a:rPr lang="fi-FI" dirty="0" smtClean="0"/>
              <a:t>viinaa</a:t>
            </a:r>
          </a:p>
          <a:p>
            <a:endParaRPr lang="fi-FI" dirty="0" smtClean="0"/>
          </a:p>
          <a:p>
            <a:r>
              <a:rPr lang="fi-FI" dirty="0" smtClean="0"/>
              <a:t>miehillä </a:t>
            </a:r>
          </a:p>
          <a:p>
            <a:pPr lvl="1"/>
            <a:r>
              <a:rPr lang="fi-FI" dirty="0" smtClean="0"/>
              <a:t>24 </a:t>
            </a:r>
            <a:r>
              <a:rPr lang="fi-FI" dirty="0"/>
              <a:t>alkoholin </a:t>
            </a:r>
            <a:r>
              <a:rPr lang="fi-FI" dirty="0" smtClean="0"/>
              <a:t>viikkoannosta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erralla </a:t>
            </a:r>
            <a:r>
              <a:rPr lang="fi-FI" dirty="0" err="1" smtClean="0"/>
              <a:t>max</a:t>
            </a:r>
            <a:r>
              <a:rPr lang="fi-FI" dirty="0" smtClean="0"/>
              <a:t> 7 </a:t>
            </a:r>
            <a:r>
              <a:rPr lang="fi-FI" dirty="0"/>
              <a:t>a</a:t>
            </a:r>
            <a:r>
              <a:rPr lang="fi-FI" dirty="0" smtClean="0"/>
              <a:t>nnosta</a:t>
            </a:r>
          </a:p>
          <a:p>
            <a:r>
              <a:rPr lang="fi-FI" dirty="0" smtClean="0"/>
              <a:t>naisilla </a:t>
            </a:r>
          </a:p>
          <a:p>
            <a:pPr lvl="1"/>
            <a:r>
              <a:rPr lang="fi-FI" dirty="0" smtClean="0"/>
              <a:t>16 </a:t>
            </a:r>
            <a:r>
              <a:rPr lang="fi-FI" dirty="0"/>
              <a:t>alkoholin </a:t>
            </a:r>
            <a:r>
              <a:rPr lang="fi-FI" dirty="0" smtClean="0"/>
              <a:t>viikkoannosta</a:t>
            </a:r>
            <a:endParaRPr lang="fi-FI" dirty="0"/>
          </a:p>
          <a:p>
            <a:pPr lvl="1"/>
            <a:r>
              <a:rPr lang="fi-FI" dirty="0"/>
              <a:t>k</a:t>
            </a:r>
            <a:r>
              <a:rPr lang="fi-FI" dirty="0" smtClean="0"/>
              <a:t>erralla </a:t>
            </a:r>
            <a:r>
              <a:rPr lang="fi-FI" dirty="0" err="1" smtClean="0"/>
              <a:t>max</a:t>
            </a:r>
            <a:r>
              <a:rPr lang="fi-FI" dirty="0" smtClean="0"/>
              <a:t> 5 annosta</a:t>
            </a:r>
            <a:endParaRPr lang="fi-FI" dirty="0"/>
          </a:p>
          <a:p>
            <a:endParaRPr lang="fi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4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399</TotalTime>
  <Words>386</Words>
  <Application>Microsoft Office PowerPoint</Application>
  <PresentationFormat>Näytössä katseltava diaesitys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Päivänseisaus</vt:lpstr>
      <vt:lpstr>Terve 1: Terveyden perusteet</vt:lpstr>
      <vt:lpstr>Alkoholi</vt:lpstr>
      <vt:lpstr>PowerPoint-esitys</vt:lpstr>
      <vt:lpstr>Alkoholin fyysisiä terveyshaittoja</vt:lpstr>
      <vt:lpstr>Alkoholin fyysisiä terveyshaittoja</vt:lpstr>
      <vt:lpstr>PowerPoint-esitys</vt:lpstr>
      <vt:lpstr>Alkoholin  psykososiaalisia terveyshaittoja</vt:lpstr>
      <vt:lpstr>Alkoholinkäytön  haittavaikutuksia ympäristöön</vt:lpstr>
      <vt:lpstr>Alkoholin käytön riskirajat</vt:lpstr>
      <vt:lpstr>PowerPoint-esitys</vt:lpstr>
      <vt:lpstr>Alkoholin kulutus Suomessa</vt:lpstr>
      <vt:lpstr>Humala</vt:lpstr>
      <vt:lpstr>Humala</vt:lpstr>
      <vt:lpstr>Suomalainen alkoholipolitiikka</vt:lpstr>
      <vt:lpstr>Ehkäisevä päihdetyö</vt:lpstr>
      <vt:lpstr>Alkoholimainonta Suomessa</vt:lpstr>
      <vt:lpstr>Säännösmuutokset mainonnassa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1: Terveyden perusteet</dc:title>
  <dc:creator>Hämäläinen Elina</dc:creator>
  <cp:lastModifiedBy>Vuopio</cp:lastModifiedBy>
  <cp:revision>127</cp:revision>
  <dcterms:created xsi:type="dcterms:W3CDTF">2017-06-09T06:02:13Z</dcterms:created>
  <dcterms:modified xsi:type="dcterms:W3CDTF">2019-09-05T10:27:29Z</dcterms:modified>
</cp:coreProperties>
</file>