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8" r:id="rId2"/>
    <p:sldId id="332" r:id="rId3"/>
    <p:sldId id="269" r:id="rId4"/>
    <p:sldId id="270" r:id="rId5"/>
    <p:sldId id="297" r:id="rId6"/>
    <p:sldId id="298" r:id="rId7"/>
    <p:sldId id="328" r:id="rId8"/>
    <p:sldId id="271" r:id="rId9"/>
    <p:sldId id="305" r:id="rId10"/>
    <p:sldId id="306" r:id="rId11"/>
    <p:sldId id="307" r:id="rId12"/>
    <p:sldId id="308" r:id="rId13"/>
    <p:sldId id="309" r:id="rId14"/>
    <p:sldId id="276" r:id="rId15"/>
    <p:sldId id="277" r:id="rId16"/>
    <p:sldId id="331" r:id="rId17"/>
    <p:sldId id="311" r:id="rId18"/>
    <p:sldId id="313" r:id="rId19"/>
    <p:sldId id="324" r:id="rId20"/>
    <p:sldId id="317" r:id="rId21"/>
    <p:sldId id="319" r:id="rId22"/>
    <p:sldId id="299" r:id="rId23"/>
    <p:sldId id="314" r:id="rId24"/>
    <p:sldId id="315" r:id="rId2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2" d="100"/>
          <a:sy n="32" d="100"/>
        </p:scale>
        <p:origin x="672" y="4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BAA512-2781-4DC8-ADDE-C3F16BF7916D}" type="datetimeFigureOut">
              <a:rPr lang="fi-FI" smtClean="0"/>
              <a:pPr/>
              <a:t>17.12.2019</a:t>
            </a:fld>
            <a:endParaRPr lang="fi-FI"/>
          </a:p>
        </p:txBody>
      </p:sp>
      <p:sp>
        <p:nvSpPr>
          <p:cNvPr id="4" name="Dian kuvan paikkamerkki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295D49-BDA8-4C10-A46B-A82C4892D265}" type="slidenum">
              <a:rPr lang="fi-FI" smtClean="0"/>
              <a:pPr/>
              <a:t>‹#›</a:t>
            </a:fld>
            <a:endParaRPr lang="fi-FI"/>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914400" y="2130426"/>
            <a:ext cx="10363200" cy="1470025"/>
          </a:xfrm>
        </p:spPr>
        <p:txBody>
          <a:bodyPr/>
          <a:lstStyle/>
          <a:p>
            <a:r>
              <a:rPr lang="fi-FI"/>
              <a:t>Muokkaa perustyyl. napsautt.</a:t>
            </a:r>
          </a:p>
        </p:txBody>
      </p:sp>
      <p:sp>
        <p:nvSpPr>
          <p:cNvPr id="3" name="Alaotsikk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8B9673EE-4041-492F-BA0E-2F18D990949A}" type="datetimeFigureOut">
              <a:rPr lang="fi-FI" smtClean="0"/>
              <a:pPr/>
              <a:t>17.12.2019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396A2528-BFCE-4DA1-8CA6-E7CCE78C7A79}" type="slidenum">
              <a:rPr lang="fi-FI" smtClean="0"/>
              <a:pPr/>
              <a:t>‹#›</a:t>
            </a:fld>
            <a:endParaRPr lang="fi-F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8B9673EE-4041-492F-BA0E-2F18D990949A}" type="datetimeFigureOut">
              <a:rPr lang="fi-FI" smtClean="0"/>
              <a:pPr/>
              <a:t>17.12.2019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396A2528-BFCE-4DA1-8CA6-E7CCE78C7A79}" type="slidenum">
              <a:rPr lang="fi-FI" smtClean="0"/>
              <a:pPr/>
              <a:t>‹#›</a:t>
            </a:fld>
            <a:endParaRPr 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839200" y="274639"/>
            <a:ext cx="2743200" cy="5851525"/>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609600" y="274639"/>
            <a:ext cx="8026400" cy="5851525"/>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8B9673EE-4041-492F-BA0E-2F18D990949A}" type="datetimeFigureOut">
              <a:rPr lang="fi-FI" smtClean="0"/>
              <a:pPr/>
              <a:t>17.12.2019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396A2528-BFCE-4DA1-8CA6-E7CCE78C7A79}" type="slidenum">
              <a:rPr lang="fi-FI" smtClean="0"/>
              <a:pPr/>
              <a:t>‹#›</a:t>
            </a:fld>
            <a:endParaRPr lang="fi-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8B9673EE-4041-492F-BA0E-2F18D990949A}" type="datetimeFigureOut">
              <a:rPr lang="fi-FI" smtClean="0"/>
              <a:pPr/>
              <a:t>17.12.2019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396A2528-BFCE-4DA1-8CA6-E7CCE78C7A79}" type="slidenum">
              <a:rPr lang="fi-FI" smtClean="0"/>
              <a:pPr/>
              <a:t>‹#›</a:t>
            </a:fld>
            <a:endParaRPr lang="fi-F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963084" y="4406901"/>
            <a:ext cx="10363200" cy="1362075"/>
          </a:xfr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8B9673EE-4041-492F-BA0E-2F18D990949A}" type="datetimeFigureOut">
              <a:rPr lang="fi-FI" smtClean="0"/>
              <a:pPr/>
              <a:t>17.12.2019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396A2528-BFCE-4DA1-8CA6-E7CCE78C7A79}" type="slidenum">
              <a:rPr lang="fi-FI" smtClean="0"/>
              <a:pPr/>
              <a:t>‹#›</a:t>
            </a:fld>
            <a:endParaRPr lang="fi-F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8B9673EE-4041-492F-BA0E-2F18D990949A}" type="datetimeFigureOut">
              <a:rPr lang="fi-FI" smtClean="0"/>
              <a:pPr/>
              <a:t>17.12.2019</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396A2528-BFCE-4DA1-8CA6-E7CCE78C7A79}" type="slidenum">
              <a:rPr lang="fi-FI" smtClean="0"/>
              <a:pPr/>
              <a:t>‹#›</a:t>
            </a:fld>
            <a:endParaRPr lang="fi-F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a:t>Muokkaa perustyyl. napsautt.</a:t>
            </a:r>
          </a:p>
        </p:txBody>
      </p:sp>
      <p:sp>
        <p:nvSpPr>
          <p:cNvPr id="3" name="Tekstin paikkamerkki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8B9673EE-4041-492F-BA0E-2F18D990949A}" type="datetimeFigureOut">
              <a:rPr lang="fi-FI" smtClean="0"/>
              <a:pPr/>
              <a:t>17.12.2019</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396A2528-BFCE-4DA1-8CA6-E7CCE78C7A79}" type="slidenum">
              <a:rPr lang="fi-FI" smtClean="0"/>
              <a:pPr/>
              <a:t>‹#›</a:t>
            </a:fld>
            <a:endParaRPr lang="fi-F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8B9673EE-4041-492F-BA0E-2F18D990949A}" type="datetimeFigureOut">
              <a:rPr lang="fi-FI" smtClean="0"/>
              <a:pPr/>
              <a:t>17.12.2019</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396A2528-BFCE-4DA1-8CA6-E7CCE78C7A79}" type="slidenum">
              <a:rPr lang="fi-FI" smtClean="0"/>
              <a:pPr/>
              <a:t>‹#›</a:t>
            </a:fld>
            <a:endParaRPr lang="fi-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8B9673EE-4041-492F-BA0E-2F18D990949A}" type="datetimeFigureOut">
              <a:rPr lang="fi-FI" smtClean="0"/>
              <a:pPr/>
              <a:t>17.12.2019</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396A2528-BFCE-4DA1-8CA6-E7CCE78C7A79}" type="slidenum">
              <a:rPr lang="fi-FI" smtClean="0"/>
              <a:pPr/>
              <a:t>‹#›</a:t>
            </a:fld>
            <a:endParaRPr lang="fi-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09601" y="273050"/>
            <a:ext cx="4011084" cy="1162050"/>
          </a:xfrm>
        </p:spPr>
        <p:txBody>
          <a:bodyPr anchor="b"/>
          <a:lstStyle>
            <a:lvl1pPr algn="l">
              <a:defRPr sz="2000" b="1"/>
            </a:lvl1pPr>
          </a:lstStyle>
          <a:p>
            <a:r>
              <a:rPr lang="fi-FI"/>
              <a:t>Muokkaa perustyyl. napsautt.</a:t>
            </a:r>
          </a:p>
        </p:txBody>
      </p:sp>
      <p:sp>
        <p:nvSpPr>
          <p:cNvPr id="3" name="Sisällön paikkamerkk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8B9673EE-4041-492F-BA0E-2F18D990949A}" type="datetimeFigureOut">
              <a:rPr lang="fi-FI" smtClean="0"/>
              <a:pPr/>
              <a:t>17.12.2019</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396A2528-BFCE-4DA1-8CA6-E7CCE78C7A79}" type="slidenum">
              <a:rPr lang="fi-FI" smtClean="0"/>
              <a:pPr/>
              <a:t>‹#›</a:t>
            </a:fld>
            <a:endParaRPr lang="fi-F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2389717" y="4800600"/>
            <a:ext cx="7315200" cy="566738"/>
          </a:xfr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8B9673EE-4041-492F-BA0E-2F18D990949A}" type="datetimeFigureOut">
              <a:rPr lang="fi-FI" smtClean="0"/>
              <a:pPr/>
              <a:t>17.12.2019</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396A2528-BFCE-4DA1-8CA6-E7CCE78C7A79}" type="slidenum">
              <a:rPr lang="fi-FI" smtClean="0"/>
              <a:pPr/>
              <a:t>‹#›</a:t>
            </a:fld>
            <a:endParaRPr lang="fi-F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lin ang="5400000" scaled="0"/>
          <a:tileRect/>
        </a:grad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9673EE-4041-492F-BA0E-2F18D990949A}" type="datetimeFigureOut">
              <a:rPr lang="fi-FI" smtClean="0"/>
              <a:pPr/>
              <a:t>17.12.2019</a:t>
            </a:fld>
            <a:endParaRPr lang="fi-FI"/>
          </a:p>
        </p:txBody>
      </p:sp>
      <p:sp>
        <p:nvSpPr>
          <p:cNvPr id="5" name="Alatunnisteen paikkamerkki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6A2528-BFCE-4DA1-8CA6-E7CCE78C7A79}" type="slidenum">
              <a:rPr lang="fi-FI" smtClean="0"/>
              <a:pPr/>
              <a:t>‹#›</a:t>
            </a:fld>
            <a:endParaRPr lang="fi-F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www.youtube.com/watch?v=IVo0ybF0bV8"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youtube.com/watch?v=4152a_BaF5o"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s://www.youtube.com/watch?v=XM1DJsdJF6o&amp;feature=emb_logo"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youtube.com/watch?v=KqfPeOtdPxI"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youtube.com/watch?v=dgAtsutot80" TargetMode="Externa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6.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hyperlink" Target="https://www.youtube.com/watch?v=2h-pbOUTF5Y"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zabXQuMo6Ik"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wLSoMhU2rec"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0644" y="1196752"/>
            <a:ext cx="12171356" cy="1584176"/>
          </a:xfrm>
        </p:spPr>
        <p:txBody>
          <a:bodyPr>
            <a:noAutofit/>
          </a:bodyPr>
          <a:lstStyle/>
          <a:p>
            <a:r>
              <a:rPr lang="fi-FI" sz="5000" b="1" dirty="0"/>
              <a:t>ÄI4 Vaikuttaminen ja argumentaatio</a:t>
            </a:r>
            <a:br>
              <a:rPr lang="fi-FI" sz="5000" b="1" dirty="0"/>
            </a:br>
            <a:br>
              <a:rPr lang="fi-FI" sz="5000" dirty="0"/>
            </a:br>
            <a:endParaRPr lang="fi-FI" sz="5000" b="1" dirty="0"/>
          </a:p>
        </p:txBody>
      </p:sp>
      <p:pic>
        <p:nvPicPr>
          <p:cNvPr id="3" name="Kuva 2">
            <a:extLst>
              <a:ext uri="{FF2B5EF4-FFF2-40B4-BE49-F238E27FC236}">
                <a16:creationId xmlns:a16="http://schemas.microsoft.com/office/drawing/2014/main" id="{58B834EE-2ED5-4461-B2A6-8EDF282EEE5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6315" y="2187503"/>
            <a:ext cx="12192000" cy="3779140"/>
          </a:xfrm>
          <a:prstGeom prst="rect">
            <a:avLst/>
          </a:prstGeom>
        </p:spPr>
      </p:pic>
      <p:sp>
        <p:nvSpPr>
          <p:cNvPr id="4" name="Sisällön paikkamerkki 3">
            <a:extLst>
              <a:ext uri="{FF2B5EF4-FFF2-40B4-BE49-F238E27FC236}">
                <a16:creationId xmlns:a16="http://schemas.microsoft.com/office/drawing/2014/main" id="{6303D3F5-6641-46CD-B104-CFF2426740DF}"/>
              </a:ext>
            </a:extLst>
          </p:cNvPr>
          <p:cNvSpPr>
            <a:spLocks noGrp="1"/>
          </p:cNvSpPr>
          <p:nvPr>
            <p:ph idx="1"/>
          </p:nvPr>
        </p:nvSpPr>
        <p:spPr/>
        <p:txBody>
          <a:bodyPr/>
          <a:lstStyle/>
          <a:p>
            <a:endParaRPr lang="fi-FI"/>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a:xfrm>
            <a:off x="1423356" y="260648"/>
            <a:ext cx="9345288" cy="3744416"/>
          </a:xfrm>
        </p:spPr>
        <p:txBody>
          <a:bodyPr>
            <a:noAutofit/>
          </a:bodyPr>
          <a:lstStyle/>
          <a:p>
            <a:pPr>
              <a:buNone/>
            </a:pPr>
            <a:r>
              <a:rPr lang="fi-FI" sz="3000" b="1" dirty="0"/>
              <a:t>2) Tutkimustieto, havainnot, kuvat, mittaustulokset</a:t>
            </a:r>
          </a:p>
          <a:p>
            <a:pPr>
              <a:buNone/>
            </a:pPr>
            <a:r>
              <a:rPr lang="fi-FI" sz="3000" b="1" dirty="0">
                <a:hlinkClick r:id="rId2"/>
              </a:rPr>
              <a:t>https://www.youtube.com/watch?v=IVo0ybF0bV8</a:t>
            </a:r>
            <a:r>
              <a:rPr lang="fi-FI" sz="3000" b="1" dirty="0"/>
              <a:t> </a:t>
            </a:r>
          </a:p>
          <a:p>
            <a:pPr>
              <a:buNone/>
            </a:pPr>
            <a:r>
              <a:rPr lang="fi-FI" sz="3000" b="1" i="1" dirty="0"/>
              <a:t>	OECD:n vuonna 2015 teettämän PISA-tutkimuksen mukaan suomalaisten 15-vuotiaiden luonnontieteiden osaaminen oli OECD-maiden kolmanneksi parasta. </a:t>
            </a:r>
          </a:p>
          <a:p>
            <a:pPr>
              <a:buNone/>
            </a:pPr>
            <a:r>
              <a:rPr lang="fi-FI" sz="3000" b="1" i="1" dirty="0"/>
              <a:t>	Tutkimusten mukaan nuorten asenteet kannabiksen käyttöä kohtaan ovat löystymässä. </a:t>
            </a:r>
            <a:endParaRPr lang="fi-FI" sz="3000" b="1" dirty="0"/>
          </a:p>
        </p:txBody>
      </p:sp>
      <p:pic>
        <p:nvPicPr>
          <p:cNvPr id="7" name="Kuva 6">
            <a:extLst>
              <a:ext uri="{FF2B5EF4-FFF2-40B4-BE49-F238E27FC236}">
                <a16:creationId xmlns:a16="http://schemas.microsoft.com/office/drawing/2014/main" id="{31A178D0-8579-42C4-9D71-B658713794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3356" y="3852161"/>
            <a:ext cx="9345288" cy="2988545"/>
          </a:xfrm>
          <a:prstGeom prst="rect">
            <a:avLst/>
          </a:prstGeom>
        </p:spPr>
      </p:pic>
    </p:spTree>
    <p:extLst>
      <p:ext uri="{BB962C8B-B14F-4D97-AF65-F5344CB8AC3E}">
        <p14:creationId xmlns:p14="http://schemas.microsoft.com/office/powerpoint/2010/main" val="2867980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a:xfrm>
            <a:off x="671020" y="1"/>
            <a:ext cx="10849960" cy="3545631"/>
          </a:xfrm>
        </p:spPr>
        <p:txBody>
          <a:bodyPr>
            <a:normAutofit/>
          </a:bodyPr>
          <a:lstStyle/>
          <a:p>
            <a:pPr marL="0" indent="0">
              <a:buNone/>
            </a:pPr>
            <a:endParaRPr lang="fi-FI" b="1" i="1" dirty="0"/>
          </a:p>
          <a:p>
            <a:pPr marL="0" indent="0">
              <a:buNone/>
            </a:pPr>
            <a:r>
              <a:rPr lang="fi-FI" b="1" i="1" dirty="0"/>
              <a:t>Kaverini kertoi, miten hänelle ei koskaan ole tullut minkäänlaisia sivuoireita marihuanan käytöstä. </a:t>
            </a:r>
          </a:p>
          <a:p>
            <a:pPr marL="0" indent="0">
              <a:buNone/>
            </a:pPr>
            <a:r>
              <a:rPr lang="fi-FI" b="1" i="1" dirty="0"/>
              <a:t>Esimerkiksi </a:t>
            </a:r>
            <a:r>
              <a:rPr lang="fi-FI" b="1" i="1" dirty="0" err="1"/>
              <a:t>Revitalizing</a:t>
            </a:r>
            <a:r>
              <a:rPr lang="fi-FI" b="1" i="1" dirty="0"/>
              <a:t> </a:t>
            </a:r>
            <a:r>
              <a:rPr lang="fi-FI" b="1" i="1" dirty="0" err="1"/>
              <a:t>Supreme</a:t>
            </a:r>
            <a:r>
              <a:rPr lang="fi-FI" b="1" i="1" dirty="0"/>
              <a:t> -voiteen koekäyttäjillä rypyt ja juonteet vähenivät keskimäärin 31 % viiden viikon käytön aikana. </a:t>
            </a:r>
          </a:p>
          <a:p>
            <a:endParaRPr lang="fi-FI" dirty="0"/>
          </a:p>
        </p:txBody>
      </p:sp>
      <p:pic>
        <p:nvPicPr>
          <p:cNvPr id="5" name="Kuva 4">
            <a:extLst>
              <a:ext uri="{FF2B5EF4-FFF2-40B4-BE49-F238E27FC236}">
                <a16:creationId xmlns:a16="http://schemas.microsoft.com/office/drawing/2014/main" id="{1FC29168-7C24-4D98-9843-02DE6F07F3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020" y="3545632"/>
            <a:ext cx="10849960" cy="3312368"/>
          </a:xfrm>
          <a:prstGeom prst="rect">
            <a:avLst/>
          </a:prstGeom>
        </p:spPr>
      </p:pic>
    </p:spTree>
    <p:extLst>
      <p:ext uri="{BB962C8B-B14F-4D97-AF65-F5344CB8AC3E}">
        <p14:creationId xmlns:p14="http://schemas.microsoft.com/office/powerpoint/2010/main" val="2235992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a:xfrm>
            <a:off x="1415480" y="274638"/>
            <a:ext cx="9793088" cy="3475512"/>
          </a:xfrm>
        </p:spPr>
        <p:txBody>
          <a:bodyPr>
            <a:normAutofit/>
          </a:bodyPr>
          <a:lstStyle/>
          <a:p>
            <a:pPr marL="0" indent="0">
              <a:buNone/>
            </a:pPr>
            <a:endParaRPr lang="fi-FI" b="1" dirty="0"/>
          </a:p>
          <a:p>
            <a:pPr marL="0" indent="0">
              <a:buNone/>
            </a:pPr>
            <a:r>
              <a:rPr lang="fi-FI" b="1" dirty="0"/>
              <a:t>→ Kuka tutkimuksen on tehnyt, onko tekijää mainittu lainkaan, tutkimuksen otos, otoksen valikoituminen, tieteelliset menetelmät?</a:t>
            </a:r>
          </a:p>
          <a:p>
            <a:pPr marL="0" indent="0">
              <a:buNone/>
            </a:pPr>
            <a:r>
              <a:rPr lang="fi-FI" b="1" dirty="0"/>
              <a:t>→ Numerotiedoilla päteminen → illuusio faktatiedosta? </a:t>
            </a:r>
          </a:p>
          <a:p>
            <a:pPr marL="0" indent="0">
              <a:buNone/>
            </a:pPr>
            <a:r>
              <a:rPr lang="fi-FI" b="1" dirty="0"/>
              <a:t>→ Mitä numeroiden ja tilastojen takana?</a:t>
            </a:r>
          </a:p>
          <a:p>
            <a:pPr marL="0" indent="0">
              <a:buNone/>
            </a:pPr>
            <a:endParaRPr lang="fi-FI" sz="1800" b="1" dirty="0"/>
          </a:p>
          <a:p>
            <a:endParaRPr lang="fi-FI" dirty="0"/>
          </a:p>
        </p:txBody>
      </p:sp>
      <p:pic>
        <p:nvPicPr>
          <p:cNvPr id="4" name="Kuva 3" descr="ammatti.jpg"/>
          <p:cNvPicPr>
            <a:picLocks noChangeAspect="1"/>
          </p:cNvPicPr>
          <p:nvPr/>
        </p:nvPicPr>
        <p:blipFill>
          <a:blip r:embed="rId2" cstate="print">
            <a:lum bright="-10000" contrast="40000"/>
          </a:blip>
          <a:stretch>
            <a:fillRect/>
          </a:stretch>
        </p:blipFill>
        <p:spPr>
          <a:xfrm>
            <a:off x="1415480" y="3750150"/>
            <a:ext cx="9793088" cy="3103591"/>
          </a:xfrm>
          <a:prstGeom prst="rect">
            <a:avLst/>
          </a:prstGeom>
        </p:spPr>
      </p:pic>
      <p:pic>
        <p:nvPicPr>
          <p:cNvPr id="5" name="Kuva 4">
            <a:extLst>
              <a:ext uri="{FF2B5EF4-FFF2-40B4-BE49-F238E27FC236}">
                <a16:creationId xmlns:a16="http://schemas.microsoft.com/office/drawing/2014/main" id="{B6CEE2C5-A43A-4899-83F4-9D72A07C41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0329" y="3750150"/>
            <a:ext cx="10202745" cy="3103590"/>
          </a:xfrm>
          <a:prstGeom prst="rect">
            <a:avLst/>
          </a:prstGeom>
        </p:spPr>
      </p:pic>
    </p:spTree>
    <p:extLst>
      <p:ext uri="{BB962C8B-B14F-4D97-AF65-F5344CB8AC3E}">
        <p14:creationId xmlns:p14="http://schemas.microsoft.com/office/powerpoint/2010/main" val="601292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524000" y="0"/>
            <a:ext cx="9144000" cy="764704"/>
          </a:xfrm>
        </p:spPr>
        <p:txBody>
          <a:bodyPr>
            <a:normAutofit fontScale="90000"/>
          </a:bodyPr>
          <a:lstStyle/>
          <a:p>
            <a:r>
              <a:rPr lang="fi-FI" b="1" dirty="0"/>
              <a:t>3) Yleinen mielipide ja yleinen uskomus</a:t>
            </a:r>
            <a:endParaRPr lang="fi-FI" dirty="0"/>
          </a:p>
        </p:txBody>
      </p:sp>
      <p:sp>
        <p:nvSpPr>
          <p:cNvPr id="3" name="Sisällön paikkamerkki 2"/>
          <p:cNvSpPr>
            <a:spLocks noGrp="1"/>
          </p:cNvSpPr>
          <p:nvPr>
            <p:ph idx="1"/>
          </p:nvPr>
        </p:nvSpPr>
        <p:spPr>
          <a:xfrm>
            <a:off x="0" y="620688"/>
            <a:ext cx="6168008" cy="6237312"/>
          </a:xfrm>
        </p:spPr>
        <p:txBody>
          <a:bodyPr>
            <a:normAutofit fontScale="77500" lnSpcReduction="20000"/>
          </a:bodyPr>
          <a:lstStyle/>
          <a:p>
            <a:endParaRPr lang="fi-FI" sz="3400" b="1" i="1" dirty="0"/>
          </a:p>
          <a:p>
            <a:r>
              <a:rPr lang="fi-FI" sz="3400" b="1" i="1" dirty="0"/>
              <a:t>Enemmistö suomalaisista vastustaa Nato-jäsenyyttä.</a:t>
            </a:r>
          </a:p>
          <a:p>
            <a:r>
              <a:rPr lang="fi-FI" sz="3400" b="1" i="1" dirty="0"/>
              <a:t>Kukapa meistä ei kaipaisi tuuheampia ja viehättävämpiä silmäripsiä.</a:t>
            </a:r>
          </a:p>
          <a:p>
            <a:r>
              <a:rPr lang="fi-FI" sz="3400" b="1" i="1" dirty="0"/>
              <a:t>Monet miehet suosivat nuoria naisia, vaikka he eivät sitä myöntäisikään. Naiset taas rakastuvat renttuihin – kunhan he ovat komeita.</a:t>
            </a:r>
          </a:p>
          <a:p>
            <a:pPr>
              <a:buNone/>
            </a:pPr>
            <a:r>
              <a:rPr lang="fi-FI" sz="3400" dirty="0"/>
              <a:t>	→ Vetoaa haluumme kuulua ryhmään, joka edustaa ”normaalia” valtaenemmistöä. Heijastaa median välittämää kuvaa maailmasta.</a:t>
            </a:r>
          </a:p>
          <a:p>
            <a:pPr>
              <a:buNone/>
            </a:pPr>
            <a:r>
              <a:rPr lang="fi-FI" sz="3400" dirty="0"/>
              <a:t>	</a:t>
            </a:r>
            <a:r>
              <a:rPr lang="fi-FI" sz="3400" dirty="0">
                <a:cs typeface="Calibri"/>
              </a:rPr>
              <a:t>→ </a:t>
            </a:r>
            <a:r>
              <a:rPr lang="fi-FI" sz="3400" dirty="0"/>
              <a:t>stereotyyppiset näkemykset ihmisistä ja ihmisryhmistä, tutkimustiedon puute</a:t>
            </a:r>
          </a:p>
          <a:p>
            <a:pPr>
              <a:buNone/>
            </a:pPr>
            <a:endParaRPr lang="fi-FI" dirty="0"/>
          </a:p>
        </p:txBody>
      </p:sp>
      <p:pic>
        <p:nvPicPr>
          <p:cNvPr id="4" name="Kuva 3" descr="kansa.jpg"/>
          <p:cNvPicPr>
            <a:picLocks noChangeAspect="1"/>
          </p:cNvPicPr>
          <p:nvPr/>
        </p:nvPicPr>
        <p:blipFill>
          <a:blip r:embed="rId2" cstate="print"/>
          <a:stretch>
            <a:fillRect/>
          </a:stretch>
        </p:blipFill>
        <p:spPr>
          <a:xfrm>
            <a:off x="6122975" y="836712"/>
            <a:ext cx="4545026" cy="6021288"/>
          </a:xfrm>
          <a:prstGeom prst="rect">
            <a:avLst/>
          </a:prstGeom>
        </p:spPr>
      </p:pic>
    </p:spTree>
    <p:extLst>
      <p:ext uri="{BB962C8B-B14F-4D97-AF65-F5344CB8AC3E}">
        <p14:creationId xmlns:p14="http://schemas.microsoft.com/office/powerpoint/2010/main" val="3960345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79376" y="-1"/>
            <a:ext cx="10945216" cy="1340767"/>
          </a:xfrm>
        </p:spPr>
        <p:txBody>
          <a:bodyPr>
            <a:normAutofit/>
          </a:bodyPr>
          <a:lstStyle/>
          <a:p>
            <a:r>
              <a:rPr lang="fi-FI" sz="3600" b="1" dirty="0"/>
              <a:t>4) Uutuus, ainutkertaisuus, korvaamattomuus: </a:t>
            </a:r>
            <a:r>
              <a:rPr lang="fi-FI" sz="3600" b="1" dirty="0">
                <a:hlinkClick r:id="rId2"/>
              </a:rPr>
              <a:t>https://www.youtube.com/watch?v=4152a_BaF5o</a:t>
            </a:r>
            <a:r>
              <a:rPr lang="fi-FI" sz="3600" b="1" dirty="0"/>
              <a:t> </a:t>
            </a:r>
          </a:p>
        </p:txBody>
      </p:sp>
      <p:sp>
        <p:nvSpPr>
          <p:cNvPr id="3" name="Sisällön paikkamerkki 2"/>
          <p:cNvSpPr>
            <a:spLocks noGrp="1"/>
          </p:cNvSpPr>
          <p:nvPr>
            <p:ph idx="1"/>
          </p:nvPr>
        </p:nvSpPr>
        <p:spPr>
          <a:xfrm>
            <a:off x="0" y="1340768"/>
            <a:ext cx="12192000" cy="2627075"/>
          </a:xfrm>
        </p:spPr>
        <p:txBody>
          <a:bodyPr>
            <a:noAutofit/>
          </a:bodyPr>
          <a:lstStyle/>
          <a:p>
            <a:r>
              <a:rPr lang="fi-FI" sz="2500" b="1" cap="all" dirty="0"/>
              <a:t>Täysi lataus 1,5 tunnissa uuden nopean laturin ja tehokkaamman moottorin ansiosta - Volvo </a:t>
            </a:r>
            <a:r>
              <a:rPr lang="fi-FI" sz="2500" b="1" cap="all" dirty="0" err="1"/>
              <a:t>Car</a:t>
            </a:r>
            <a:r>
              <a:rPr lang="fi-FI" sz="2500" b="1" cap="all" dirty="0"/>
              <a:t> Group tehostaa sähköautojen kehitystyötä</a:t>
            </a:r>
          </a:p>
          <a:p>
            <a:r>
              <a:rPr lang="fi-FI" sz="2500" b="1" i="1" dirty="0"/>
              <a:t>Ainutlaatuinen</a:t>
            </a:r>
            <a:r>
              <a:rPr lang="fi-FI" sz="2500" b="1" dirty="0"/>
              <a:t> </a:t>
            </a:r>
            <a:r>
              <a:rPr lang="fi-FI" sz="2500" b="1" dirty="0" err="1"/>
              <a:t>BB-</a:t>
            </a:r>
            <a:r>
              <a:rPr lang="fi-FI" sz="2500" b="1" i="1" dirty="0" err="1"/>
              <a:t>voide</a:t>
            </a:r>
            <a:r>
              <a:rPr lang="fi-FI" sz="2500" b="1" dirty="0"/>
              <a:t>, joka antaa välittömästi kauniin ihonsävyn samalla kun se taistelee 10 ikääntymisen merkkiä vastaan.</a:t>
            </a:r>
          </a:p>
          <a:p>
            <a:pPr>
              <a:buNone/>
            </a:pPr>
            <a:r>
              <a:rPr lang="fi-FI" sz="2500" b="1" dirty="0"/>
              <a:t>	</a:t>
            </a:r>
            <a:r>
              <a:rPr lang="fi-FI" sz="2500" b="1" dirty="0">
                <a:latin typeface="Calibri"/>
              </a:rPr>
              <a:t>→ </a:t>
            </a:r>
            <a:r>
              <a:rPr lang="fi-FI" sz="2500" b="1" dirty="0"/>
              <a:t>Uutuuden itseisarvo ja paremmuus entiseen verrattuna? </a:t>
            </a:r>
          </a:p>
        </p:txBody>
      </p:sp>
      <p:pic>
        <p:nvPicPr>
          <p:cNvPr id="6" name="Kuva 5" descr="finger, uusi.jpg"/>
          <p:cNvPicPr>
            <a:picLocks noChangeAspect="1"/>
          </p:cNvPicPr>
          <p:nvPr/>
        </p:nvPicPr>
        <p:blipFill>
          <a:blip r:embed="rId3" cstate="print"/>
          <a:stretch>
            <a:fillRect/>
          </a:stretch>
        </p:blipFill>
        <p:spPr>
          <a:xfrm>
            <a:off x="965684" y="3601243"/>
            <a:ext cx="10260632" cy="324309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981200" y="0"/>
            <a:ext cx="8229600" cy="836712"/>
          </a:xfrm>
        </p:spPr>
        <p:txBody>
          <a:bodyPr/>
          <a:lstStyle/>
          <a:p>
            <a:r>
              <a:rPr lang="fi-FI" b="1" dirty="0"/>
              <a:t>5) Omakohtainen kokemus</a:t>
            </a:r>
          </a:p>
        </p:txBody>
      </p:sp>
      <p:sp>
        <p:nvSpPr>
          <p:cNvPr id="3" name="Sisällön paikkamerkki 2"/>
          <p:cNvSpPr>
            <a:spLocks noGrp="1"/>
          </p:cNvSpPr>
          <p:nvPr>
            <p:ph idx="1"/>
          </p:nvPr>
        </p:nvSpPr>
        <p:spPr>
          <a:xfrm>
            <a:off x="0" y="692696"/>
            <a:ext cx="12192000" cy="3168352"/>
          </a:xfrm>
        </p:spPr>
        <p:txBody>
          <a:bodyPr>
            <a:normAutofit fontScale="92500" lnSpcReduction="10000"/>
          </a:bodyPr>
          <a:lstStyle/>
          <a:p>
            <a:r>
              <a:rPr lang="fi-FI" b="1" dirty="0"/>
              <a:t>Esim. ystävien, tavan ihmisten, julkisuuden henkilöiden vakuuttelut</a:t>
            </a:r>
          </a:p>
          <a:p>
            <a:r>
              <a:rPr lang="fi-FI" i="1" dirty="0">
                <a:hlinkClick r:id="rId2"/>
              </a:rPr>
              <a:t>https://www.youtube.com/watch?v=XM1DJsdJF6o&amp;feature=emb_logo</a:t>
            </a:r>
            <a:r>
              <a:rPr lang="fi-FI" i="1" dirty="0"/>
              <a:t> </a:t>
            </a:r>
          </a:p>
          <a:p>
            <a:r>
              <a:rPr lang="fi-FI" b="1" i="1" dirty="0"/>
              <a:t>Syötyäni 30 päivää yleisten ravitsemussuositusten mukaan tunsin oloni väsyneeksi ja voimattomaksi.</a:t>
            </a:r>
            <a:r>
              <a:rPr lang="fi-FI" b="1" dirty="0"/>
              <a:t> </a:t>
            </a:r>
            <a:endParaRPr lang="fi-FI" b="1" i="1" dirty="0"/>
          </a:p>
          <a:p>
            <a:pPr>
              <a:buNone/>
            </a:pPr>
            <a:r>
              <a:rPr lang="fi-FI" b="1" dirty="0"/>
              <a:t>	- Subjektiivisen kokemuksen yleistettävyys? </a:t>
            </a:r>
          </a:p>
          <a:p>
            <a:pPr>
              <a:buNone/>
            </a:pPr>
            <a:r>
              <a:rPr lang="fi-FI" b="1" dirty="0"/>
              <a:t>	- Mielipiteen faktapohjaisuus?</a:t>
            </a:r>
          </a:p>
        </p:txBody>
      </p:sp>
      <p:pic>
        <p:nvPicPr>
          <p:cNvPr id="5" name="Kuva 4">
            <a:extLst>
              <a:ext uri="{FF2B5EF4-FFF2-40B4-BE49-F238E27FC236}">
                <a16:creationId xmlns:a16="http://schemas.microsoft.com/office/drawing/2014/main" id="{68876758-5F81-42E6-9B87-D8357C292D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440" y="3645024"/>
            <a:ext cx="10079925" cy="3212976"/>
          </a:xfrm>
          <a:prstGeom prst="rect">
            <a:avLst/>
          </a:prstGeom>
        </p:spPr>
      </p:pic>
      <p:pic>
        <p:nvPicPr>
          <p:cNvPr id="6" name="Kuva 5">
            <a:extLst>
              <a:ext uri="{FF2B5EF4-FFF2-40B4-BE49-F238E27FC236}">
                <a16:creationId xmlns:a16="http://schemas.microsoft.com/office/drawing/2014/main" id="{1BBBD1DE-A6A4-488C-8B6D-7A672EC455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741" y="3645024"/>
            <a:ext cx="10445322" cy="321297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0" y="476672"/>
            <a:ext cx="4937423" cy="6381328"/>
          </a:xfrm>
        </p:spPr>
        <p:txBody>
          <a:bodyPr>
            <a:noAutofit/>
          </a:bodyPr>
          <a:lstStyle/>
          <a:p>
            <a:r>
              <a:rPr lang="fi-FI" sz="3500" b="1" dirty="0"/>
              <a:t>6) Syy-seuraussuhde: mahdollisuudet ja uhkakuvat</a:t>
            </a:r>
            <a:br>
              <a:rPr lang="fi-FI" sz="3500" b="1" dirty="0"/>
            </a:br>
            <a:r>
              <a:rPr lang="fi-FI" sz="3500" b="1" i="1" dirty="0"/>
              <a:t>”</a:t>
            </a:r>
            <a:r>
              <a:rPr lang="fi-FI" sz="2800" b="1" i="1" dirty="0"/>
              <a:t>On siirrytty härkälaumasta huulipunahallitukseen, mutta onko sekään se paras vaihtoehto?” </a:t>
            </a:r>
            <a:br>
              <a:rPr lang="fi-FI" sz="2800" b="1" i="1" dirty="0"/>
            </a:br>
            <a:br>
              <a:rPr lang="fi-FI" sz="2800" b="1" dirty="0"/>
            </a:br>
            <a:r>
              <a:rPr lang="fi-FI" sz="2800" b="1" i="1" dirty="0"/>
              <a:t>”Meidän huolemme liittyy siihen, että pitää olla molempia sukupuolia. Jos me tästä mennään sataan prosenttia naisia, niin se ei ole hyvä asia.”</a:t>
            </a:r>
            <a:br>
              <a:rPr lang="fi-FI" sz="3600" b="1" dirty="0"/>
            </a:br>
            <a:br>
              <a:rPr lang="fi-FI" sz="3500" b="1" dirty="0"/>
            </a:br>
            <a:endParaRPr lang="fi-FI" sz="3500" b="1" dirty="0"/>
          </a:p>
        </p:txBody>
      </p:sp>
      <p:sp>
        <p:nvSpPr>
          <p:cNvPr id="3" name="Sisällön paikkamerkki 2"/>
          <p:cNvSpPr>
            <a:spLocks noGrp="1"/>
          </p:cNvSpPr>
          <p:nvPr>
            <p:ph idx="1"/>
          </p:nvPr>
        </p:nvSpPr>
        <p:spPr>
          <a:xfrm>
            <a:off x="5447928" y="1600201"/>
            <a:ext cx="6134472" cy="4525963"/>
          </a:xfrm>
        </p:spPr>
        <p:txBody>
          <a:bodyPr>
            <a:normAutofit/>
          </a:bodyPr>
          <a:lstStyle/>
          <a:p>
            <a:pPr>
              <a:buNone/>
            </a:pPr>
            <a:r>
              <a:rPr lang="fi-FI" b="1" dirty="0"/>
              <a:t>	</a:t>
            </a:r>
            <a:endParaRPr lang="fi-FI" dirty="0"/>
          </a:p>
        </p:txBody>
      </p:sp>
      <p:pic>
        <p:nvPicPr>
          <p:cNvPr id="4" name="Kuva 3">
            <a:extLst>
              <a:ext uri="{FF2B5EF4-FFF2-40B4-BE49-F238E27FC236}">
                <a16:creationId xmlns:a16="http://schemas.microsoft.com/office/drawing/2014/main" id="{29F3C6A1-9009-4B9E-AA94-31E7C3C8846D}"/>
              </a:ext>
            </a:extLst>
          </p:cNvPr>
          <p:cNvPicPr>
            <a:picLocks noChangeAspect="1"/>
          </p:cNvPicPr>
          <p:nvPr/>
        </p:nvPicPr>
        <p:blipFill>
          <a:blip r:embed="rId2"/>
          <a:stretch>
            <a:fillRect/>
          </a:stretch>
        </p:blipFill>
        <p:spPr>
          <a:xfrm>
            <a:off x="4927653" y="1100594"/>
            <a:ext cx="7254577" cy="500548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524000" y="692696"/>
            <a:ext cx="8686800" cy="450288"/>
          </a:xfrm>
        </p:spPr>
        <p:txBody>
          <a:bodyPr>
            <a:normAutofit fontScale="90000"/>
          </a:bodyPr>
          <a:lstStyle/>
          <a:p>
            <a:br>
              <a:rPr lang="fi-FI" sz="3600" dirty="0"/>
            </a:br>
            <a:endParaRPr lang="fi-FI" sz="3600" b="1" dirty="0"/>
          </a:p>
        </p:txBody>
      </p:sp>
      <p:sp>
        <p:nvSpPr>
          <p:cNvPr id="3" name="Sisällön paikkamerkki 2"/>
          <p:cNvSpPr>
            <a:spLocks noGrp="1"/>
          </p:cNvSpPr>
          <p:nvPr>
            <p:ph idx="1"/>
          </p:nvPr>
        </p:nvSpPr>
        <p:spPr>
          <a:xfrm>
            <a:off x="6061426" y="4509120"/>
            <a:ext cx="6130574" cy="2348880"/>
          </a:xfrm>
        </p:spPr>
        <p:txBody>
          <a:bodyPr>
            <a:normAutofit lnSpcReduction="10000"/>
          </a:bodyPr>
          <a:lstStyle/>
          <a:p>
            <a:pPr>
              <a:buNone/>
            </a:pPr>
            <a:r>
              <a:rPr lang="fi-FI" dirty="0"/>
              <a:t>	</a:t>
            </a:r>
          </a:p>
          <a:p>
            <a:pPr>
              <a:buNone/>
            </a:pPr>
            <a:r>
              <a:rPr lang="fi-FI" sz="2800" b="1" dirty="0"/>
              <a:t>-&gt; Onko positiivisen seurauksen takana ainoastaan esim. ko. tuotteen käyttö vai johtuuko muutos muistakin tekijöistä?</a:t>
            </a:r>
          </a:p>
          <a:p>
            <a:endParaRPr lang="fi-FI" dirty="0"/>
          </a:p>
        </p:txBody>
      </p:sp>
      <p:pic>
        <p:nvPicPr>
          <p:cNvPr id="4" name="Kuva 3">
            <a:extLst>
              <a:ext uri="{FF2B5EF4-FFF2-40B4-BE49-F238E27FC236}">
                <a16:creationId xmlns:a16="http://schemas.microsoft.com/office/drawing/2014/main" id="{5F2B0369-17BF-4E4C-8452-0E8F9704A389}"/>
              </a:ext>
            </a:extLst>
          </p:cNvPr>
          <p:cNvPicPr>
            <a:picLocks noChangeAspect="1"/>
          </p:cNvPicPr>
          <p:nvPr/>
        </p:nvPicPr>
        <p:blipFill>
          <a:blip r:embed="rId2"/>
          <a:stretch>
            <a:fillRect/>
          </a:stretch>
        </p:blipFill>
        <p:spPr>
          <a:xfrm>
            <a:off x="0" y="0"/>
            <a:ext cx="6061426" cy="6858000"/>
          </a:xfrm>
          <a:prstGeom prst="rect">
            <a:avLst/>
          </a:prstGeom>
        </p:spPr>
      </p:pic>
      <p:pic>
        <p:nvPicPr>
          <p:cNvPr id="6" name="Kuva 5">
            <a:extLst>
              <a:ext uri="{FF2B5EF4-FFF2-40B4-BE49-F238E27FC236}">
                <a16:creationId xmlns:a16="http://schemas.microsoft.com/office/drawing/2014/main" id="{BCAB0615-31D0-4ECF-9220-DA9E3319A3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1426" y="-19255"/>
            <a:ext cx="6130574" cy="4904459"/>
          </a:xfrm>
          <a:prstGeom prst="rect">
            <a:avLst/>
          </a:prstGeom>
        </p:spPr>
      </p:pic>
    </p:spTree>
    <p:extLst>
      <p:ext uri="{BB962C8B-B14F-4D97-AF65-F5344CB8AC3E}">
        <p14:creationId xmlns:p14="http://schemas.microsoft.com/office/powerpoint/2010/main" val="3768977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981200" y="0"/>
            <a:ext cx="8229600" cy="836712"/>
          </a:xfrm>
        </p:spPr>
        <p:txBody>
          <a:bodyPr/>
          <a:lstStyle/>
          <a:p>
            <a:r>
              <a:rPr lang="fi-FI" b="1" dirty="0"/>
              <a:t>7) Tunteet, tarpeet, toiveet</a:t>
            </a:r>
          </a:p>
        </p:txBody>
      </p:sp>
      <p:sp>
        <p:nvSpPr>
          <p:cNvPr id="3" name="Sisällön paikkamerkki 2"/>
          <p:cNvSpPr>
            <a:spLocks noGrp="1"/>
          </p:cNvSpPr>
          <p:nvPr>
            <p:ph idx="1"/>
          </p:nvPr>
        </p:nvSpPr>
        <p:spPr>
          <a:xfrm>
            <a:off x="0" y="836712"/>
            <a:ext cx="12192000" cy="980728"/>
          </a:xfrm>
        </p:spPr>
        <p:txBody>
          <a:bodyPr>
            <a:normAutofit fontScale="92500" lnSpcReduction="20000"/>
          </a:bodyPr>
          <a:lstStyle/>
          <a:p>
            <a:r>
              <a:rPr lang="fi-FI" b="1" dirty="0"/>
              <a:t>Miten seuraavassa mainoksessa vedotaan tunteisiin? </a:t>
            </a:r>
          </a:p>
          <a:p>
            <a:r>
              <a:rPr lang="fi-FI" dirty="0">
                <a:hlinkClick r:id="rId2"/>
              </a:rPr>
              <a:t>https://www.youtube.com/watch?v=KqfPeOtdPxI</a:t>
            </a:r>
            <a:r>
              <a:rPr lang="fi-FI" dirty="0"/>
              <a:t> </a:t>
            </a:r>
          </a:p>
        </p:txBody>
      </p:sp>
      <p:pic>
        <p:nvPicPr>
          <p:cNvPr id="3074" name="Picture 2"/>
          <p:cNvPicPr>
            <a:picLocks noChangeAspect="1" noChangeArrowheads="1"/>
          </p:cNvPicPr>
          <p:nvPr/>
        </p:nvPicPr>
        <p:blipFill>
          <a:blip r:embed="rId3" cstate="print"/>
          <a:srcRect/>
          <a:stretch>
            <a:fillRect/>
          </a:stretch>
        </p:blipFill>
        <p:spPr bwMode="auto">
          <a:xfrm>
            <a:off x="2279576" y="2492897"/>
            <a:ext cx="7704856" cy="4320905"/>
          </a:xfrm>
          <a:prstGeom prst="rect">
            <a:avLst/>
          </a:prstGeom>
          <a:noFill/>
          <a:ln w="9525">
            <a:noFill/>
            <a:miter lim="800000"/>
            <a:headEnd/>
            <a:tailEnd/>
          </a:ln>
        </p:spPr>
      </p:pic>
      <p:pic>
        <p:nvPicPr>
          <p:cNvPr id="4" name="Kuva 3">
            <a:extLst>
              <a:ext uri="{FF2B5EF4-FFF2-40B4-BE49-F238E27FC236}">
                <a16:creationId xmlns:a16="http://schemas.microsoft.com/office/drawing/2014/main" id="{DB3BCBF9-2331-4F00-B781-98853D3B01E0}"/>
              </a:ext>
            </a:extLst>
          </p:cNvPr>
          <p:cNvPicPr>
            <a:picLocks noChangeAspect="1"/>
          </p:cNvPicPr>
          <p:nvPr/>
        </p:nvPicPr>
        <p:blipFill>
          <a:blip r:embed="rId4"/>
          <a:stretch>
            <a:fillRect/>
          </a:stretch>
        </p:blipFill>
        <p:spPr>
          <a:xfrm>
            <a:off x="1559496" y="1745093"/>
            <a:ext cx="9073008" cy="5112907"/>
          </a:xfrm>
          <a:prstGeom prst="rect">
            <a:avLst/>
          </a:prstGeom>
        </p:spPr>
      </p:pic>
    </p:spTree>
    <p:extLst>
      <p:ext uri="{BB962C8B-B14F-4D97-AF65-F5344CB8AC3E}">
        <p14:creationId xmlns:p14="http://schemas.microsoft.com/office/powerpoint/2010/main" val="3361109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4596448-A011-4CBE-BEE7-080C3426422F}"/>
              </a:ext>
            </a:extLst>
          </p:cNvPr>
          <p:cNvSpPr>
            <a:spLocks noGrp="1"/>
          </p:cNvSpPr>
          <p:nvPr>
            <p:ph type="title"/>
          </p:nvPr>
        </p:nvSpPr>
        <p:spPr>
          <a:xfrm>
            <a:off x="609600" y="274638"/>
            <a:ext cx="10972800" cy="1138138"/>
          </a:xfrm>
        </p:spPr>
        <p:txBody>
          <a:bodyPr>
            <a:normAutofit fontScale="90000"/>
          </a:bodyPr>
          <a:lstStyle/>
          <a:p>
            <a:r>
              <a:rPr lang="fi-FI" b="1" dirty="0"/>
              <a:t>8) Asian erityisyys: edut ja haitat</a:t>
            </a:r>
            <a:br>
              <a:rPr lang="fi-FI" b="1" dirty="0"/>
            </a:br>
            <a:r>
              <a:rPr lang="fi-FI" b="1" dirty="0">
                <a:hlinkClick r:id="rId2"/>
              </a:rPr>
              <a:t>https://www.youtube.com/watch?v=dgAtsutot80</a:t>
            </a:r>
            <a:r>
              <a:rPr lang="fi-FI" b="1" dirty="0"/>
              <a:t> </a:t>
            </a:r>
          </a:p>
        </p:txBody>
      </p:sp>
      <p:pic>
        <p:nvPicPr>
          <p:cNvPr id="5" name="Sisällön paikkamerkki 4">
            <a:extLst>
              <a:ext uri="{FF2B5EF4-FFF2-40B4-BE49-F238E27FC236}">
                <a16:creationId xmlns:a16="http://schemas.microsoft.com/office/drawing/2014/main" id="{9D89362A-97A3-4FE4-B78D-2B1391192170}"/>
              </a:ext>
            </a:extLst>
          </p:cNvPr>
          <p:cNvPicPr>
            <a:picLocks noGrp="1" noChangeAspect="1"/>
          </p:cNvPicPr>
          <p:nvPr>
            <p:ph idx="1"/>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b="4541"/>
          <a:stretch/>
        </p:blipFill>
        <p:spPr>
          <a:xfrm>
            <a:off x="0" y="809054"/>
            <a:ext cx="4752528" cy="6048946"/>
          </a:xfrm>
        </p:spPr>
      </p:pic>
      <p:pic>
        <p:nvPicPr>
          <p:cNvPr id="7" name="Kuva 6">
            <a:extLst>
              <a:ext uri="{FF2B5EF4-FFF2-40B4-BE49-F238E27FC236}">
                <a16:creationId xmlns:a16="http://schemas.microsoft.com/office/drawing/2014/main" id="{AB3CB215-6276-4D6E-9CB6-1ECEEF8FA383}"/>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l="1310" t="2790" r="1609"/>
          <a:stretch/>
        </p:blipFill>
        <p:spPr>
          <a:xfrm>
            <a:off x="4752528" y="1412776"/>
            <a:ext cx="7479116" cy="5445224"/>
          </a:xfrm>
          <a:prstGeom prst="rect">
            <a:avLst/>
          </a:prstGeom>
        </p:spPr>
      </p:pic>
    </p:spTree>
    <p:extLst>
      <p:ext uri="{BB962C8B-B14F-4D97-AF65-F5344CB8AC3E}">
        <p14:creationId xmlns:p14="http://schemas.microsoft.com/office/powerpoint/2010/main" val="3026828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009BEF7-2C2E-4DD1-9449-440C520DAF30}"/>
              </a:ext>
            </a:extLst>
          </p:cNvPr>
          <p:cNvSpPr>
            <a:spLocks noGrp="1"/>
          </p:cNvSpPr>
          <p:nvPr>
            <p:ph type="title"/>
          </p:nvPr>
        </p:nvSpPr>
        <p:spPr/>
        <p:txBody>
          <a:bodyPr/>
          <a:lstStyle/>
          <a:p>
            <a:endParaRPr lang="fi-FI"/>
          </a:p>
        </p:txBody>
      </p:sp>
      <p:pic>
        <p:nvPicPr>
          <p:cNvPr id="4" name="Sisällön paikkamerkki 3">
            <a:extLst>
              <a:ext uri="{FF2B5EF4-FFF2-40B4-BE49-F238E27FC236}">
                <a16:creationId xmlns:a16="http://schemas.microsoft.com/office/drawing/2014/main" id="{92CBA401-4123-4B6B-A701-6D74BC1489E9}"/>
              </a:ext>
            </a:extLst>
          </p:cNvPr>
          <p:cNvPicPr>
            <a:picLocks noGrp="1" noChangeAspect="1"/>
          </p:cNvPicPr>
          <p:nvPr>
            <p:ph idx="1"/>
          </p:nvPr>
        </p:nvPicPr>
        <p:blipFill>
          <a:blip r:embed="rId2"/>
          <a:stretch>
            <a:fillRect/>
          </a:stretch>
        </p:blipFill>
        <p:spPr>
          <a:xfrm>
            <a:off x="812841" y="881229"/>
            <a:ext cx="10769559" cy="4525963"/>
          </a:xfrm>
          <a:prstGeom prst="rect">
            <a:avLst/>
          </a:prstGeom>
        </p:spPr>
      </p:pic>
    </p:spTree>
    <p:extLst>
      <p:ext uri="{BB962C8B-B14F-4D97-AF65-F5344CB8AC3E}">
        <p14:creationId xmlns:p14="http://schemas.microsoft.com/office/powerpoint/2010/main" val="36814972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981200" y="0"/>
            <a:ext cx="8229600" cy="620688"/>
          </a:xfrm>
        </p:spPr>
        <p:txBody>
          <a:bodyPr>
            <a:normAutofit/>
          </a:bodyPr>
          <a:lstStyle/>
          <a:p>
            <a:endParaRPr lang="fi-FI" sz="3200" b="1" dirty="0"/>
          </a:p>
        </p:txBody>
      </p:sp>
      <p:pic>
        <p:nvPicPr>
          <p:cNvPr id="6" name="Sisällön paikkamerkki 5" descr="vanha mainos.jpg"/>
          <p:cNvPicPr>
            <a:picLocks noGrp="1" noChangeAspect="1"/>
          </p:cNvPicPr>
          <p:nvPr>
            <p:ph idx="1"/>
          </p:nvPr>
        </p:nvPicPr>
        <p:blipFill>
          <a:blip r:embed="rId2" cstate="print">
            <a:lum contrast="40000"/>
          </a:blip>
          <a:stretch>
            <a:fillRect/>
          </a:stretch>
        </p:blipFill>
        <p:spPr>
          <a:xfrm>
            <a:off x="1143094" y="7009"/>
            <a:ext cx="4892870" cy="6897438"/>
          </a:xfrm>
        </p:spPr>
      </p:pic>
      <p:pic>
        <p:nvPicPr>
          <p:cNvPr id="7" name="Kuva 6" descr="figura.jpg"/>
          <p:cNvPicPr>
            <a:picLocks noChangeAspect="1"/>
          </p:cNvPicPr>
          <p:nvPr/>
        </p:nvPicPr>
        <p:blipFill>
          <a:blip r:embed="rId3" cstate="print">
            <a:lum bright="10000" contrast="40000"/>
          </a:blip>
          <a:stretch>
            <a:fillRect/>
          </a:stretch>
        </p:blipFill>
        <p:spPr>
          <a:xfrm>
            <a:off x="6035964" y="7009"/>
            <a:ext cx="5141457" cy="6850991"/>
          </a:xfrm>
          <a:prstGeom prst="rect">
            <a:avLst/>
          </a:prstGeom>
        </p:spPr>
      </p:pic>
    </p:spTree>
    <p:extLst>
      <p:ext uri="{BB962C8B-B14F-4D97-AF65-F5344CB8AC3E}">
        <p14:creationId xmlns:p14="http://schemas.microsoft.com/office/powerpoint/2010/main" val="166092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a:xfrm>
            <a:off x="0" y="0"/>
            <a:ext cx="12192000" cy="4005064"/>
          </a:xfrm>
        </p:spPr>
        <p:txBody>
          <a:bodyPr>
            <a:normAutofit fontScale="92500" lnSpcReduction="20000"/>
          </a:bodyPr>
          <a:lstStyle/>
          <a:p>
            <a:endParaRPr lang="fi-FI" b="1" dirty="0"/>
          </a:p>
          <a:p>
            <a:pPr>
              <a:buNone/>
            </a:pPr>
            <a:r>
              <a:rPr lang="fi-FI" b="1" dirty="0"/>
              <a:t>→ Miten realistisesti yritys kuvaa tuotteidensa tai palveluidensa etuja ja haittoja?</a:t>
            </a:r>
          </a:p>
          <a:p>
            <a:r>
              <a:rPr lang="fi-FI" b="1" dirty="0"/>
              <a:t>Tuodaanko molemmat totuudenmukaisesti esille? </a:t>
            </a:r>
          </a:p>
          <a:p>
            <a:r>
              <a:rPr lang="fi-FI" b="1" dirty="0"/>
              <a:t>Kenen/minkä ihmisryhmän näkökulmasta hyödyllisyyttä tarkastellaan?</a:t>
            </a:r>
          </a:p>
          <a:p>
            <a:r>
              <a:rPr lang="fi-FI" b="1" dirty="0"/>
              <a:t>Minkä eturyhmän intressien puolelle asetutaan? </a:t>
            </a:r>
          </a:p>
          <a:p>
            <a:pPr marL="0" indent="0">
              <a:buNone/>
            </a:pPr>
            <a:endParaRPr lang="fi-FI" b="1" dirty="0"/>
          </a:p>
          <a:p>
            <a:pPr>
              <a:buNone/>
            </a:pPr>
            <a:r>
              <a:rPr lang="fi-FI" b="1" dirty="0"/>
              <a:t>→ Pätevä argumentoija ottaa huomioon myös vastaväitteet eli antiteesit – kenties tekee myönnytyksiä - ja kumoaa niiden pätevyyden.</a:t>
            </a:r>
          </a:p>
        </p:txBody>
      </p:sp>
      <p:pic>
        <p:nvPicPr>
          <p:cNvPr id="5" name="Kuva 4">
            <a:extLst>
              <a:ext uri="{FF2B5EF4-FFF2-40B4-BE49-F238E27FC236}">
                <a16:creationId xmlns:a16="http://schemas.microsoft.com/office/drawing/2014/main" id="{2ECA98D2-EE83-4D58-8CD4-3845D281C7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9476" y="3865955"/>
            <a:ext cx="9433048" cy="2992045"/>
          </a:xfrm>
          <a:prstGeom prst="rect">
            <a:avLst/>
          </a:prstGeom>
        </p:spPr>
      </p:pic>
    </p:spTree>
    <p:extLst>
      <p:ext uri="{BB962C8B-B14F-4D97-AF65-F5344CB8AC3E}">
        <p14:creationId xmlns:p14="http://schemas.microsoft.com/office/powerpoint/2010/main" val="581017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endParaRPr lang="fi-FI" b="1" dirty="0"/>
          </a:p>
        </p:txBody>
      </p:sp>
      <p:sp>
        <p:nvSpPr>
          <p:cNvPr id="5" name="Tekstin paikkamerkki 4"/>
          <p:cNvSpPr>
            <a:spLocks noGrp="1"/>
          </p:cNvSpPr>
          <p:nvPr>
            <p:ph type="body" idx="1"/>
          </p:nvPr>
        </p:nvSpPr>
        <p:spPr>
          <a:xfrm>
            <a:off x="1524000" y="0"/>
            <a:ext cx="4644008" cy="980728"/>
          </a:xfrm>
        </p:spPr>
        <p:txBody>
          <a:bodyPr>
            <a:normAutofit/>
          </a:bodyPr>
          <a:lstStyle/>
          <a:p>
            <a:r>
              <a:rPr lang="fi-FI" sz="3200" dirty="0"/>
              <a:t>9) Induktiivinen päättely</a:t>
            </a:r>
          </a:p>
        </p:txBody>
      </p:sp>
      <p:sp>
        <p:nvSpPr>
          <p:cNvPr id="3" name="Sisällön paikkamerkki 2"/>
          <p:cNvSpPr>
            <a:spLocks noGrp="1"/>
          </p:cNvSpPr>
          <p:nvPr>
            <p:ph sz="half" idx="2"/>
          </p:nvPr>
        </p:nvSpPr>
        <p:spPr>
          <a:xfrm>
            <a:off x="0" y="1124743"/>
            <a:ext cx="6021388" cy="2952329"/>
          </a:xfrm>
        </p:spPr>
        <p:txBody>
          <a:bodyPr>
            <a:normAutofit fontScale="92500" lnSpcReduction="10000"/>
          </a:bodyPr>
          <a:lstStyle/>
          <a:p>
            <a:r>
              <a:rPr lang="fi-FI" sz="3000" b="1" dirty="0"/>
              <a:t>yksittäisen tapauksen yleistäminen kaikkia koskevaksi</a:t>
            </a:r>
          </a:p>
          <a:p>
            <a:r>
              <a:rPr lang="fi-FI" sz="3000" b="1" i="1" dirty="0"/>
              <a:t>Tiedän erään nuoren miehen, joka on sairastunut skitsofreniaan kannabiksen käytön vuoksi, joten kaikki huumekokeilut sisältävät riskinsä. </a:t>
            </a:r>
          </a:p>
          <a:p>
            <a:endParaRPr lang="fi-FI" b="1" dirty="0"/>
          </a:p>
        </p:txBody>
      </p:sp>
      <p:sp>
        <p:nvSpPr>
          <p:cNvPr id="6" name="Tekstin paikkamerkki 5"/>
          <p:cNvSpPr>
            <a:spLocks noGrp="1"/>
          </p:cNvSpPr>
          <p:nvPr>
            <p:ph type="body" sz="quarter" idx="3"/>
          </p:nvPr>
        </p:nvSpPr>
        <p:spPr>
          <a:xfrm>
            <a:off x="6168008" y="0"/>
            <a:ext cx="4499992" cy="980728"/>
          </a:xfrm>
        </p:spPr>
        <p:txBody>
          <a:bodyPr>
            <a:normAutofit/>
          </a:bodyPr>
          <a:lstStyle/>
          <a:p>
            <a:r>
              <a:rPr lang="fi-FI" sz="3200" dirty="0"/>
              <a:t>Deduktiivinen päättely</a:t>
            </a:r>
          </a:p>
        </p:txBody>
      </p:sp>
      <p:sp>
        <p:nvSpPr>
          <p:cNvPr id="7" name="Sisällön paikkamerkki 6"/>
          <p:cNvSpPr>
            <a:spLocks noGrp="1"/>
          </p:cNvSpPr>
          <p:nvPr>
            <p:ph sz="quarter" idx="4"/>
          </p:nvPr>
        </p:nvSpPr>
        <p:spPr>
          <a:xfrm>
            <a:off x="6169026" y="1052737"/>
            <a:ext cx="6022974" cy="2952328"/>
          </a:xfrm>
        </p:spPr>
        <p:txBody>
          <a:bodyPr>
            <a:normAutofit/>
          </a:bodyPr>
          <a:lstStyle/>
          <a:p>
            <a:r>
              <a:rPr lang="fi-FI" sz="2800" b="1" i="1" dirty="0"/>
              <a:t>Useat tupakan polttoa tarkastelleet tutkimukset ovat osoittaneet, että tupakoinnilla on merkittäviä terveyshaittoja, minkä vuoksi tupakoitsijan elinajanodote on keskimääräistä alhaisempi. </a:t>
            </a:r>
          </a:p>
        </p:txBody>
      </p:sp>
      <p:pic>
        <p:nvPicPr>
          <p:cNvPr id="4" name="Kuva 3" descr="finger, induktio.gif"/>
          <p:cNvPicPr>
            <a:picLocks noChangeAspect="1"/>
          </p:cNvPicPr>
          <p:nvPr/>
        </p:nvPicPr>
        <p:blipFill>
          <a:blip r:embed="rId2" cstate="print">
            <a:lum contrast="30000"/>
          </a:blip>
          <a:stretch>
            <a:fillRect/>
          </a:stretch>
        </p:blipFill>
        <p:spPr>
          <a:xfrm>
            <a:off x="1361890" y="3905871"/>
            <a:ext cx="9612235" cy="295232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sz="half" idx="1"/>
          </p:nvPr>
        </p:nvSpPr>
        <p:spPr>
          <a:xfrm>
            <a:off x="0" y="980728"/>
            <a:ext cx="7968208" cy="4392488"/>
          </a:xfrm>
        </p:spPr>
        <p:txBody>
          <a:bodyPr>
            <a:noAutofit/>
          </a:bodyPr>
          <a:lstStyle/>
          <a:p>
            <a:r>
              <a:rPr lang="fi-FI" sz="2600" b="1" i="1" dirty="0"/>
              <a:t>Muutokset kansainvälisessä taloudessa ja etenkin työmarkkinoilla ovat tekniikan kehittymisen takia suuria. Mallia pitäisi Holmströmin mukaan ottaa Ruotsista.</a:t>
            </a:r>
          </a:p>
          <a:p>
            <a:pPr>
              <a:buNone/>
            </a:pPr>
            <a:r>
              <a:rPr lang="fi-FI" sz="2600" b="1" i="1" dirty="0"/>
              <a:t>	Nokian huippuvuosina 15 vuotta sitten Ruotsin ennustettiin olevan suurissa vaikeuksissa. Kaikessa hiljaisuudessa useat hallitukset Ruotsissa tekivät työmarkkinoilla ja eläkejärjestelmässä Holmströmin mukaan erittäin tärkeitä uudistuksia. Nyt Ruotsi pärjää verraten hyvin.</a:t>
            </a:r>
          </a:p>
          <a:p>
            <a:endParaRPr lang="fi-FI" sz="2600" b="1" i="1" dirty="0"/>
          </a:p>
        </p:txBody>
      </p:sp>
      <p:sp>
        <p:nvSpPr>
          <p:cNvPr id="5" name="Sisällön paikkamerkki 4"/>
          <p:cNvSpPr>
            <a:spLocks noGrp="1"/>
          </p:cNvSpPr>
          <p:nvPr>
            <p:ph sz="half" idx="2"/>
          </p:nvPr>
        </p:nvSpPr>
        <p:spPr>
          <a:xfrm>
            <a:off x="0" y="5577748"/>
            <a:ext cx="11784632" cy="1280252"/>
          </a:xfrm>
        </p:spPr>
        <p:txBody>
          <a:bodyPr>
            <a:normAutofit/>
          </a:bodyPr>
          <a:lstStyle/>
          <a:p>
            <a:r>
              <a:rPr lang="fi-FI" b="1" dirty="0"/>
              <a:t>Ovatko ilmiöt verrattavissa toisiinsa, samankaltaisuus? Vertauksen osuvuus? Pätevätkö samat lainalaisuudet kaikissa oloissa?</a:t>
            </a:r>
            <a:endParaRPr lang="fi-FI" dirty="0"/>
          </a:p>
        </p:txBody>
      </p:sp>
      <p:sp>
        <p:nvSpPr>
          <p:cNvPr id="2" name="Otsikko 1"/>
          <p:cNvSpPr>
            <a:spLocks noGrp="1"/>
          </p:cNvSpPr>
          <p:nvPr>
            <p:ph type="title"/>
          </p:nvPr>
        </p:nvSpPr>
        <p:spPr>
          <a:xfrm>
            <a:off x="263352" y="274638"/>
            <a:ext cx="11737304" cy="778098"/>
          </a:xfrm>
        </p:spPr>
        <p:txBody>
          <a:bodyPr>
            <a:normAutofit/>
          </a:bodyPr>
          <a:lstStyle/>
          <a:p>
            <a:r>
              <a:rPr lang="fi-FI" b="1" dirty="0"/>
              <a:t>10) Analogia eli vastaava ilmiö</a:t>
            </a:r>
          </a:p>
        </p:txBody>
      </p:sp>
      <p:pic>
        <p:nvPicPr>
          <p:cNvPr id="1026" name="Picture 2"/>
          <p:cNvPicPr>
            <a:picLocks noChangeAspect="1" noChangeArrowheads="1"/>
          </p:cNvPicPr>
          <p:nvPr/>
        </p:nvPicPr>
        <p:blipFill>
          <a:blip r:embed="rId2" cstate="print"/>
          <a:srcRect/>
          <a:stretch>
            <a:fillRect/>
          </a:stretch>
        </p:blipFill>
        <p:spPr bwMode="auto">
          <a:xfrm>
            <a:off x="7620987" y="764704"/>
            <a:ext cx="4392488" cy="4813044"/>
          </a:xfrm>
          <a:prstGeom prst="rect">
            <a:avLst/>
          </a:prstGeom>
          <a:noFill/>
          <a:ln w="9525">
            <a:noFill/>
            <a:miter lim="800000"/>
            <a:headEnd/>
            <a:tailEnd/>
          </a:ln>
          <a:effectLst>
            <a:softEdge rad="317500"/>
          </a:effectLst>
        </p:spPr>
      </p:pic>
    </p:spTree>
    <p:extLst>
      <p:ext uri="{BB962C8B-B14F-4D97-AF65-F5344CB8AC3E}">
        <p14:creationId xmlns:p14="http://schemas.microsoft.com/office/powerpoint/2010/main" val="1266911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1524000" y="0"/>
            <a:ext cx="9144000" cy="862753"/>
          </a:xfrm>
        </p:spPr>
        <p:txBody>
          <a:bodyPr/>
          <a:lstStyle/>
          <a:p>
            <a:r>
              <a:rPr lang="fi-FI" b="1" dirty="0"/>
              <a:t>11) Arvot ja moraali</a:t>
            </a:r>
          </a:p>
        </p:txBody>
      </p:sp>
      <p:pic>
        <p:nvPicPr>
          <p:cNvPr id="7" name="Kuva 6" descr="fight.jpg"/>
          <p:cNvPicPr>
            <a:picLocks noChangeAspect="1"/>
          </p:cNvPicPr>
          <p:nvPr/>
        </p:nvPicPr>
        <p:blipFill>
          <a:blip r:embed="rId2" cstate="print"/>
          <a:srcRect b="8711"/>
          <a:stretch>
            <a:fillRect/>
          </a:stretch>
        </p:blipFill>
        <p:spPr>
          <a:xfrm>
            <a:off x="6000750" y="839216"/>
            <a:ext cx="6191250" cy="2304256"/>
          </a:xfrm>
          <a:prstGeom prst="rect">
            <a:avLst/>
          </a:prstGeom>
        </p:spPr>
      </p:pic>
      <p:sp>
        <p:nvSpPr>
          <p:cNvPr id="3" name="Sisällön paikkamerkki 2"/>
          <p:cNvSpPr>
            <a:spLocks noGrp="1"/>
          </p:cNvSpPr>
          <p:nvPr>
            <p:ph idx="1"/>
          </p:nvPr>
        </p:nvSpPr>
        <p:spPr>
          <a:xfrm>
            <a:off x="0" y="839216"/>
            <a:ext cx="6096000" cy="3021832"/>
          </a:xfrm>
        </p:spPr>
        <p:txBody>
          <a:bodyPr>
            <a:normAutofit fontScale="85000" lnSpcReduction="20000"/>
          </a:bodyPr>
          <a:lstStyle/>
          <a:p>
            <a:r>
              <a:rPr lang="fi-FI" b="1" dirty="0"/>
              <a:t>Yleisesti hyväksyttyihin arvoihin vetoaminen</a:t>
            </a:r>
            <a:endParaRPr lang="fi-FI" b="1" i="1" dirty="0"/>
          </a:p>
          <a:p>
            <a:r>
              <a:rPr lang="fi-FI" b="1" dirty="0"/>
              <a:t>Millaisiin arvoihin ja moraalikäsitykseen nojaudutaan? Ovatko ne yleisesti hyväksyttävissä olevia ja kaikissa olosuhteissa (ajassa ja paikassa; sosiokulttuurisessa kontekstissa) päteviä? </a:t>
            </a:r>
          </a:p>
        </p:txBody>
      </p:sp>
      <p:pic>
        <p:nvPicPr>
          <p:cNvPr id="8" name="Kuva 7">
            <a:extLst>
              <a:ext uri="{FF2B5EF4-FFF2-40B4-BE49-F238E27FC236}">
                <a16:creationId xmlns:a16="http://schemas.microsoft.com/office/drawing/2014/main" id="{13D3F244-EFE2-4677-9E3B-4282F2B1F4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262" y="3717032"/>
            <a:ext cx="10321475" cy="3143471"/>
          </a:xfrm>
          <a:prstGeom prst="rect">
            <a:avLst/>
          </a:prstGeom>
        </p:spPr>
      </p:pic>
      <p:sp>
        <p:nvSpPr>
          <p:cNvPr id="4" name="Suorakulmio 3">
            <a:extLst>
              <a:ext uri="{FF2B5EF4-FFF2-40B4-BE49-F238E27FC236}">
                <a16:creationId xmlns:a16="http://schemas.microsoft.com/office/drawing/2014/main" id="{57AE5F3C-385F-4829-9DE5-FC91FEC7D7D9}"/>
              </a:ext>
            </a:extLst>
          </p:cNvPr>
          <p:cNvSpPr/>
          <p:nvPr/>
        </p:nvSpPr>
        <p:spPr>
          <a:xfrm>
            <a:off x="6240015" y="3244333"/>
            <a:ext cx="5016721" cy="646331"/>
          </a:xfrm>
          <a:prstGeom prst="rect">
            <a:avLst/>
          </a:prstGeom>
        </p:spPr>
        <p:txBody>
          <a:bodyPr wrap="square">
            <a:spAutoFit/>
          </a:bodyPr>
          <a:lstStyle/>
          <a:p>
            <a:r>
              <a:rPr lang="fi-FI" dirty="0">
                <a:hlinkClick r:id="rId4" tooltip="https://www.youtube.com/watch?v=2h-pbOUTF5Y"/>
              </a:rPr>
              <a:t>https://www.youtube.com/watch?v=2h-pbOUTF5Y</a:t>
            </a:r>
            <a:endParaRPr lang="fi-FI" dirty="0"/>
          </a:p>
          <a:p>
            <a:endParaRPr lang="fi-FI" dirty="0"/>
          </a:p>
        </p:txBody>
      </p:sp>
    </p:spTree>
    <p:extLst>
      <p:ext uri="{BB962C8B-B14F-4D97-AF65-F5344CB8AC3E}">
        <p14:creationId xmlns:p14="http://schemas.microsoft.com/office/powerpoint/2010/main" val="1714998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524000" y="0"/>
            <a:ext cx="8686800" cy="692696"/>
          </a:xfrm>
        </p:spPr>
        <p:txBody>
          <a:bodyPr>
            <a:normAutofit fontScale="90000"/>
          </a:bodyPr>
          <a:lstStyle/>
          <a:p>
            <a:r>
              <a:rPr lang="fi-FI" b="1" dirty="0"/>
              <a:t>RETORIIKKA (Tekstioppi s. 48–52) </a:t>
            </a:r>
          </a:p>
        </p:txBody>
      </p:sp>
      <p:sp>
        <p:nvSpPr>
          <p:cNvPr id="3" name="Sisällön paikkamerkki 2"/>
          <p:cNvSpPr>
            <a:spLocks noGrp="1"/>
          </p:cNvSpPr>
          <p:nvPr>
            <p:ph idx="1"/>
          </p:nvPr>
        </p:nvSpPr>
        <p:spPr>
          <a:xfrm>
            <a:off x="1524000" y="620689"/>
            <a:ext cx="9144000" cy="2880320"/>
          </a:xfrm>
        </p:spPr>
        <p:txBody>
          <a:bodyPr/>
          <a:lstStyle/>
          <a:p>
            <a:pPr>
              <a:buNone/>
            </a:pPr>
            <a:r>
              <a:rPr lang="fi-FI" b="1" dirty="0"/>
              <a:t>= vaikuttamisen taito, joka koostuu</a:t>
            </a:r>
          </a:p>
          <a:p>
            <a:pPr marL="514350" indent="-514350">
              <a:buAutoNum type="arabicParenR"/>
            </a:pPr>
            <a:r>
              <a:rPr lang="fi-FI" b="1" dirty="0"/>
              <a:t>Argumentaatiosta eli todistelusta eli väitteiden ja perustelujen esittämisestä </a:t>
            </a:r>
          </a:p>
          <a:p>
            <a:pPr marL="514350" indent="-514350">
              <a:buAutoNum type="arabicParenR"/>
            </a:pPr>
            <a:r>
              <a:rPr lang="fi-FI" b="1" dirty="0"/>
              <a:t>Retorisista keinoista eli väitteiden ja perustelujen kielellisestä ilmaisutavasta.</a:t>
            </a:r>
          </a:p>
        </p:txBody>
      </p:sp>
      <p:pic>
        <p:nvPicPr>
          <p:cNvPr id="5" name="Kuva 4" descr="stalin.jpg">
            <a:extLst>
              <a:ext uri="{FF2B5EF4-FFF2-40B4-BE49-F238E27FC236}">
                <a16:creationId xmlns:a16="http://schemas.microsoft.com/office/drawing/2014/main" id="{68FA55CD-6405-4EC1-B576-B1C694B6AD5E}"/>
              </a:ext>
            </a:extLst>
          </p:cNvPr>
          <p:cNvPicPr>
            <a:picLocks noChangeAspect="1"/>
          </p:cNvPicPr>
          <p:nvPr/>
        </p:nvPicPr>
        <p:blipFill>
          <a:blip r:embed="rId2" cstate="print"/>
          <a:stretch>
            <a:fillRect/>
          </a:stretch>
        </p:blipFill>
        <p:spPr>
          <a:xfrm>
            <a:off x="479376" y="3356992"/>
            <a:ext cx="11203226" cy="350100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981200" y="0"/>
            <a:ext cx="8229600" cy="1000108"/>
          </a:xfrm>
        </p:spPr>
        <p:txBody>
          <a:bodyPr/>
          <a:lstStyle/>
          <a:p>
            <a:r>
              <a:rPr lang="fi-FI" b="1" dirty="0"/>
              <a:t>ARGUMENTOINTI</a:t>
            </a:r>
          </a:p>
        </p:txBody>
      </p:sp>
      <p:sp>
        <p:nvSpPr>
          <p:cNvPr id="3" name="Sisällön paikkamerkki 2"/>
          <p:cNvSpPr>
            <a:spLocks noGrp="1"/>
          </p:cNvSpPr>
          <p:nvPr>
            <p:ph idx="1"/>
          </p:nvPr>
        </p:nvSpPr>
        <p:spPr>
          <a:xfrm>
            <a:off x="0" y="836712"/>
            <a:ext cx="12192000" cy="6021288"/>
          </a:xfrm>
        </p:spPr>
        <p:txBody>
          <a:bodyPr>
            <a:normAutofit fontScale="92500" lnSpcReduction="20000"/>
          </a:bodyPr>
          <a:lstStyle/>
          <a:p>
            <a:r>
              <a:rPr lang="fi-FI" b="1" dirty="0"/>
              <a:t>todistelua, tavoitteellista toimintaa, jonka avulla lukija tai kuulija yritetään saada jonkin asian puolelle tai sitä vastaan tai tekemään jotakin</a:t>
            </a:r>
          </a:p>
          <a:p>
            <a:r>
              <a:rPr lang="fi-FI" b="1" dirty="0"/>
              <a:t>vaikuttamista mielipiteisiin, uskomuksiin ja arvoihin</a:t>
            </a:r>
          </a:p>
          <a:p>
            <a:pPr>
              <a:buNone/>
            </a:pPr>
            <a:r>
              <a:rPr lang="fi-FI" b="1" dirty="0"/>
              <a:t>Koostuu</a:t>
            </a:r>
          </a:p>
          <a:p>
            <a:pPr>
              <a:buNone/>
            </a:pPr>
            <a:r>
              <a:rPr lang="fi-FI" b="1" dirty="0"/>
              <a:t>1) </a:t>
            </a:r>
            <a:r>
              <a:rPr lang="fi-FI" b="1" u="sng" dirty="0"/>
              <a:t>teesistä</a:t>
            </a:r>
            <a:r>
              <a:rPr lang="fi-FI" b="1" dirty="0"/>
              <a:t> eli väitteestä (näkemys tai ehdotus, jota tekstin tekijä ajaa) JA</a:t>
            </a:r>
          </a:p>
          <a:p>
            <a:pPr>
              <a:buNone/>
            </a:pPr>
            <a:r>
              <a:rPr lang="fi-FI" b="1" dirty="0"/>
              <a:t>2) </a:t>
            </a:r>
            <a:r>
              <a:rPr lang="fi-FI" b="1" u="sng" dirty="0"/>
              <a:t>argumenteista</a:t>
            </a:r>
            <a:r>
              <a:rPr lang="fi-FI" b="1" dirty="0"/>
              <a:t> eli perusteluista ja retorisista keinoista  (syyt, joiden perusteella teesi pitäisi uskoa)</a:t>
            </a:r>
            <a:endParaRPr lang="fi-FI" b="1" u="sng" dirty="0"/>
          </a:p>
          <a:p>
            <a:pPr>
              <a:buNone/>
            </a:pPr>
            <a:r>
              <a:rPr lang="fi-FI" b="1" dirty="0"/>
              <a:t>	</a:t>
            </a:r>
            <a:r>
              <a:rPr lang="fi-FI" b="1" i="1" u="sng" dirty="0"/>
              <a:t>Ihmisen täytyy nukkua syvää unta (teesi), jotta hänen aivonsa elpyisivät (argumentti).</a:t>
            </a:r>
          </a:p>
          <a:p>
            <a:pPr>
              <a:buNone/>
            </a:pPr>
            <a:r>
              <a:rPr lang="fi-FI" b="1" i="1" dirty="0"/>
              <a:t>	Lähde </a:t>
            </a:r>
            <a:r>
              <a:rPr lang="fi-FI" b="1" i="1" dirty="0" err="1"/>
              <a:t>mun</a:t>
            </a:r>
            <a:r>
              <a:rPr lang="fi-FI" b="1" i="1" dirty="0"/>
              <a:t> </a:t>
            </a:r>
            <a:r>
              <a:rPr lang="fi-FI" b="1" i="1" dirty="0" err="1"/>
              <a:t>kans</a:t>
            </a:r>
            <a:r>
              <a:rPr lang="fi-FI" b="1" i="1" dirty="0"/>
              <a:t> </a:t>
            </a:r>
            <a:r>
              <a:rPr lang="fi-FI" b="1" i="1" dirty="0" err="1"/>
              <a:t>ens</a:t>
            </a:r>
            <a:r>
              <a:rPr lang="fi-FI" b="1" i="1" dirty="0"/>
              <a:t> viikolla Paviljonkiin! (teesi) Pyhimys ja Saimaa tulee vihdoin Jyväskylään ja uudella levyllä on kivasti melodioitakin ja vähemmän </a:t>
            </a:r>
            <a:r>
              <a:rPr lang="fi-FI" b="1" i="1" dirty="0" err="1"/>
              <a:t>namedroppausta</a:t>
            </a:r>
            <a:r>
              <a:rPr lang="fi-FI" b="1" i="1" dirty="0"/>
              <a:t>. (argumentti)</a:t>
            </a:r>
          </a:p>
          <a:p>
            <a:pPr>
              <a:buNone/>
            </a:pPr>
            <a:r>
              <a:rPr lang="fi-FI" b="1" i="1" dirty="0"/>
              <a:t>	Eikö meidän pitäisi nyt nimenomaan kuluttaa (teesi), jotta yhteiskunta nousisi jaloilleen (argumentti)?</a:t>
            </a:r>
          </a:p>
          <a:p>
            <a:pPr>
              <a:buNone/>
            </a:pPr>
            <a:endParaRPr lang="fi-FI" b="1" i="1" u="sng"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p:cNvSpPr>
            <a:spLocks noGrp="1"/>
          </p:cNvSpPr>
          <p:nvPr>
            <p:ph type="title"/>
          </p:nvPr>
        </p:nvSpPr>
        <p:spPr/>
        <p:txBody>
          <a:bodyPr/>
          <a:lstStyle/>
          <a:p>
            <a:endParaRPr lang="fi-FI"/>
          </a:p>
        </p:txBody>
      </p:sp>
      <p:sp>
        <p:nvSpPr>
          <p:cNvPr id="9" name="Tekstin paikkamerkki 8"/>
          <p:cNvSpPr>
            <a:spLocks noGrp="1"/>
          </p:cNvSpPr>
          <p:nvPr>
            <p:ph type="body" idx="1"/>
          </p:nvPr>
        </p:nvSpPr>
        <p:spPr>
          <a:xfrm>
            <a:off x="1524000" y="2"/>
            <a:ext cx="4497388" cy="692695"/>
          </a:xfrm>
        </p:spPr>
        <p:txBody>
          <a:bodyPr>
            <a:normAutofit/>
          </a:bodyPr>
          <a:lstStyle/>
          <a:p>
            <a:r>
              <a:rPr lang="fi-FI" sz="3600" dirty="0"/>
              <a:t>Esisopimukset</a:t>
            </a:r>
          </a:p>
        </p:txBody>
      </p:sp>
      <p:sp>
        <p:nvSpPr>
          <p:cNvPr id="10" name="Sisällön paikkamerkki 9"/>
          <p:cNvSpPr>
            <a:spLocks noGrp="1"/>
          </p:cNvSpPr>
          <p:nvPr>
            <p:ph sz="half" idx="2"/>
          </p:nvPr>
        </p:nvSpPr>
        <p:spPr>
          <a:xfrm>
            <a:off x="0" y="836713"/>
            <a:ext cx="6021388" cy="3168352"/>
          </a:xfrm>
        </p:spPr>
        <p:txBody>
          <a:bodyPr>
            <a:normAutofit/>
          </a:bodyPr>
          <a:lstStyle/>
          <a:p>
            <a:r>
              <a:rPr lang="fi-FI" sz="2500" b="1" dirty="0"/>
              <a:t>lukijan taustatiedot</a:t>
            </a:r>
          </a:p>
          <a:p>
            <a:r>
              <a:rPr lang="fi-FI" sz="2500" b="1" dirty="0"/>
              <a:t>se, mistä lukijan voidaan olettaa olevan samaa mieltä</a:t>
            </a:r>
          </a:p>
          <a:p>
            <a:r>
              <a:rPr lang="fi-FI" sz="2500" b="1" dirty="0"/>
              <a:t>esim. syvän unen tarpeesta puhuttaessa itsestäänselvyys, että ihmiset nukkuvat ja tietävät, mitä uni on </a:t>
            </a:r>
          </a:p>
          <a:p>
            <a:pPr>
              <a:buNone/>
            </a:pPr>
            <a:r>
              <a:rPr lang="fi-FI" b="1" dirty="0"/>
              <a:t> </a:t>
            </a:r>
          </a:p>
        </p:txBody>
      </p:sp>
      <p:sp>
        <p:nvSpPr>
          <p:cNvPr id="11" name="Tekstin paikkamerkki 10"/>
          <p:cNvSpPr>
            <a:spLocks noGrp="1"/>
          </p:cNvSpPr>
          <p:nvPr>
            <p:ph type="body" sz="quarter" idx="3"/>
          </p:nvPr>
        </p:nvSpPr>
        <p:spPr>
          <a:xfrm>
            <a:off x="6169026" y="2"/>
            <a:ext cx="4319463" cy="692695"/>
          </a:xfrm>
        </p:spPr>
        <p:txBody>
          <a:bodyPr>
            <a:normAutofit/>
          </a:bodyPr>
          <a:lstStyle/>
          <a:p>
            <a:r>
              <a:rPr lang="fi-FI" sz="3600" dirty="0"/>
              <a:t>Taustaoletukset</a:t>
            </a:r>
          </a:p>
        </p:txBody>
      </p:sp>
      <p:sp>
        <p:nvSpPr>
          <p:cNvPr id="12" name="Sisällön paikkamerkki 11"/>
          <p:cNvSpPr>
            <a:spLocks noGrp="1"/>
          </p:cNvSpPr>
          <p:nvPr>
            <p:ph sz="quarter" idx="4"/>
          </p:nvPr>
        </p:nvSpPr>
        <p:spPr>
          <a:xfrm>
            <a:off x="5951984" y="620689"/>
            <a:ext cx="6240015" cy="3384377"/>
          </a:xfrm>
        </p:spPr>
        <p:txBody>
          <a:bodyPr>
            <a:normAutofit/>
          </a:bodyPr>
          <a:lstStyle/>
          <a:p>
            <a:r>
              <a:rPr lang="fi-FI" b="1" dirty="0"/>
              <a:t>tekstin ulkopuolella vallitsevat arvot, normit, käsitykset, ihanteet, uskomukset ja ideologiat joita ei tarvitse perustella, sillä lukijan oletetaan hyväksyvän ne itsestään selvästi</a:t>
            </a:r>
          </a:p>
          <a:p>
            <a:r>
              <a:rPr lang="fi-FI" b="1" dirty="0"/>
              <a:t>linkki väitteen ja argumentin välillä</a:t>
            </a:r>
          </a:p>
          <a:p>
            <a:r>
              <a:rPr lang="fi-FI" b="1" dirty="0"/>
              <a:t>esim. ihmisarvo, lasten oikeudet, tasa-arvo…</a:t>
            </a:r>
          </a:p>
        </p:txBody>
      </p:sp>
      <p:pic>
        <p:nvPicPr>
          <p:cNvPr id="4" name="Kuva 3" descr="finger, neuvott.gif"/>
          <p:cNvPicPr>
            <a:picLocks noChangeAspect="1"/>
          </p:cNvPicPr>
          <p:nvPr/>
        </p:nvPicPr>
        <p:blipFill>
          <a:blip r:embed="rId2" cstate="print"/>
          <a:stretch>
            <a:fillRect/>
          </a:stretch>
        </p:blipFill>
        <p:spPr>
          <a:xfrm>
            <a:off x="1524000" y="3977641"/>
            <a:ext cx="9144000" cy="2880360"/>
          </a:xfrm>
          <a:prstGeom prst="rect">
            <a:avLst/>
          </a:prstGeom>
        </p:spPr>
      </p:pic>
      <p:pic>
        <p:nvPicPr>
          <p:cNvPr id="2" name="Kuva 1">
            <a:extLst>
              <a:ext uri="{FF2B5EF4-FFF2-40B4-BE49-F238E27FC236}">
                <a16:creationId xmlns:a16="http://schemas.microsoft.com/office/drawing/2014/main" id="{771AB9B7-0D92-46B7-AE83-C7B6E54A03F0}"/>
              </a:ext>
            </a:extLst>
          </p:cNvPr>
          <p:cNvPicPr>
            <a:picLocks noChangeAspect="1"/>
          </p:cNvPicPr>
          <p:nvPr/>
        </p:nvPicPr>
        <p:blipFill>
          <a:blip r:embed="rId3"/>
          <a:stretch>
            <a:fillRect/>
          </a:stretch>
        </p:blipFill>
        <p:spPr>
          <a:xfrm>
            <a:off x="599635" y="3451757"/>
            <a:ext cx="10982765" cy="338437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a:xfrm>
            <a:off x="0" y="0"/>
            <a:ext cx="12192000" cy="3861049"/>
          </a:xfrm>
        </p:spPr>
        <p:txBody>
          <a:bodyPr>
            <a:normAutofit fontScale="62500" lnSpcReduction="20000"/>
          </a:bodyPr>
          <a:lstStyle/>
          <a:p>
            <a:pPr>
              <a:buNone/>
            </a:pPr>
            <a:r>
              <a:rPr lang="fi-FI" b="1" dirty="0"/>
              <a:t>	Teesi: </a:t>
            </a:r>
            <a:r>
              <a:rPr lang="fi-FI" b="1" i="1" dirty="0"/>
              <a:t>Ihmisen täytyy nukkua syvää unta, </a:t>
            </a:r>
          </a:p>
          <a:p>
            <a:pPr>
              <a:buNone/>
            </a:pPr>
            <a:r>
              <a:rPr lang="fi-FI" b="1" i="1" dirty="0"/>
              <a:t>	</a:t>
            </a:r>
            <a:r>
              <a:rPr lang="fi-FI" b="1" dirty="0"/>
              <a:t>Argumentti: </a:t>
            </a:r>
            <a:r>
              <a:rPr lang="fi-FI" b="1" i="1" dirty="0"/>
              <a:t>– – jotta hänen aivonsa elpyisivät.</a:t>
            </a:r>
          </a:p>
          <a:p>
            <a:pPr>
              <a:buNone/>
            </a:pPr>
            <a:r>
              <a:rPr lang="fi-FI" b="1" i="1" dirty="0"/>
              <a:t>	</a:t>
            </a:r>
            <a:r>
              <a:rPr lang="fi-FI" b="1" dirty="0"/>
              <a:t>Taustaoletus: </a:t>
            </a:r>
            <a:r>
              <a:rPr lang="fi-FI" b="1" i="1" dirty="0"/>
              <a:t>Aivojen elpyminen on tavoiteltavaa.</a:t>
            </a:r>
          </a:p>
          <a:p>
            <a:pPr>
              <a:buNone/>
            </a:pPr>
            <a:endParaRPr lang="fi-FI" b="1" dirty="0"/>
          </a:p>
          <a:p>
            <a:pPr>
              <a:buNone/>
            </a:pPr>
            <a:r>
              <a:rPr lang="fi-FI" b="1" i="1" dirty="0"/>
              <a:t>	</a:t>
            </a:r>
            <a:r>
              <a:rPr lang="fi-FI" b="1" dirty="0"/>
              <a:t>Teesi: </a:t>
            </a:r>
            <a:r>
              <a:rPr lang="fi-FI" b="1" i="1" dirty="0"/>
              <a:t>Lähde </a:t>
            </a:r>
            <a:r>
              <a:rPr lang="fi-FI" b="1" i="1" dirty="0" err="1"/>
              <a:t>mun</a:t>
            </a:r>
            <a:r>
              <a:rPr lang="fi-FI" b="1" i="1" dirty="0"/>
              <a:t> </a:t>
            </a:r>
            <a:r>
              <a:rPr lang="fi-FI" b="1" i="1" dirty="0" err="1"/>
              <a:t>kans</a:t>
            </a:r>
            <a:r>
              <a:rPr lang="fi-FI" b="1" i="1" dirty="0"/>
              <a:t> </a:t>
            </a:r>
            <a:r>
              <a:rPr lang="fi-FI" b="1" i="1" dirty="0" err="1"/>
              <a:t>ens</a:t>
            </a:r>
            <a:r>
              <a:rPr lang="fi-FI" b="1" i="1" dirty="0"/>
              <a:t> viikolla Paviljonkiin! </a:t>
            </a:r>
          </a:p>
          <a:p>
            <a:pPr>
              <a:buNone/>
            </a:pPr>
            <a:r>
              <a:rPr lang="fi-FI" b="1" i="1" dirty="0"/>
              <a:t>	</a:t>
            </a:r>
            <a:r>
              <a:rPr lang="fi-FI" b="1" dirty="0"/>
              <a:t>Argumentti: </a:t>
            </a:r>
            <a:r>
              <a:rPr lang="fi-FI" b="1" i="1" dirty="0"/>
              <a:t>Pyhimys ja Saimaa tulee vihdoin Jyväskylään ja uudella levyllä on kivasti melodioitakin ja vähemmän </a:t>
            </a:r>
            <a:r>
              <a:rPr lang="fi-FI" b="1" i="1" dirty="0" err="1"/>
              <a:t>namedroppausta</a:t>
            </a:r>
            <a:r>
              <a:rPr lang="fi-FI" b="1" i="1" dirty="0"/>
              <a:t>. </a:t>
            </a:r>
            <a:r>
              <a:rPr lang="fi-FI" b="1" dirty="0"/>
              <a:t>	</a:t>
            </a:r>
          </a:p>
          <a:p>
            <a:pPr>
              <a:buNone/>
            </a:pPr>
            <a:r>
              <a:rPr lang="fi-FI" b="1" dirty="0"/>
              <a:t>	Taustaoletus: </a:t>
            </a:r>
            <a:r>
              <a:rPr lang="fi-FI" b="1" i="1" dirty="0"/>
              <a:t>Pyhimyksen kuuleminen ja näkeminen on antoisaa. </a:t>
            </a:r>
          </a:p>
          <a:p>
            <a:pPr>
              <a:buNone/>
            </a:pPr>
            <a:endParaRPr lang="fi-FI" b="1" i="1" dirty="0"/>
          </a:p>
          <a:p>
            <a:pPr>
              <a:buNone/>
            </a:pPr>
            <a:r>
              <a:rPr lang="fi-FI" b="1" i="1" dirty="0"/>
              <a:t>	</a:t>
            </a:r>
            <a:r>
              <a:rPr lang="fi-FI" b="1" dirty="0"/>
              <a:t>Teesi: </a:t>
            </a:r>
            <a:r>
              <a:rPr lang="fi-FI" b="1" i="1" dirty="0"/>
              <a:t>Eikö meidän pitäisi nyt nimenomaan kuluttaa, </a:t>
            </a:r>
          </a:p>
          <a:p>
            <a:pPr>
              <a:buNone/>
            </a:pPr>
            <a:r>
              <a:rPr lang="fi-FI" b="1" i="1" dirty="0"/>
              <a:t>	</a:t>
            </a:r>
            <a:r>
              <a:rPr lang="fi-FI" b="1" dirty="0"/>
              <a:t>Argumentti: </a:t>
            </a:r>
            <a:r>
              <a:rPr lang="fi-FI" b="1" i="1" dirty="0"/>
              <a:t>jotta yhteiskunta nousisi jaloilleen?</a:t>
            </a:r>
          </a:p>
          <a:p>
            <a:pPr>
              <a:buNone/>
            </a:pPr>
            <a:r>
              <a:rPr lang="fi-FI" b="1" i="1" dirty="0"/>
              <a:t>	</a:t>
            </a:r>
            <a:r>
              <a:rPr lang="fi-FI" b="1" dirty="0"/>
              <a:t>Taustaoletus: </a:t>
            </a:r>
            <a:r>
              <a:rPr lang="fi-FI" b="1" i="1" dirty="0"/>
              <a:t>Yhteiskunta ei ole nyt jaloillaan, mutta sen jaloilleen nousu on toivottavaa. </a:t>
            </a:r>
          </a:p>
          <a:p>
            <a:endParaRPr lang="fi-FI" dirty="0"/>
          </a:p>
        </p:txBody>
      </p:sp>
      <p:pic>
        <p:nvPicPr>
          <p:cNvPr id="5" name="Kuva 4">
            <a:extLst>
              <a:ext uri="{FF2B5EF4-FFF2-40B4-BE49-F238E27FC236}">
                <a16:creationId xmlns:a16="http://schemas.microsoft.com/office/drawing/2014/main" id="{01AD3599-F934-4D75-B874-346E631A7AEF}"/>
              </a:ext>
            </a:extLst>
          </p:cNvPr>
          <p:cNvPicPr>
            <a:picLocks noChangeAspect="1"/>
          </p:cNvPicPr>
          <p:nvPr/>
        </p:nvPicPr>
        <p:blipFill>
          <a:blip r:embed="rId2"/>
          <a:stretch>
            <a:fillRect/>
          </a:stretch>
        </p:blipFill>
        <p:spPr>
          <a:xfrm>
            <a:off x="1208116" y="3861049"/>
            <a:ext cx="9775768" cy="29969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20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20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4BD70AA-6DCF-43A2-98B4-093CE22B739C}"/>
              </a:ext>
            </a:extLst>
          </p:cNvPr>
          <p:cNvSpPr>
            <a:spLocks noGrp="1"/>
          </p:cNvSpPr>
          <p:nvPr>
            <p:ph type="title"/>
          </p:nvPr>
        </p:nvSpPr>
        <p:spPr>
          <a:xfrm>
            <a:off x="0" y="0"/>
            <a:ext cx="12192000" cy="1417638"/>
          </a:xfrm>
        </p:spPr>
        <p:txBody>
          <a:bodyPr>
            <a:noAutofit/>
          </a:bodyPr>
          <a:lstStyle/>
          <a:p>
            <a:r>
              <a:rPr lang="fi-FI" sz="3500" b="1" dirty="0"/>
              <a:t>Mikä on Pelastakaa lapset ry:n mainoksen teesi ja miten sitä perustellaan? Entä mainoksen tavoite ja kohderyhmä? Esisopimukset ja taustaoletukset?  </a:t>
            </a:r>
          </a:p>
        </p:txBody>
      </p:sp>
      <p:sp>
        <p:nvSpPr>
          <p:cNvPr id="3" name="Sisällön paikkamerkki 2">
            <a:extLst>
              <a:ext uri="{FF2B5EF4-FFF2-40B4-BE49-F238E27FC236}">
                <a16:creationId xmlns:a16="http://schemas.microsoft.com/office/drawing/2014/main" id="{EB8BFBFB-A0F4-4BF2-85C2-57BCEDE59D6A}"/>
              </a:ext>
            </a:extLst>
          </p:cNvPr>
          <p:cNvSpPr>
            <a:spLocks noGrp="1"/>
          </p:cNvSpPr>
          <p:nvPr>
            <p:ph idx="1"/>
          </p:nvPr>
        </p:nvSpPr>
        <p:spPr>
          <a:xfrm>
            <a:off x="0" y="1268760"/>
            <a:ext cx="12192000" cy="4857404"/>
          </a:xfrm>
        </p:spPr>
        <p:txBody>
          <a:bodyPr/>
          <a:lstStyle/>
          <a:p>
            <a:r>
              <a:rPr lang="fi-FI" dirty="0">
                <a:hlinkClick r:id="rId2"/>
              </a:rPr>
              <a:t>https://www.youtube.com/watch?v=zabXQuMo6Ik</a:t>
            </a:r>
            <a:r>
              <a:rPr lang="fi-FI" dirty="0"/>
              <a:t> </a:t>
            </a:r>
          </a:p>
        </p:txBody>
      </p:sp>
      <p:pic>
        <p:nvPicPr>
          <p:cNvPr id="4" name="Kuva 3">
            <a:extLst>
              <a:ext uri="{FF2B5EF4-FFF2-40B4-BE49-F238E27FC236}">
                <a16:creationId xmlns:a16="http://schemas.microsoft.com/office/drawing/2014/main" id="{4EA39E34-0C93-451C-96F7-D300B0BF2ECB}"/>
              </a:ext>
            </a:extLst>
          </p:cNvPr>
          <p:cNvPicPr>
            <a:picLocks noChangeAspect="1"/>
          </p:cNvPicPr>
          <p:nvPr/>
        </p:nvPicPr>
        <p:blipFill>
          <a:blip r:embed="rId3"/>
          <a:stretch>
            <a:fillRect/>
          </a:stretch>
        </p:blipFill>
        <p:spPr>
          <a:xfrm>
            <a:off x="1624079" y="1818655"/>
            <a:ext cx="8943842" cy="5013176"/>
          </a:xfrm>
          <a:prstGeom prst="rect">
            <a:avLst/>
          </a:prstGeom>
        </p:spPr>
      </p:pic>
      <p:pic>
        <p:nvPicPr>
          <p:cNvPr id="5" name="Kuva 4">
            <a:extLst>
              <a:ext uri="{FF2B5EF4-FFF2-40B4-BE49-F238E27FC236}">
                <a16:creationId xmlns:a16="http://schemas.microsoft.com/office/drawing/2014/main" id="{F99A4E40-4075-4DDE-9D04-9D19F40C1DC6}"/>
              </a:ext>
            </a:extLst>
          </p:cNvPr>
          <p:cNvPicPr>
            <a:picLocks noChangeAspect="1"/>
          </p:cNvPicPr>
          <p:nvPr/>
        </p:nvPicPr>
        <p:blipFill>
          <a:blip r:embed="rId4"/>
          <a:stretch>
            <a:fillRect/>
          </a:stretch>
        </p:blipFill>
        <p:spPr>
          <a:xfrm>
            <a:off x="1624079" y="1817710"/>
            <a:ext cx="8943842" cy="5024985"/>
          </a:xfrm>
          <a:prstGeom prst="rect">
            <a:avLst/>
          </a:prstGeom>
        </p:spPr>
      </p:pic>
    </p:spTree>
    <p:extLst>
      <p:ext uri="{BB962C8B-B14F-4D97-AF65-F5344CB8AC3E}">
        <p14:creationId xmlns:p14="http://schemas.microsoft.com/office/powerpoint/2010/main" val="1001126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a:xfrm>
            <a:off x="0" y="0"/>
            <a:ext cx="12192000" cy="3993968"/>
          </a:xfrm>
        </p:spPr>
        <p:txBody>
          <a:bodyPr>
            <a:normAutofit fontScale="55000" lnSpcReduction="20000"/>
          </a:bodyPr>
          <a:lstStyle/>
          <a:p>
            <a:r>
              <a:rPr lang="fi-FI" sz="4500" b="1" dirty="0"/>
              <a:t>Argumentoinnin tapa usein kytköksissä kontekstiin, </a:t>
            </a:r>
            <a:r>
              <a:rPr lang="fi-FI" sz="4500" b="1" dirty="0" err="1"/>
              <a:t>kohderyhmään,tekstilajiin</a:t>
            </a:r>
            <a:r>
              <a:rPr lang="fi-FI" sz="4500" b="1" dirty="0"/>
              <a:t>, vastaväitteisiin:</a:t>
            </a:r>
          </a:p>
          <a:p>
            <a:pPr>
              <a:buNone/>
            </a:pPr>
            <a:r>
              <a:rPr lang="fi-FI" sz="4500" b="1" dirty="0"/>
              <a:t>	→ eri argumentit naisille, miehille, nuorille suunnatuissa lehdissä</a:t>
            </a:r>
          </a:p>
          <a:p>
            <a:pPr>
              <a:buNone/>
            </a:pPr>
            <a:r>
              <a:rPr lang="fi-FI" sz="4500" b="1" dirty="0"/>
              <a:t>	→ lapsille, nuorille, vanhuksille eri perustelut, esim. vetoaminen erilaisiin hyötyihin</a:t>
            </a:r>
          </a:p>
          <a:p>
            <a:pPr>
              <a:buNone/>
            </a:pPr>
            <a:r>
              <a:rPr lang="fi-FI" sz="4500" b="1" dirty="0"/>
              <a:t>	→ oikeistolaiselle, vasemmistolaiselle ja liberaalille ja konservatiiville eri argumentit</a:t>
            </a:r>
          </a:p>
          <a:p>
            <a:pPr>
              <a:buNone/>
            </a:pPr>
            <a:r>
              <a:rPr lang="fi-FI" sz="4500" b="1" dirty="0"/>
              <a:t>	→ tieteellisessä tutkimuksessa eri perustelut kuin kolumnissa</a:t>
            </a:r>
          </a:p>
          <a:p>
            <a:pPr>
              <a:buNone/>
            </a:pPr>
            <a:r>
              <a:rPr lang="fi-FI" sz="4500" b="1" dirty="0"/>
              <a:t>	→ ydinvoiman vastustajalle ja kannattajalle erilaista todistelua</a:t>
            </a:r>
          </a:p>
          <a:p>
            <a:pPr>
              <a:buNone/>
            </a:pPr>
            <a:r>
              <a:rPr lang="fi-FI" sz="4500" b="1" dirty="0"/>
              <a:t>	→ tasa-arvoisen avioliittolain kannattaja vs. vastustaja toistensa vastaväitteitä kumoamassa</a:t>
            </a:r>
          </a:p>
        </p:txBody>
      </p:sp>
      <p:pic>
        <p:nvPicPr>
          <p:cNvPr id="6" name="Kuva 5">
            <a:extLst>
              <a:ext uri="{FF2B5EF4-FFF2-40B4-BE49-F238E27FC236}">
                <a16:creationId xmlns:a16="http://schemas.microsoft.com/office/drawing/2014/main" id="{E8A2641E-AE5A-45E3-93B4-75DDA06F51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486" y="3573016"/>
            <a:ext cx="10613027" cy="328498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descr="polka.jpg"/>
          <p:cNvPicPr>
            <a:picLocks noChangeAspect="1"/>
          </p:cNvPicPr>
          <p:nvPr/>
        </p:nvPicPr>
        <p:blipFill>
          <a:blip r:embed="rId2" cstate="print"/>
          <a:srcRect l="23750" t="5901" r="23750" b="4851"/>
          <a:stretch>
            <a:fillRect/>
          </a:stretch>
        </p:blipFill>
        <p:spPr>
          <a:xfrm>
            <a:off x="6978683" y="1124744"/>
            <a:ext cx="2557567" cy="4347864"/>
          </a:xfrm>
          <a:prstGeom prst="rect">
            <a:avLst/>
          </a:prstGeom>
        </p:spPr>
      </p:pic>
      <p:sp>
        <p:nvSpPr>
          <p:cNvPr id="2" name="Otsikko 1"/>
          <p:cNvSpPr>
            <a:spLocks noGrp="1"/>
          </p:cNvSpPr>
          <p:nvPr>
            <p:ph type="title"/>
          </p:nvPr>
        </p:nvSpPr>
        <p:spPr>
          <a:xfrm>
            <a:off x="-19426" y="939018"/>
            <a:ext cx="12211426" cy="45719"/>
          </a:xfrm>
        </p:spPr>
        <p:txBody>
          <a:bodyPr>
            <a:noAutofit/>
          </a:bodyPr>
          <a:lstStyle/>
          <a:p>
            <a:pPr algn="l"/>
            <a:r>
              <a:rPr lang="fi-FI" sz="3500" b="1" dirty="0"/>
              <a:t>1) Auktoriteetti: arvovaltainen henkilö tai taho, asiantuntija, lähdeteos</a:t>
            </a:r>
            <a:br>
              <a:rPr lang="fi-FI" sz="3500" b="1" dirty="0"/>
            </a:br>
            <a:r>
              <a:rPr lang="fi-FI" sz="1500" b="1" dirty="0">
                <a:hlinkClick r:id="rId3"/>
              </a:rPr>
              <a:t>https://www.youtube.com/watch?v=wLSoMhU2rec</a:t>
            </a:r>
            <a:r>
              <a:rPr lang="fi-FI" sz="1500" b="1" dirty="0"/>
              <a:t> </a:t>
            </a:r>
            <a:br>
              <a:rPr lang="fi-FI" sz="3500" b="1" dirty="0"/>
            </a:br>
            <a:r>
              <a:rPr lang="fi-FI" sz="3500" b="1" dirty="0"/>
              <a:t> </a:t>
            </a:r>
          </a:p>
        </p:txBody>
      </p:sp>
      <p:sp>
        <p:nvSpPr>
          <p:cNvPr id="3" name="Sisällön paikkamerkki 2"/>
          <p:cNvSpPr>
            <a:spLocks noGrp="1"/>
          </p:cNvSpPr>
          <p:nvPr>
            <p:ph idx="1"/>
          </p:nvPr>
        </p:nvSpPr>
        <p:spPr>
          <a:xfrm>
            <a:off x="0" y="1340768"/>
            <a:ext cx="5879976" cy="5517232"/>
          </a:xfrm>
        </p:spPr>
        <p:txBody>
          <a:bodyPr>
            <a:noAutofit/>
          </a:bodyPr>
          <a:lstStyle/>
          <a:p>
            <a:pPr marL="0" indent="0">
              <a:buNone/>
            </a:pPr>
            <a:r>
              <a:rPr lang="fi-FI" sz="2500" dirty="0"/>
              <a:t>Presidentti Sauli Niinistö kertoi 29.10. </a:t>
            </a:r>
            <a:r>
              <a:rPr lang="fi-FI" sz="2500" dirty="0" err="1"/>
              <a:t>Twitterissä</a:t>
            </a:r>
            <a:r>
              <a:rPr lang="fi-FI" sz="2500" dirty="0"/>
              <a:t> syövänsä lihaa vain kerran viikossa. Presidentti antaa näin hyvää esimerkkiä siitä, kuinka omia elintapojaan voi helposti muuttaa paitsi terveellisemmiksi myös ekologisesti ja eettisesti kestävämmiksi. </a:t>
            </a:r>
          </a:p>
          <a:p>
            <a:pPr marL="0" indent="0">
              <a:buNone/>
            </a:pPr>
            <a:r>
              <a:rPr lang="fi-FI" sz="2500" dirty="0"/>
              <a:t>(Hannele </a:t>
            </a:r>
            <a:r>
              <a:rPr lang="fi-FI" sz="2500" dirty="0" err="1"/>
              <a:t>Vestola</a:t>
            </a:r>
            <a:r>
              <a:rPr lang="fi-FI" sz="2500" dirty="0"/>
              <a:t> &amp; Liisa Kuparinen, KSML, Mielipide)</a:t>
            </a:r>
          </a:p>
          <a:p>
            <a:pPr marL="0" indent="0">
              <a:buNone/>
            </a:pPr>
            <a:r>
              <a:rPr lang="fi-FI" sz="2500" b="1" dirty="0">
                <a:latin typeface="Times New Roman" panose="02020603050405020304" pitchFamily="18" charset="0"/>
                <a:cs typeface="Times New Roman" panose="02020603050405020304" pitchFamily="18" charset="0"/>
              </a:rPr>
              <a:t>→ </a:t>
            </a:r>
            <a:r>
              <a:rPr lang="fi-FI" sz="2500" b="1" dirty="0"/>
              <a:t>Mihin auktoriteetti perustuu? Onko asiantuntija? Onko todellinen henkilö tai taho? Kenen etuja auktoriteetti tavallisesti ajaa?</a:t>
            </a:r>
          </a:p>
        </p:txBody>
      </p:sp>
      <p:pic>
        <p:nvPicPr>
          <p:cNvPr id="4" name="Kuva 3" descr="hammaslääkäri.png"/>
          <p:cNvPicPr>
            <a:picLocks noChangeAspect="1"/>
          </p:cNvPicPr>
          <p:nvPr/>
        </p:nvPicPr>
        <p:blipFill>
          <a:blip r:embed="rId4" cstate="print"/>
          <a:stretch>
            <a:fillRect/>
          </a:stretch>
        </p:blipFill>
        <p:spPr>
          <a:xfrm>
            <a:off x="5730230" y="4980428"/>
            <a:ext cx="4937770" cy="1877572"/>
          </a:xfrm>
          <a:prstGeom prst="rect">
            <a:avLst/>
          </a:prstGeom>
        </p:spPr>
      </p:pic>
    </p:spTree>
    <p:extLst>
      <p:ext uri="{BB962C8B-B14F-4D97-AF65-F5344CB8AC3E}">
        <p14:creationId xmlns:p14="http://schemas.microsoft.com/office/powerpoint/2010/main" val="3231462280"/>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955</TotalTime>
  <Words>757</Words>
  <Application>Microsoft Office PowerPoint</Application>
  <PresentationFormat>Laajakuva</PresentationFormat>
  <Paragraphs>104</Paragraphs>
  <Slides>24</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24</vt:i4>
      </vt:variant>
    </vt:vector>
  </HeadingPairs>
  <TitlesOfParts>
    <vt:vector size="28" baseType="lpstr">
      <vt:lpstr>Arial</vt:lpstr>
      <vt:lpstr>Calibri</vt:lpstr>
      <vt:lpstr>Times New Roman</vt:lpstr>
      <vt:lpstr>Office-teema</vt:lpstr>
      <vt:lpstr>ÄI4 Vaikuttaminen ja argumentaatio  </vt:lpstr>
      <vt:lpstr>PowerPoint-esitys</vt:lpstr>
      <vt:lpstr>RETORIIKKA (Tekstioppi s. 48–52) </vt:lpstr>
      <vt:lpstr>ARGUMENTOINTI</vt:lpstr>
      <vt:lpstr>PowerPoint-esitys</vt:lpstr>
      <vt:lpstr>PowerPoint-esitys</vt:lpstr>
      <vt:lpstr>Mikä on Pelastakaa lapset ry:n mainoksen teesi ja miten sitä perustellaan? Entä mainoksen tavoite ja kohderyhmä? Esisopimukset ja taustaoletukset?  </vt:lpstr>
      <vt:lpstr>PowerPoint-esitys</vt:lpstr>
      <vt:lpstr>1) Auktoriteetti: arvovaltainen henkilö tai taho, asiantuntija, lähdeteos https://www.youtube.com/watch?v=wLSoMhU2rec   </vt:lpstr>
      <vt:lpstr>PowerPoint-esitys</vt:lpstr>
      <vt:lpstr>PowerPoint-esitys</vt:lpstr>
      <vt:lpstr>PowerPoint-esitys</vt:lpstr>
      <vt:lpstr>3) Yleinen mielipide ja yleinen uskomus</vt:lpstr>
      <vt:lpstr>4) Uutuus, ainutkertaisuus, korvaamattomuus: https://www.youtube.com/watch?v=4152a_BaF5o </vt:lpstr>
      <vt:lpstr>5) Omakohtainen kokemus</vt:lpstr>
      <vt:lpstr>6) Syy-seuraussuhde: mahdollisuudet ja uhkakuvat ”On siirrytty härkälaumasta huulipunahallitukseen, mutta onko sekään se paras vaihtoehto?”   ”Meidän huolemme liittyy siihen, että pitää olla molempia sukupuolia. Jos me tästä mennään sataan prosenttia naisia, niin se ei ole hyvä asia.”  </vt:lpstr>
      <vt:lpstr> </vt:lpstr>
      <vt:lpstr>7) Tunteet, tarpeet, toiveet</vt:lpstr>
      <vt:lpstr>8) Asian erityisyys: edut ja haitat https://www.youtube.com/watch?v=dgAtsutot80 </vt:lpstr>
      <vt:lpstr>PowerPoint-esitys</vt:lpstr>
      <vt:lpstr>PowerPoint-esitys</vt:lpstr>
      <vt:lpstr>PowerPoint-esitys</vt:lpstr>
      <vt:lpstr>10) Analogia eli vastaava ilmiö</vt:lpstr>
      <vt:lpstr>11) Arvot ja moraali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ÄI4 Tekstit ja vaikuttaminen</dc:title>
  <dc:creator>Marianne</dc:creator>
  <cp:lastModifiedBy>Kärkkäinen Marianne</cp:lastModifiedBy>
  <cp:revision>173</cp:revision>
  <dcterms:created xsi:type="dcterms:W3CDTF">2013-11-12T20:27:21Z</dcterms:created>
  <dcterms:modified xsi:type="dcterms:W3CDTF">2019-12-17T13:44:29Z</dcterms:modified>
</cp:coreProperties>
</file>