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76" r:id="rId1"/>
  </p:sldMasterIdLst>
  <p:sldIdLst>
    <p:sldId id="256" r:id="rId2"/>
    <p:sldId id="257" r:id="rId3"/>
    <p:sldId id="259" r:id="rId4"/>
    <p:sldId id="269" r:id="rId5"/>
    <p:sldId id="264" r:id="rId6"/>
    <p:sldId id="270" r:id="rId7"/>
    <p:sldId id="260" r:id="rId8"/>
    <p:sldId id="265" r:id="rId9"/>
    <p:sldId id="266" r:id="rId10"/>
    <p:sldId id="267" r:id="rId11"/>
    <p:sldId id="268" r:id="rId1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ula Degerman" initials="PD" lastIdx="0" clrIdx="0">
    <p:extLst/>
  </p:cmAuthor>
  <p:cmAuthor id="2" name="Paula Degerman" initials="PD [2]" lastIdx="0" clrIdx="1">
    <p:extLst/>
  </p:cmAuthor>
  <p:cmAuthor id="3" name="Paula Degerman" initials="PD [3]" lastIdx="0" clrIdx="2">
    <p:extLst/>
  </p:cmAuthor>
  <p:cmAuthor id="4" name="Paula Degerman" initials="PD [4]" lastIdx="1" clrIdx="3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1376"/>
    <p:restoredTop sz="94674"/>
  </p:normalViewPr>
  <p:slideViewPr>
    <p:cSldViewPr snapToGrid="0" snapToObjects="1">
      <p:cViewPr varScale="1">
        <p:scale>
          <a:sx n="40" d="100"/>
          <a:sy n="40" d="100"/>
        </p:scale>
        <p:origin x="-126" y="-89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97" d="100"/>
        <a:sy n="97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28.8.2017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28.8.2017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28.8.2017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28.8.2017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28.8.2017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28.8.2017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28.8.2017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28.8.2017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28.8.2017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28.8.2017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28.8.2017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63BDBB-990C-4640-A20A-F8C20DA46A46}" type="datetimeFigureOut">
              <a:rPr lang="fi-FI" smtClean="0"/>
              <a:t>28.8.2017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87758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288775" y="1200831"/>
            <a:ext cx="9824576" cy="2677648"/>
          </a:xfrm>
          <a:effectLst/>
        </p:spPr>
        <p:txBody>
          <a:bodyPr>
            <a:normAutofit/>
          </a:bodyPr>
          <a:lstStyle/>
          <a:p>
            <a:r>
              <a:rPr lang="fi-FI" b="1" dirty="0" smtClean="0"/>
              <a:t>8. </a:t>
            </a:r>
            <a:r>
              <a:rPr lang="fi-FI" b="1" dirty="0" err="1" smtClean="0"/>
              <a:t>Sosiokulttuuristen</a:t>
            </a:r>
            <a:r>
              <a:rPr lang="fi-FI" b="1" dirty="0" smtClean="0"/>
              <a:t> tekijöiden vaikutus ihmisen toimintaan</a:t>
            </a:r>
            <a:endParaRPr lang="fi-FI" b="1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960868" y="3878479"/>
            <a:ext cx="8825658" cy="861420"/>
          </a:xfrm>
          <a:effectLst/>
        </p:spPr>
        <p:txBody>
          <a:bodyPr>
            <a:normAutofit/>
          </a:bodyPr>
          <a:lstStyle/>
          <a:p>
            <a:r>
              <a:rPr lang="fi-FI" sz="2800" dirty="0"/>
              <a:t>(</a:t>
            </a:r>
            <a:r>
              <a:rPr lang="fi-FI" sz="2800" dirty="0" smtClean="0"/>
              <a:t>s. 84-95)</a:t>
            </a: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1166903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effectLst/>
        </p:spPr>
        <p:txBody>
          <a:bodyPr/>
          <a:lstStyle/>
          <a:p>
            <a:r>
              <a:rPr lang="fi-FI" b="1" dirty="0" smtClean="0"/>
              <a:t>Tottelevaisuus	</a:t>
            </a:r>
            <a:r>
              <a:rPr lang="fi-FI" dirty="0" smtClean="0"/>
              <a:t>				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946618"/>
            <a:ext cx="10144406" cy="4195763"/>
          </a:xfrm>
          <a:effectLst/>
        </p:spPr>
        <p:txBody>
          <a:bodyPr/>
          <a:lstStyle/>
          <a:p>
            <a:pPr lvl="0"/>
            <a:r>
              <a:rPr lang="fi-FI" sz="2800" dirty="0"/>
              <a:t>auktoriteetin antaman käskyn noudattamista</a:t>
            </a:r>
          </a:p>
          <a:p>
            <a:pPr lvl="0"/>
            <a:r>
              <a:rPr lang="fi-FI" sz="2800" dirty="0" err="1"/>
              <a:t>Milgramin</a:t>
            </a:r>
            <a:r>
              <a:rPr lang="fi-FI" sz="2800" dirty="0"/>
              <a:t> sähköiskukoe</a:t>
            </a:r>
          </a:p>
          <a:p>
            <a:endParaRPr lang="fi-FI" sz="2800" dirty="0" smtClean="0"/>
          </a:p>
          <a:p>
            <a:endParaRPr lang="fi-FI" sz="2800" dirty="0"/>
          </a:p>
          <a:p>
            <a:endParaRPr lang="fi-FI" sz="2800" dirty="0" smtClean="0"/>
          </a:p>
          <a:p>
            <a:endParaRPr lang="fi-FI" sz="2800" dirty="0"/>
          </a:p>
          <a:p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2235583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effectLst/>
        </p:spPr>
        <p:txBody>
          <a:bodyPr/>
          <a:lstStyle/>
          <a:p>
            <a:r>
              <a:rPr lang="fi-FI" b="1" dirty="0" smtClean="0"/>
              <a:t>Roolit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994826" y="1378652"/>
            <a:ext cx="4396339" cy="4195763"/>
          </a:xfrm>
          <a:effectLst/>
        </p:spPr>
        <p:txBody>
          <a:bodyPr/>
          <a:lstStyle/>
          <a:p>
            <a:endParaRPr lang="fi-FI" sz="2800" dirty="0" smtClean="0"/>
          </a:p>
          <a:p>
            <a:endParaRPr lang="fi-FI" sz="2800" dirty="0"/>
          </a:p>
          <a:p>
            <a:endParaRPr lang="fi-FI" sz="2800" dirty="0" smtClean="0"/>
          </a:p>
          <a:p>
            <a:endParaRPr lang="fi-FI" sz="2800" dirty="0"/>
          </a:p>
          <a:p>
            <a:endParaRPr lang="fi-FI" sz="2800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8200" y="1690688"/>
            <a:ext cx="8931852" cy="4200245"/>
          </a:xfrm>
          <a:effectLst/>
        </p:spPr>
        <p:txBody>
          <a:bodyPr>
            <a:normAutofit/>
          </a:bodyPr>
          <a:lstStyle/>
          <a:p>
            <a:pPr lvl="0"/>
            <a:r>
              <a:rPr lang="fi-FI" sz="2800" dirty="0"/>
              <a:t>ryhmän odotuksia siitä, miten tietyssä asemassa olevan yksilön tulisi käyttäytyä</a:t>
            </a:r>
          </a:p>
          <a:p>
            <a:pPr lvl="0"/>
            <a:r>
              <a:rPr lang="fi-FI" sz="2800" dirty="0"/>
              <a:t>Stanfordin vankilakoe (</a:t>
            </a:r>
            <a:r>
              <a:rPr lang="fi-FI" sz="2800" dirty="0" err="1"/>
              <a:t>Zimbardon</a:t>
            </a:r>
            <a:r>
              <a:rPr lang="fi-FI" sz="2800" dirty="0"/>
              <a:t> johtama koe)</a:t>
            </a:r>
          </a:p>
          <a:p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2235583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effectLst/>
        </p:spPr>
        <p:txBody>
          <a:bodyPr/>
          <a:lstStyle/>
          <a:p>
            <a:r>
              <a:rPr lang="fi-FI" b="1" dirty="0" smtClean="0"/>
              <a:t>Sosiaalipsykologia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effectLst/>
        </p:spPr>
        <p:txBody>
          <a:bodyPr/>
          <a:lstStyle/>
          <a:p>
            <a:pPr lvl="0"/>
            <a:r>
              <a:rPr lang="fi-FI" sz="3200" dirty="0"/>
              <a:t>t</a:t>
            </a:r>
            <a:r>
              <a:rPr lang="fi-FI" sz="3200" dirty="0" smtClean="0"/>
              <a:t>utkii, </a:t>
            </a:r>
            <a:r>
              <a:rPr lang="fi-FI" sz="3200" dirty="0"/>
              <a:t>miten vuorovaikutustilanteisiin liittyvät tekijät vaikuttavat yksilön käyttäytymiseen ja psyykkiseen toimintaan</a:t>
            </a:r>
          </a:p>
          <a:p>
            <a:pPr lvl="1"/>
            <a:r>
              <a:rPr lang="fi-FI" sz="3200" dirty="0"/>
              <a:t>esim. </a:t>
            </a:r>
            <a:r>
              <a:rPr lang="fi-FI" sz="3200" dirty="0" smtClean="0"/>
              <a:t>kulttuurin ja ryhmäilmiöiden merkitys </a:t>
            </a:r>
            <a:r>
              <a:rPr lang="fi-FI" sz="3200" dirty="0"/>
              <a:t>ihmisen toiminnan selittämisessä</a:t>
            </a:r>
          </a:p>
          <a:p>
            <a:pPr lvl="0"/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726415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effectLst/>
        </p:spPr>
        <p:txBody>
          <a:bodyPr/>
          <a:lstStyle/>
          <a:p>
            <a:r>
              <a:rPr lang="fi-FI" b="1" dirty="0" smtClean="0"/>
              <a:t>Kulttuuri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174241"/>
          </a:xfrm>
        </p:spPr>
        <p:txBody>
          <a:bodyPr>
            <a:normAutofit/>
          </a:bodyPr>
          <a:lstStyle/>
          <a:p>
            <a:pPr lvl="0"/>
            <a:r>
              <a:rPr lang="fi-FI" sz="3200" dirty="0" smtClean="0"/>
              <a:t>ihmisen moninainen ajattelu </a:t>
            </a:r>
            <a:r>
              <a:rPr lang="fi-FI" sz="3200" dirty="0"/>
              <a:t>ja </a:t>
            </a:r>
            <a:r>
              <a:rPr lang="fi-FI" sz="3200" dirty="0" smtClean="0"/>
              <a:t>toiminta</a:t>
            </a:r>
          </a:p>
          <a:p>
            <a:pPr lvl="1"/>
            <a:r>
              <a:rPr lang="fi-FI" sz="3200" dirty="0" smtClean="0"/>
              <a:t>esim. uskomukset</a:t>
            </a:r>
            <a:r>
              <a:rPr lang="fi-FI" sz="3200" dirty="0"/>
              <a:t>, </a:t>
            </a:r>
            <a:r>
              <a:rPr lang="fi-FI" sz="3200" dirty="0" smtClean="0"/>
              <a:t>arvot, käyttäytymistavat, elämänmuodot</a:t>
            </a:r>
            <a:endParaRPr lang="fi-FI" sz="3200" dirty="0"/>
          </a:p>
          <a:p>
            <a:r>
              <a:rPr lang="fi-FI" sz="3200" dirty="0"/>
              <a:t>t</a:t>
            </a:r>
            <a:r>
              <a:rPr lang="fi-FI" sz="3200" dirty="0" smtClean="0"/>
              <a:t>yypillistä dynaamisuus </a:t>
            </a:r>
          </a:p>
          <a:p>
            <a:pPr lvl="1"/>
            <a:r>
              <a:rPr lang="fi-FI" sz="3200" dirty="0"/>
              <a:t>k</a:t>
            </a:r>
            <a:r>
              <a:rPr lang="fi-FI" sz="3200" dirty="0" smtClean="0"/>
              <a:t>ulttuurit vaikuttavat toisiinsa ja muuttuvat</a:t>
            </a:r>
          </a:p>
          <a:p>
            <a:r>
              <a:rPr lang="fi-FI" sz="3200" dirty="0"/>
              <a:t>k</a:t>
            </a:r>
            <a:r>
              <a:rPr lang="fi-FI" sz="3200" dirty="0" smtClean="0"/>
              <a:t>arkea jako: yksilölliset ja yhteisölliset kulttuurit</a:t>
            </a:r>
            <a:endParaRPr lang="fi-FI" sz="3200" dirty="0"/>
          </a:p>
        </p:txBody>
      </p:sp>
    </p:spTree>
    <p:extLst>
      <p:ext uri="{BB962C8B-B14F-4D97-AF65-F5344CB8AC3E}">
        <p14:creationId xmlns:p14="http://schemas.microsoft.com/office/powerpoint/2010/main" val="1695835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Yksilölliset ja yhteisölliset kulttuurit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z="3200" dirty="0"/>
              <a:t>yksilöllinen (individualistinen) kulttuuri </a:t>
            </a:r>
          </a:p>
          <a:p>
            <a:pPr lvl="1"/>
            <a:r>
              <a:rPr lang="fi-FI" sz="3200" dirty="0"/>
              <a:t>korostaa yksilön vapautta ja henkilökohtaista </a:t>
            </a:r>
            <a:r>
              <a:rPr lang="fi-FI" sz="3200" dirty="0" smtClean="0"/>
              <a:t>riippumattomuutta</a:t>
            </a:r>
          </a:p>
          <a:p>
            <a:pPr lvl="1"/>
            <a:r>
              <a:rPr lang="fi-FI" sz="3200" dirty="0"/>
              <a:t>e</a:t>
            </a:r>
            <a:r>
              <a:rPr lang="fi-FI" sz="3200" dirty="0" smtClean="0"/>
              <a:t>sim. Suomi </a:t>
            </a:r>
            <a:endParaRPr lang="fi-FI" sz="3200" dirty="0"/>
          </a:p>
          <a:p>
            <a:pPr lvl="0"/>
            <a:r>
              <a:rPr lang="fi-FI" sz="3200" dirty="0"/>
              <a:t>yhteisöllinen (kollektivistinen) kulttuuri</a:t>
            </a:r>
          </a:p>
          <a:p>
            <a:pPr lvl="1"/>
            <a:r>
              <a:rPr lang="fi-FI" sz="3200" dirty="0"/>
              <a:t>korostaa ryhmään kuulumista, keskinäistä riippuvuutta ja ryhmän sääntöjen </a:t>
            </a:r>
            <a:r>
              <a:rPr lang="fi-FI" sz="3200" dirty="0" smtClean="0"/>
              <a:t>noudattamista</a:t>
            </a:r>
          </a:p>
          <a:p>
            <a:pPr lvl="1"/>
            <a:r>
              <a:rPr lang="fi-FI" sz="3200" dirty="0"/>
              <a:t>e</a:t>
            </a:r>
            <a:r>
              <a:rPr lang="fi-FI" sz="3200" dirty="0" smtClean="0"/>
              <a:t>sim. Japani</a:t>
            </a:r>
            <a:endParaRPr lang="fi-FI" sz="3200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848497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Sosialisaatio (sosiaalistuminen)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1690688"/>
            <a:ext cx="10051016" cy="4602426"/>
          </a:xfrm>
        </p:spPr>
        <p:txBody>
          <a:bodyPr>
            <a:normAutofit/>
          </a:bodyPr>
          <a:lstStyle/>
          <a:p>
            <a:r>
              <a:rPr lang="fi-FI" dirty="0" smtClean="0"/>
              <a:t>prosessi, </a:t>
            </a:r>
            <a:r>
              <a:rPr lang="fi-FI" dirty="0"/>
              <a:t>jossa </a:t>
            </a:r>
            <a:r>
              <a:rPr lang="fi-FI" dirty="0" smtClean="0"/>
              <a:t>omaksutaan kulttuurin keskeiset tiedot, taidot, arvot </a:t>
            </a:r>
            <a:r>
              <a:rPr lang="fi-FI" dirty="0"/>
              <a:t>ja </a:t>
            </a:r>
            <a:r>
              <a:rPr lang="fi-FI" dirty="0" smtClean="0"/>
              <a:t>normit</a:t>
            </a:r>
          </a:p>
          <a:p>
            <a:r>
              <a:rPr lang="fi-FI" dirty="0"/>
              <a:t>a</a:t>
            </a:r>
            <a:r>
              <a:rPr lang="fi-FI" dirty="0" smtClean="0"/>
              <a:t>rvo = tärkeänä ja tavoiteltavana pidetty asia</a:t>
            </a:r>
          </a:p>
          <a:p>
            <a:r>
              <a:rPr lang="fi-FI" dirty="0"/>
              <a:t>n</a:t>
            </a:r>
            <a:r>
              <a:rPr lang="fi-FI" dirty="0" smtClean="0"/>
              <a:t>ormi = sääntö tai ohje, jonka tarkoituksena on saada ihmiset käyttäytymään tietyllä tavalla</a:t>
            </a:r>
          </a:p>
          <a:p>
            <a:r>
              <a:rPr lang="fi-FI" dirty="0" err="1"/>
              <a:t>a</a:t>
            </a:r>
            <a:r>
              <a:rPr lang="fi-FI" dirty="0" err="1" smtClean="0"/>
              <a:t>ttribuutio</a:t>
            </a:r>
            <a:r>
              <a:rPr lang="fi-FI" dirty="0" smtClean="0"/>
              <a:t> = toiminnan syiden selitys</a:t>
            </a:r>
          </a:p>
          <a:p>
            <a:r>
              <a:rPr lang="fi-FI" dirty="0" err="1"/>
              <a:t>a</a:t>
            </a:r>
            <a:r>
              <a:rPr lang="fi-FI" dirty="0" err="1" smtClean="0"/>
              <a:t>ttribuution</a:t>
            </a:r>
            <a:r>
              <a:rPr lang="fi-FI" dirty="0" smtClean="0"/>
              <a:t> perusvirhe = ihminen selittää omaa/toisten toimintaa yksilön sisäisillä tekijöillä ja sivuuttaa tilannetekijät</a:t>
            </a:r>
          </a:p>
          <a:p>
            <a:pPr lvl="1"/>
            <a:r>
              <a:rPr lang="fi-FI" sz="2800" dirty="0"/>
              <a:t>t</a:t>
            </a:r>
            <a:r>
              <a:rPr lang="fi-FI" sz="2800" dirty="0" smtClean="0"/>
              <a:t>yypillistä yksilöllisissä kulttuureissa</a:t>
            </a: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1054893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960868" y="1811370"/>
            <a:ext cx="8825658" cy="1674957"/>
          </a:xfrm>
          <a:effectLst/>
        </p:spPr>
        <p:txBody>
          <a:bodyPr>
            <a:normAutofit/>
          </a:bodyPr>
          <a:lstStyle/>
          <a:p>
            <a:r>
              <a:rPr lang="fi-FI" b="1" dirty="0" smtClean="0"/>
              <a:t>Ryhmäilmiöitä</a:t>
            </a:r>
            <a:endParaRPr lang="fi-FI" b="1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960868" y="3878479"/>
            <a:ext cx="8825658" cy="861420"/>
          </a:xfrm>
          <a:effectLst/>
        </p:spPr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28698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effectLst/>
        </p:spPr>
        <p:txBody>
          <a:bodyPr/>
          <a:lstStyle/>
          <a:p>
            <a:r>
              <a:rPr lang="fi-FI" b="1" dirty="0" smtClean="0"/>
              <a:t>Ryhmä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effectLst/>
        </p:spPr>
        <p:txBody>
          <a:bodyPr/>
          <a:lstStyle/>
          <a:p>
            <a:pPr lvl="0"/>
            <a:r>
              <a:rPr lang="fi-FI" sz="3200" dirty="0"/>
              <a:t>kahden tai useamman ihmisen joukko, jonka jäsenet vaikuttavat toisiinsa ja jakavat yhteisen tavoitteen</a:t>
            </a:r>
          </a:p>
          <a:p>
            <a:pPr lvl="0"/>
            <a:r>
              <a:rPr lang="fi-FI" sz="3200" dirty="0"/>
              <a:t>ryhmän vaikutustapoja mm.</a:t>
            </a:r>
          </a:p>
          <a:p>
            <a:pPr lvl="1"/>
            <a:r>
              <a:rPr lang="fi-FI" sz="3200" dirty="0"/>
              <a:t>johtamistyyli, konformisuus, tottelevaisuus, roolit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06481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80797" y="316667"/>
            <a:ext cx="10295692" cy="1400530"/>
          </a:xfrm>
          <a:effectLst/>
        </p:spPr>
        <p:txBody>
          <a:bodyPr/>
          <a:lstStyle/>
          <a:p>
            <a:r>
              <a:rPr lang="fi-FI" b="1" dirty="0" smtClean="0"/>
              <a:t>Johtamistyyli</a:t>
            </a:r>
            <a:r>
              <a:rPr lang="fi-FI" dirty="0" smtClean="0"/>
              <a:t>						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580797" y="1717197"/>
            <a:ext cx="10295691" cy="4195763"/>
          </a:xfrm>
          <a:effectLst/>
        </p:spPr>
        <p:txBody>
          <a:bodyPr>
            <a:noAutofit/>
          </a:bodyPr>
          <a:lstStyle/>
          <a:p>
            <a:pPr lvl="0"/>
            <a:r>
              <a:rPr lang="fi-FI" sz="3200" dirty="0"/>
              <a:t>eri tilanteissa toistuva johtamiskäyttäytyminen</a:t>
            </a:r>
          </a:p>
          <a:p>
            <a:pPr lvl="0"/>
            <a:r>
              <a:rPr lang="fi-FI" sz="3200" dirty="0"/>
              <a:t>erilaisia johtamistyylejä mm.</a:t>
            </a:r>
          </a:p>
          <a:p>
            <a:pPr lvl="1"/>
            <a:r>
              <a:rPr lang="fi-FI" sz="3200" dirty="0"/>
              <a:t>autoritaarinen, demokraattinen ja salliva</a:t>
            </a:r>
          </a:p>
          <a:p>
            <a:pPr lvl="0"/>
            <a:r>
              <a:rPr lang="fi-FI" sz="3200" dirty="0" err="1"/>
              <a:t>Lewinin</a:t>
            </a:r>
            <a:r>
              <a:rPr lang="fi-FI" sz="3200" dirty="0"/>
              <a:t> koe johtamistyyleistä</a:t>
            </a:r>
          </a:p>
          <a:p>
            <a:endParaRPr lang="fi-FI" sz="3200" dirty="0"/>
          </a:p>
        </p:txBody>
      </p:sp>
    </p:spTree>
    <p:extLst>
      <p:ext uri="{BB962C8B-B14F-4D97-AF65-F5344CB8AC3E}">
        <p14:creationId xmlns:p14="http://schemas.microsoft.com/office/powerpoint/2010/main" val="1380761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46111" y="437220"/>
            <a:ext cx="10295692" cy="1400530"/>
          </a:xfrm>
          <a:effectLst/>
        </p:spPr>
        <p:txBody>
          <a:bodyPr/>
          <a:lstStyle/>
          <a:p>
            <a:r>
              <a:rPr lang="fi-FI" b="1" dirty="0" smtClean="0"/>
              <a:t>Konformisuus</a:t>
            </a:r>
            <a:endParaRPr lang="fi-FI" b="1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1"/>
          </p:nvPr>
        </p:nvSpPr>
        <p:spPr>
          <a:xfrm>
            <a:off x="646111" y="1853637"/>
            <a:ext cx="10295692" cy="4200245"/>
          </a:xfrm>
          <a:effectLst/>
        </p:spPr>
        <p:txBody>
          <a:bodyPr/>
          <a:lstStyle/>
          <a:p>
            <a:r>
              <a:rPr lang="fi-FI" sz="2800" dirty="0"/>
              <a:t>alistumista ryhmäpaineelle</a:t>
            </a:r>
          </a:p>
          <a:p>
            <a:pPr lvl="0"/>
            <a:r>
              <a:rPr lang="fi-FI" sz="2800" dirty="0"/>
              <a:t>ihminen muuttaa toimintaansa toisten ihmisten todellisesta tai kuvitteellisesta vaikutuksesta </a:t>
            </a:r>
          </a:p>
          <a:p>
            <a:pPr lvl="0"/>
            <a:r>
              <a:rPr lang="fi-FI" sz="2800" dirty="0" err="1"/>
              <a:t>Aschin</a:t>
            </a:r>
            <a:r>
              <a:rPr lang="fi-FI" sz="2800" dirty="0"/>
              <a:t> viivakoe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80761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405</TotalTime>
  <Words>242</Words>
  <Application>Microsoft Office PowerPoint</Application>
  <PresentationFormat>Mukautettu</PresentationFormat>
  <Paragraphs>51</Paragraphs>
  <Slides>11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2" baseType="lpstr">
      <vt:lpstr>Office-teema</vt:lpstr>
      <vt:lpstr>8. Sosiokulttuuristen tekijöiden vaikutus ihmisen toimintaan</vt:lpstr>
      <vt:lpstr>Sosiaalipsykologia</vt:lpstr>
      <vt:lpstr>Kulttuuri</vt:lpstr>
      <vt:lpstr>Yksilölliset ja yhteisölliset kulttuurit</vt:lpstr>
      <vt:lpstr>Sosialisaatio (sosiaalistuminen)</vt:lpstr>
      <vt:lpstr>Ryhmäilmiöitä</vt:lpstr>
      <vt:lpstr>Ryhmä</vt:lpstr>
      <vt:lpstr>Johtamistyyli      </vt:lpstr>
      <vt:lpstr>Konformisuus</vt:lpstr>
      <vt:lpstr>Tottelevaisuus     </vt:lpstr>
      <vt:lpstr>Roolit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Paula Degerman</dc:creator>
  <cp:lastModifiedBy>akalpio</cp:lastModifiedBy>
  <cp:revision>80</cp:revision>
  <dcterms:created xsi:type="dcterms:W3CDTF">2016-04-22T12:08:07Z</dcterms:created>
  <dcterms:modified xsi:type="dcterms:W3CDTF">2017-08-28T05:33:24Z</dcterms:modified>
</cp:coreProperties>
</file>