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58" r:id="rId5"/>
    <p:sldId id="259" r:id="rId6"/>
    <p:sldId id="276" r:id="rId7"/>
    <p:sldId id="275" r:id="rId8"/>
    <p:sldId id="260" r:id="rId9"/>
    <p:sldId id="269" r:id="rId10"/>
    <p:sldId id="277" r:id="rId11"/>
    <p:sldId id="270" r:id="rId12"/>
    <p:sldId id="261" r:id="rId13"/>
    <p:sldId id="271" r:id="rId14"/>
    <p:sldId id="262" r:id="rId15"/>
    <p:sldId id="263" r:id="rId16"/>
    <p:sldId id="264" r:id="rId17"/>
    <p:sldId id="278" r:id="rId18"/>
    <p:sldId id="280" r:id="rId19"/>
    <p:sldId id="265" r:id="rId20"/>
    <p:sldId id="279" r:id="rId21"/>
    <p:sldId id="272" r:id="rId22"/>
    <p:sldId id="266" r:id="rId23"/>
    <p:sldId id="273" r:id="rId24"/>
    <p:sldId id="267" r:id="rId25"/>
    <p:sldId id="26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1"/>
    <p:restoredTop sz="94670"/>
  </p:normalViewPr>
  <p:slideViewPr>
    <p:cSldViewPr>
      <p:cViewPr varScale="1">
        <p:scale>
          <a:sx n="68" d="100"/>
          <a:sy n="68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517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38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80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283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332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07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4998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1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839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905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42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53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fi/url?sa=i&amp;rct=j&amp;q=&amp;esrc=s&amp;source=images&amp;cd=&amp;ved=2ahUKEwjXioPQ_afkAhVQtIsKHUX1CZsQjRx6BAgBEAQ&amp;url=https%3A%2F%2Fec.europa.eu%2Fhealth%2Farchive%2Fph_determinants%2Flife_style%2Ftobacco%2Fdocuments%2Ffi_pictures.pdf&amp;psig=AOvVaw2p8jRD6iYto4VnYhSmvfeE&amp;ust=1567164532675888" TargetMode="External"/><Relationship Id="rId13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12" Type="http://schemas.openxmlformats.org/officeDocument/2006/relationships/hyperlink" Target="https://www.google.fi/url?sa=i&amp;rct=j&amp;q=&amp;esrc=s&amp;source=images&amp;cd=&amp;cad=rja&amp;uact=8&amp;ved=2ahUKEwj1ioj2_afkAhVL-yoKHbuDBt4QjRx6BAgBEAQ&amp;url=https%3A%2F%2Fec.europa.eu%2Fhealth%2Farchive%2Fph_determinants%2Flife_style%2Ftobacco%2Fdocuments%2Ffi_pictures.pdf&amp;psig=AOvVaw2p8jRD6iYto4VnYhSmvfeE&amp;ust=1567164532675888" TargetMode="External"/><Relationship Id="rId2" Type="http://schemas.openxmlformats.org/officeDocument/2006/relationships/hyperlink" Target="https://www.google.fi/url?sa=i&amp;rct=j&amp;q=&amp;esrc=s&amp;source=images&amp;cd=&amp;ved=2ahUKEwiindf-_KfkAhVwtIsKHSe-AWoQjRx6BAgBEAQ&amp;url=https%3A%2F%2Fec.europa.eu%2Fhealth%2Farchive%2Fph_determinants%2Flife_style%2Ftobacco%2Fdocuments%2Ffi_pictures.pdf&amp;psig=AOvVaw2p8jRD6iYto4VnYhSmvfeE&amp;ust=156716453267588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fi/url?sa=i&amp;rct=j&amp;q=&amp;esrc=s&amp;source=images&amp;cd=&amp;cad=rja&amp;uact=8&amp;ved=2ahUKEwjNo_O8_afkAhVjl4sKHa5qBJUQjRx6BAgBEAQ&amp;url=%2Furl%3Fsa%3Di%26rct%3Dj%26q%3D%26esrc%3Ds%26source%3Dimages%26cd%3D%26ved%3D%26url%3Dhttps%253A%252F%252Fec.europa.eu%252Fhealth%252Farchive%252Fph_determinants%252Flife_style%252Ftobacco%252Fdocuments%252Ffi_pictures.pdf%26psig%3DAOvVaw2p8jRD6iYto4VnYhSmvfeE%26ust%3D1567164532675888&amp;psig=AOvVaw2p8jRD6iYto4VnYhSmvfeE&amp;ust=1567164532675888" TargetMode="External"/><Relationship Id="rId11" Type="http://schemas.openxmlformats.org/officeDocument/2006/relationships/image" Target="../media/image11.jpeg"/><Relationship Id="rId5" Type="http://schemas.openxmlformats.org/officeDocument/2006/relationships/image" Target="../media/image8.jpeg"/><Relationship Id="rId10" Type="http://schemas.openxmlformats.org/officeDocument/2006/relationships/hyperlink" Target="https://www.google.fi/url?sa=i&amp;rct=j&amp;q=&amp;esrc=s&amp;source=images&amp;cd=&amp;cad=rja&amp;uact=8&amp;ved=2ahUKEwjD2qfb_afkAhVPmIsKHWoJAf4QjRx6BAgBEAQ&amp;url=https%3A%2F%2Fec.europa.eu%2Fhealth%2Farchive%2Fph_determinants%2Flife_style%2Ftobacco%2Fdocuments%2Ffi_pictures.pdf&amp;psig=AOvVaw2p8jRD6iYto4VnYhSmvfeE&amp;ust=1567164532675888" TargetMode="External"/><Relationship Id="rId4" Type="http://schemas.openxmlformats.org/officeDocument/2006/relationships/hyperlink" Target="https://www.google.fi/url?sa=i&amp;rct=j&amp;q=&amp;esrc=s&amp;source=images&amp;cd=&amp;cad=rja&amp;uact=8&amp;ved=2ahUKEwjom5mu_afkAhXn-ioKHe9VA5QQjRx6BAgBEAQ&amp;url=%2Furl%3Fsa%3Di%26rct%3Dj%26q%3D%26esrc%3Ds%26source%3Dimages%26cd%3D%26ved%3D%26url%3Dhttps%253A%252F%252Fec.europa.eu%252Fhealth%252Farchive%252Fph_determinants%252Flife_style%252Ftobacco%252Fdocuments%252Ffi_pictures.pdf%26psig%3DAOvVaw2p8jRD6iYto4VnYhSmvfeE%26ust%3D1567164532675888&amp;psig=AOvVaw2p8jRD6iYto4VnYhSmvfeE&amp;ust=1567164532675888" TargetMode="External"/><Relationship Id="rId9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hyperlink" Target="https://www.google.fi/url?sa=i&amp;rct=j&amp;q=&amp;esrc=s&amp;source=images&amp;cd=&amp;ved=2ahUKEwiBw8HF-6fkAhUv_CoKHTwZBRUQjRx6BAgBEAQ&amp;url=https%3A%2F%2Fhi-in.facebook.com%2Fhammaslaakariliitto%2Fphotos%2Fsy%25C3%25B6p%25C3%25A4riskin-lis%25C3%25A4ksi-tupakka-ja-nuuska-aiheuttavat-muitakin-haittoja-suunterveyde%2F1096206777065452%2F&amp;psig=AOvVaw2DnAKUtFZJo46VjNb0_ZBU&amp;ust=1567163942473483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b="1" dirty="0"/>
              <a:t>Luku 9: Tupakkatuotteet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9BA8CF-C2BF-401C-A28C-6BF226C72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C96DEC0C-162E-4B57-9D5B-404DF7FAD4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491" y="163853"/>
            <a:ext cx="6323154" cy="6530293"/>
          </a:xfrm>
        </p:spPr>
      </p:pic>
    </p:spTree>
    <p:extLst>
      <p:ext uri="{BB962C8B-B14F-4D97-AF65-F5344CB8AC3E}">
        <p14:creationId xmlns:p14="http://schemas.microsoft.com/office/powerpoint/2010/main" val="6792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Keuhkoahtaumataudin hoito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016941" cy="4037747"/>
          </a:xfrm>
        </p:spPr>
        <p:txBody>
          <a:bodyPr>
            <a:normAutofit fontScale="62500" lnSpcReduction="20000"/>
          </a:bodyPr>
          <a:lstStyle/>
          <a:p>
            <a:r>
              <a:rPr lang="fi-FI" sz="3500" dirty="0"/>
              <a:t>ei voi parantaa, keuhkojen toimintakykyä ei saa takaisin</a:t>
            </a:r>
          </a:p>
          <a:p>
            <a:pPr lvl="1"/>
            <a:r>
              <a:rPr lang="fi-FI" sz="2900" dirty="0"/>
              <a:t>ilman lääketieteellistä hoitoa potilas tukehtuu hitaasti</a:t>
            </a:r>
          </a:p>
          <a:p>
            <a:r>
              <a:rPr lang="fi-FI" sz="3500" dirty="0"/>
              <a:t>tärkein hoito tupakoinnin lopettaminen </a:t>
            </a:r>
            <a:br>
              <a:rPr lang="fi-FI" sz="3500" dirty="0"/>
            </a:br>
            <a:r>
              <a:rPr lang="fi-FI" sz="3500" dirty="0">
                <a:sym typeface="Wingdings" panose="05000000000000000000" pitchFamily="2" charset="2"/>
              </a:rPr>
              <a:t> </a:t>
            </a:r>
            <a:r>
              <a:rPr lang="fi-FI" sz="3500" dirty="0"/>
              <a:t>voidaan pysäyttää taudin eteneminen ja suojata jäljelle jäänyttä keuhkokudosta</a:t>
            </a:r>
          </a:p>
          <a:p>
            <a:r>
              <a:rPr lang="fi-FI" sz="3500" dirty="0"/>
              <a:t>oireita voidaan lievittää yksilöllisellä lääkehoidolla</a:t>
            </a:r>
          </a:p>
          <a:p>
            <a:r>
              <a:rPr lang="fi-FI" sz="3500" dirty="0"/>
              <a:t>liikunta keskeinen osa omahoitoa</a:t>
            </a:r>
          </a:p>
          <a:p>
            <a:pPr lvl="1">
              <a:buFont typeface="Wingdings"/>
              <a:buChar char="à"/>
            </a:pPr>
            <a:r>
              <a:rPr lang="fi-FI" sz="2900" dirty="0"/>
              <a:t> edistää sairastavan hyvinvointia ja arjesta selviytymistä</a:t>
            </a:r>
          </a:p>
          <a:p>
            <a:pPr lvl="1">
              <a:buFont typeface="Wingdings"/>
              <a:buChar char="à"/>
            </a:pPr>
            <a:r>
              <a:rPr lang="fi-FI" sz="2900" dirty="0"/>
              <a:t> suositeltava liikunta on kohtuukuormitteista </a:t>
            </a:r>
            <a:br>
              <a:rPr lang="fi-FI" sz="2900" dirty="0"/>
            </a:br>
            <a:r>
              <a:rPr lang="fi-FI" sz="2900" dirty="0"/>
              <a:t>(esim. kävely tai uinti)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4117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Passiivinen tupakointi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016941" cy="3933547"/>
          </a:xfrm>
        </p:spPr>
        <p:txBody>
          <a:bodyPr>
            <a:normAutofit/>
          </a:bodyPr>
          <a:lstStyle/>
          <a:p>
            <a:r>
              <a:rPr lang="fi-FI" dirty="0"/>
              <a:t>sivullisten altistumista tupakansavun karsinogeeneille sekä elimistöä ärsyttäville ja toksisille aineille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tupakan aiheuttamille sairauksille</a:t>
            </a:r>
          </a:p>
          <a:p>
            <a:r>
              <a:rPr lang="fi-FI" dirty="0"/>
              <a:t>pääosin </a:t>
            </a:r>
            <a:r>
              <a:rPr lang="fi-FI" b="1" dirty="0"/>
              <a:t>sivuvirran</a:t>
            </a:r>
            <a:r>
              <a:rPr lang="fi-FI" dirty="0"/>
              <a:t> savua (= savukkeen palavasta päästä ilmaan vapautuvaa) + lisäksi tupakoitsijan ulos hengittämää savua (= päävirta)</a:t>
            </a:r>
          </a:p>
          <a:p>
            <a:pPr lvl="1"/>
            <a:r>
              <a:rPr lang="fi-FI" dirty="0"/>
              <a:t>monien haitallisten aineiden pitoisuus suurempi sivuvirran kuin päävirran savussa</a:t>
            </a:r>
          </a:p>
          <a:p>
            <a:r>
              <a:rPr lang="fi-FI" dirty="0"/>
              <a:t>sisäilman tupakansavu tarttuu pintamateriaaleihin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vapautuu ilmaan myöhemmin</a:t>
            </a:r>
          </a:p>
        </p:txBody>
      </p:sp>
    </p:spTree>
    <p:extLst>
      <p:ext uri="{BB962C8B-B14F-4D97-AF65-F5344CB8AC3E}">
        <p14:creationId xmlns:p14="http://schemas.microsoft.com/office/powerpoint/2010/main" val="1807476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Passiivisen tupakoinnin seuraukset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160957" cy="4037747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erityisen haitallista lapsille, pitkäaikaissairaille sekä sikiölle</a:t>
            </a:r>
          </a:p>
          <a:p>
            <a:pPr lvl="1"/>
            <a:r>
              <a:rPr lang="fi-FI" dirty="0"/>
              <a:t>lapsilla lisää esim. korvatulehduksia, hengitystieinfektioita, astmaa ja kätkytkuolemia</a:t>
            </a:r>
          </a:p>
          <a:p>
            <a:pPr lvl="1"/>
            <a:r>
              <a:rPr lang="fi-FI" dirty="0"/>
              <a:t>pienikin määrä tupakansavua voi aiheuttaa astmaatikolle kohtauksen</a:t>
            </a:r>
          </a:p>
          <a:p>
            <a:r>
              <a:rPr lang="fi-FI" dirty="0"/>
              <a:t>raskaudenaikainen tupakointi johtaa usein sikiön kasvu- ja kehityshäiriöihin</a:t>
            </a:r>
          </a:p>
          <a:p>
            <a:pPr lvl="1"/>
            <a:r>
              <a:rPr lang="fi-FI" dirty="0"/>
              <a:t>haitalliset aineet kulkeutuvat odottavan äidin elimistöstä istukan kautta sikiöön</a:t>
            </a:r>
          </a:p>
          <a:p>
            <a:pPr lvl="1"/>
            <a:r>
              <a:rPr lang="fi-FI" dirty="0"/>
              <a:t>tupakoivat äidit synnyttävät keskimäärin pienempikokoisia lapsia kuin tupakoimattomat </a:t>
            </a:r>
            <a:r>
              <a:rPr lang="fi-FI" dirty="0">
                <a:sym typeface="Wingdings" panose="05000000000000000000" pitchFamily="2" charset="2"/>
              </a:rPr>
              <a:t> p</a:t>
            </a:r>
            <a:r>
              <a:rPr lang="fi-FI" dirty="0"/>
              <a:t>ieni syntymäpaino altistaa esim. sydän- ja verisuonisairauksille</a:t>
            </a:r>
          </a:p>
          <a:p>
            <a:pPr lvl="1"/>
            <a:r>
              <a:rPr lang="fi-FI" dirty="0"/>
              <a:t>sikiön kyky poistaa nikotiinia elimistöstä aikuista huonompi, joten sikiön veressä voi olla nikotiinia enemmän kuin äidillä</a:t>
            </a:r>
          </a:p>
          <a:p>
            <a:pPr lvl="1"/>
            <a:r>
              <a:rPr lang="fi-FI" dirty="0"/>
              <a:t>vastasyntynyt saattaa kärsiä vieroitusoireista (itkuisuus, levottomuus)</a:t>
            </a:r>
          </a:p>
        </p:txBody>
      </p:sp>
    </p:spTree>
    <p:extLst>
      <p:ext uri="{BB962C8B-B14F-4D97-AF65-F5344CB8AC3E}">
        <p14:creationId xmlns:p14="http://schemas.microsoft.com/office/powerpoint/2010/main" val="3214243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Suomen tupakkapolitiikka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088949" cy="4581619"/>
          </a:xfrm>
        </p:spPr>
        <p:txBody>
          <a:bodyPr>
            <a:normAutofit fontScale="55000" lnSpcReduction="20000"/>
          </a:bodyPr>
          <a:lstStyle/>
          <a:p>
            <a:r>
              <a:rPr lang="fi-FI" sz="3500" dirty="0"/>
              <a:t>tupakkapolitiikan keskeisimmät toteuttamisalueet ja -keinot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terveyskasvatus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hintapolitiikka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rajoitukset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tutkimus ja kehitys</a:t>
            </a:r>
          </a:p>
          <a:p>
            <a:r>
              <a:rPr lang="fi-FI" sz="3500" dirty="0"/>
              <a:t>tupakkalainsäädännön tavoitteena</a:t>
            </a:r>
          </a:p>
          <a:p>
            <a:pPr lvl="1"/>
            <a:r>
              <a:rPr lang="fi-FI" sz="2900" dirty="0"/>
              <a:t>vähentää tupakointia ja tupakasta johtuvia terveyshaittoja</a:t>
            </a:r>
          </a:p>
          <a:p>
            <a:pPr lvl="1"/>
            <a:r>
              <a:rPr lang="fi-FI" sz="2900" dirty="0"/>
              <a:t>suojella uusia sukupolvia tupakalta</a:t>
            </a:r>
          </a:p>
          <a:p>
            <a:pPr lvl="1"/>
            <a:r>
              <a:rPr lang="fi-FI" sz="2900" dirty="0"/>
              <a:t>taata, ettei kukaan vastoin tahtoaan altistu tupakansavulle</a:t>
            </a:r>
          </a:p>
          <a:p>
            <a:r>
              <a:rPr lang="fi-FI" sz="3500" dirty="0"/>
              <a:t>Suomi tupakkapolitiikan edelläkävijämaita maailmassa </a:t>
            </a:r>
          </a:p>
          <a:p>
            <a:r>
              <a:rPr lang="fi-FI" sz="3500" dirty="0"/>
              <a:t>v. 2014 EU:n </a:t>
            </a:r>
            <a:r>
              <a:rPr lang="fi-FI" sz="3500" b="1" dirty="0"/>
              <a:t>tupakkatuotedirektiivin</a:t>
            </a:r>
            <a:r>
              <a:rPr lang="fi-FI" sz="3500" dirty="0"/>
              <a:t> tarkoituksena vähentää tupakkatuotteiden käyttöä 2 % viiden vuoden kuluessa</a:t>
            </a:r>
          </a:p>
        </p:txBody>
      </p:sp>
    </p:spTree>
    <p:extLst>
      <p:ext uri="{BB962C8B-B14F-4D97-AF65-F5344CB8AC3E}">
        <p14:creationId xmlns:p14="http://schemas.microsoft.com/office/powerpoint/2010/main" val="969346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Tupakoinnin vähentyminen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016941" cy="4037747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Suomessa tupakointi vähentynyt kolmen viimeisen vuosikymmenen aikana - Suomessa nykyään EU:n toiseksi vähäisintä</a:t>
            </a:r>
          </a:p>
          <a:p>
            <a:r>
              <a:rPr lang="fi-FI" dirty="0"/>
              <a:t>koulutusryhmien väliset tupakointierot työikäisillä kasvaneet 1980-luvun puolivälistä alkaen</a:t>
            </a:r>
          </a:p>
          <a:p>
            <a:pPr lvl="1"/>
            <a:r>
              <a:rPr lang="fi-FI" dirty="0"/>
              <a:t>miesten tupakointi vähentynyt eniten ylimmässä koulutusryhmässä</a:t>
            </a:r>
          </a:p>
          <a:p>
            <a:pPr lvl="1"/>
            <a:r>
              <a:rPr lang="fi-FI" dirty="0"/>
              <a:t>naisten tupakointi yleistynyt lähinnä alimmassa koulutusryhmässä</a:t>
            </a:r>
          </a:p>
          <a:p>
            <a:pPr lvl="1"/>
            <a:r>
              <a:rPr lang="fi-FI" dirty="0"/>
              <a:t>nuorista päivittäin tupakoivat eniten koulussa huonosti menestyvät ja koulunkäynnin lopettaneet</a:t>
            </a:r>
          </a:p>
          <a:p>
            <a:pPr lvl="1"/>
            <a:r>
              <a:rPr lang="fi-FI" dirty="0"/>
              <a:t>ammattioppilaitoksissa opiskelevien nuorten päivittäistupakointi on selvästi yleisempää kuin lukiossa opiskelevien</a:t>
            </a:r>
          </a:p>
          <a:p>
            <a:r>
              <a:rPr lang="fi-FI" dirty="0"/>
              <a:t>suurin osa Suomen suurimmista työnantajista (kunnat) julistautunut savuttomiksi - myös yksityiset suuret työnantajat</a:t>
            </a:r>
          </a:p>
        </p:txBody>
      </p:sp>
    </p:spTree>
    <p:extLst>
      <p:ext uri="{BB962C8B-B14F-4D97-AF65-F5344CB8AC3E}">
        <p14:creationId xmlns:p14="http://schemas.microsoft.com/office/powerpoint/2010/main" val="2895317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804520"/>
            <a:ext cx="6885667" cy="1049235"/>
          </a:xfrm>
        </p:spPr>
        <p:txBody>
          <a:bodyPr/>
          <a:lstStyle/>
          <a:p>
            <a:r>
              <a:rPr lang="fi-FI" b="1" dirty="0"/>
              <a:t>Tupakkamainonta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9167" y="1853755"/>
            <a:ext cx="7619298" cy="4527573"/>
          </a:xfrm>
        </p:spPr>
        <p:txBody>
          <a:bodyPr>
            <a:normAutofit fontScale="62500" lnSpcReduction="20000"/>
          </a:bodyPr>
          <a:lstStyle/>
          <a:p>
            <a:r>
              <a:rPr lang="fi-FI" sz="3500" dirty="0"/>
              <a:t>kiellettiin Suomessa jo vuonna 1977</a:t>
            </a:r>
          </a:p>
          <a:p>
            <a:r>
              <a:rPr lang="fi-FI" sz="3500" dirty="0"/>
              <a:t>mainontaa yhä internetissä, ulkomaisissa lehdissä, ulkomailla, piilomainontana</a:t>
            </a:r>
          </a:p>
          <a:p>
            <a:r>
              <a:rPr lang="fi-FI" sz="3500" dirty="0"/>
              <a:t>tupakkateollisuus sponsoroi viihdeteollisuutta (esim. elokuvat)</a:t>
            </a:r>
          </a:p>
          <a:p>
            <a:r>
              <a:rPr lang="fi-FI" sz="3500" dirty="0"/>
              <a:t>tupakkamainonnan vaikutuksia</a:t>
            </a:r>
          </a:p>
          <a:p>
            <a:pPr lvl="1"/>
            <a:r>
              <a:rPr lang="fi-FI" sz="2900" dirty="0"/>
              <a:t>houkuttelee lapsia ja nuoria tupakoinnin aloittamiseen</a:t>
            </a:r>
          </a:p>
          <a:p>
            <a:pPr lvl="1"/>
            <a:r>
              <a:rPr lang="fi-FI" sz="2900" dirty="0"/>
              <a:t>yllyttää polttamaan enemmän</a:t>
            </a:r>
          </a:p>
          <a:p>
            <a:pPr lvl="1"/>
            <a:r>
              <a:rPr lang="fi-FI" sz="2900" dirty="0"/>
              <a:t>heikentää motivaatiota lopettaa</a:t>
            </a:r>
          </a:p>
          <a:p>
            <a:pPr lvl="1"/>
            <a:r>
              <a:rPr lang="fi-FI" sz="2900" dirty="0"/>
              <a:t>kannustaa entisiä tupakoijia aloittamaan uudelleen</a:t>
            </a:r>
          </a:p>
          <a:p>
            <a:pPr lvl="1"/>
            <a:r>
              <a:rPr lang="fi-FI" sz="2900" dirty="0"/>
              <a:t>tekee tupakanpoltosta tuttua ja helpommin hyväksyttävää</a:t>
            </a:r>
          </a:p>
          <a:p>
            <a:pPr lvl="1"/>
            <a:r>
              <a:rPr lang="fi-FI" sz="2900" dirty="0"/>
              <a:t>heikentää terveysvaroitusten vaikuttavuutta</a:t>
            </a:r>
          </a:p>
        </p:txBody>
      </p:sp>
    </p:spTree>
    <p:extLst>
      <p:ext uri="{BB962C8B-B14F-4D97-AF65-F5344CB8AC3E}">
        <p14:creationId xmlns:p14="http://schemas.microsoft.com/office/powerpoint/2010/main" val="1730576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571B0D-762D-4EAF-8D60-9AF9C45E5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tupakkamainonta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F49DE8-EB20-49BF-9E0C-A1606E5D9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4037747"/>
          </a:xfrm>
        </p:spPr>
        <p:txBody>
          <a:bodyPr>
            <a:normAutofit fontScale="77500" lnSpcReduction="20000"/>
          </a:bodyPr>
          <a:lstStyle/>
          <a:p>
            <a:r>
              <a:rPr lang="fi-FI" sz="3500" dirty="0"/>
              <a:t>tupakkateollisuus kehittää markkinointistrategioitaan</a:t>
            </a:r>
          </a:p>
          <a:p>
            <a:pPr lvl="1"/>
            <a:r>
              <a:rPr lang="fi-FI" sz="2900" dirty="0"/>
              <a:t>markkinoille uusia tupakkatuotteita (esim. sähkösavuke, vesipiippu) </a:t>
            </a:r>
          </a:p>
          <a:p>
            <a:pPr lvl="1"/>
            <a:r>
              <a:rPr lang="fi-FI" sz="2900" dirty="0"/>
              <a:t>kohdennettua mainontaa (esim. some ja keskustelufoorumit)</a:t>
            </a:r>
          </a:p>
          <a:p>
            <a:pPr lvl="1"/>
            <a:r>
              <a:rPr lang="fi-FI" sz="2900" dirty="0"/>
              <a:t>kyseenalaistaa tutkimustietoa ja tulkitsee sitä haluamallaan tavalla</a:t>
            </a:r>
          </a:p>
          <a:p>
            <a:pPr lvl="1"/>
            <a:r>
              <a:rPr lang="fi-FI" sz="2900" dirty="0"/>
              <a:t>tuottaa omiin tarkoituksiinsa valjastettua tutkimustietoa 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9894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5957C2-0713-47D6-8BFA-A2111B1DD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Yhdistelmävaroitukset</a:t>
            </a:r>
            <a:br>
              <a:rPr lang="fi-FI" dirty="0"/>
            </a:br>
            <a:r>
              <a:rPr lang="fi-FI" sz="1300" dirty="0"/>
              <a:t>https://ec.europa.eu/health/ph_determinants/life_style/Tobacco/Documents/fi_pictures.pdf</a:t>
            </a:r>
            <a:br>
              <a:rPr lang="fi-FI" sz="1300" dirty="0"/>
            </a:br>
            <a:endParaRPr lang="fi-FI" sz="1300" dirty="0"/>
          </a:p>
        </p:txBody>
      </p:sp>
      <p:pic>
        <p:nvPicPr>
          <p:cNvPr id="4100" name="Picture 4" descr="Image result for yhdistelmävaroitukset">
            <a:hlinkClick r:id="rId2"/>
            <a:extLst>
              <a:ext uri="{FF2B5EF4-FFF2-40B4-BE49-F238E27FC236}">
                <a16:creationId xmlns:a16="http://schemas.microsoft.com/office/drawing/2014/main" id="{71B80A86-ECFA-4385-90EE-F7C99F9C4DE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146" y="4129226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mage result for yhdistelmävaroitukset">
            <a:hlinkClick r:id="rId4"/>
            <a:extLst>
              <a:ext uri="{FF2B5EF4-FFF2-40B4-BE49-F238E27FC236}">
                <a16:creationId xmlns:a16="http://schemas.microsoft.com/office/drawing/2014/main" id="{3D84F341-671A-40D7-97AE-41B7C0219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146" y="2002730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Image result for yhdistelmävaroitukset">
            <a:hlinkClick r:id="rId6"/>
            <a:extLst>
              <a:ext uri="{FF2B5EF4-FFF2-40B4-BE49-F238E27FC236}">
                <a16:creationId xmlns:a16="http://schemas.microsoft.com/office/drawing/2014/main" id="{8661B759-C2DF-439E-A2E4-F7BE31E2F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2165" y="2002730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Image result for yhdistelmävaroitukset">
            <a:hlinkClick r:id="rId8"/>
            <a:extLst>
              <a:ext uri="{FF2B5EF4-FFF2-40B4-BE49-F238E27FC236}">
                <a16:creationId xmlns:a16="http://schemas.microsoft.com/office/drawing/2014/main" id="{6EA72304-C187-4090-87FA-9C23A2398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171005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Image result for yhdistelmävaroitukset">
            <a:hlinkClick r:id="rId10"/>
            <a:extLst>
              <a:ext uri="{FF2B5EF4-FFF2-40B4-BE49-F238E27FC236}">
                <a16:creationId xmlns:a16="http://schemas.microsoft.com/office/drawing/2014/main" id="{75DC5D74-35DA-482F-93D2-A4CB68F79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002730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Image result for yhdistelmävaroitukset">
            <a:hlinkClick r:id="rId12"/>
            <a:extLst>
              <a:ext uri="{FF2B5EF4-FFF2-40B4-BE49-F238E27FC236}">
                <a16:creationId xmlns:a16="http://schemas.microsoft.com/office/drawing/2014/main" id="{8211A0E0-8DC8-45FD-B872-778219D04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853" y="4134768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403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Nuuska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3" y="1772817"/>
            <a:ext cx="7776864" cy="4896544"/>
          </a:xfrm>
        </p:spPr>
        <p:txBody>
          <a:bodyPr>
            <a:normAutofit/>
          </a:bodyPr>
          <a:lstStyle/>
          <a:p>
            <a:r>
              <a:rPr lang="fi-FI" dirty="0"/>
              <a:t>jauhetusta tupakasta ja makuaineista muodostettu seos, käytetään suun limakalvoilla, ikenessä tai kielen alla</a:t>
            </a:r>
          </a:p>
          <a:p>
            <a:r>
              <a:rPr lang="fi-FI" dirty="0"/>
              <a:t>sisältää tupakan, nikotiinin ja veden lisäksi</a:t>
            </a:r>
          </a:p>
          <a:p>
            <a:pPr lvl="1"/>
            <a:r>
              <a:rPr lang="fi-FI" dirty="0"/>
              <a:t>tuhansia kemiallisia yhdisteitä (osa on syöpävaarallisia aineita)</a:t>
            </a:r>
          </a:p>
          <a:p>
            <a:pPr lvl="1"/>
            <a:r>
              <a:rPr lang="fi-FI" dirty="0"/>
              <a:t>raskasmetalleja (esim. lyijy, kadmium), arsenikkia, nikkeliä</a:t>
            </a:r>
          </a:p>
          <a:p>
            <a:pPr lvl="1"/>
            <a:r>
              <a:rPr lang="fi-FI" dirty="0"/>
              <a:t>myrkyllisiä kasvinsuojeluaineita ja radioaktiivisia aineita</a:t>
            </a:r>
          </a:p>
          <a:p>
            <a:r>
              <a:rPr lang="fi-FI" dirty="0"/>
              <a:t>Suomen lain mukaan maahantuonti, myynti ja muu luovuttaminen on kielletty,  ulkomailta saa tuoda rajoitetusti omaan henkilökohtaiseen käyttöönsä</a:t>
            </a:r>
          </a:p>
          <a:p>
            <a:r>
              <a:rPr lang="fi-FI" b="1" dirty="0"/>
              <a:t>Energianuuska: </a:t>
            </a:r>
            <a:r>
              <a:rPr lang="fi-FI" dirty="0"/>
              <a:t>ei sisällä tupakkaa eikä nikotiinia, sisältää energiajuomien tapaan kofeiinia ja muita piristäviä ainesosia</a:t>
            </a:r>
          </a:p>
        </p:txBody>
      </p:sp>
    </p:spTree>
    <p:extLst>
      <p:ext uri="{BB962C8B-B14F-4D97-AF65-F5344CB8AC3E}">
        <p14:creationId xmlns:p14="http://schemas.microsoft.com/office/powerpoint/2010/main" val="2249181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50627"/>
            <a:ext cx="6571343" cy="1049235"/>
          </a:xfrm>
        </p:spPr>
        <p:txBody>
          <a:bodyPr/>
          <a:lstStyle/>
          <a:p>
            <a:r>
              <a:rPr lang="fi-FI" b="1" dirty="0"/>
              <a:t>Tupakointi merkittävä riskitekijä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237931"/>
          </a:xfrm>
        </p:spPr>
        <p:txBody>
          <a:bodyPr>
            <a:noAutofit/>
          </a:bodyPr>
          <a:lstStyle/>
          <a:p>
            <a:r>
              <a:rPr lang="fi-FI" sz="2400" dirty="0"/>
              <a:t>suuri yksittäinen, ehkäistävissä oleva sairauksien ja ennenaikaisen kuolleisuuden aiheuttaja</a:t>
            </a:r>
          </a:p>
          <a:p>
            <a:pPr lvl="1"/>
            <a:r>
              <a:rPr lang="fi-FI" sz="2400" dirty="0"/>
              <a:t>joka toinen tupakoitsija kuolee tupakoinnista aiheutuviin sairauksiin </a:t>
            </a:r>
          </a:p>
          <a:p>
            <a:pPr lvl="1"/>
            <a:r>
              <a:rPr lang="fi-FI" sz="2400" dirty="0"/>
              <a:t>tupakoinnista johtuvat sairaudet heikentävät elämänlaatua ja aiheuttavat taloudellisia haittoja yksilölle (esim. lääke- ja sairauskustannukset)</a:t>
            </a:r>
          </a:p>
          <a:p>
            <a:r>
              <a:rPr lang="fi-FI" sz="2400" dirty="0"/>
              <a:t>tupakkasairauksien hoito kuormittaa terveydenhuoltoa ja aiheuttaa työnantajille ja yhteiskunnalle mittavat kustannukset</a:t>
            </a: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EEA869E1-F851-4A52-92F5-77E592B76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B083AD55-8296-44BD-8E14-DD2DDBC35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BF46B26-15FC-4C5A-94FA-AE9ED64B5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2F6065-5345-44BD-B66E-5487CCD7A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13335" y="3528542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E7ABCFA2-55B0-438C-A39A-637FFC624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BD2C934-710E-4E0E-9ED4-03F07E019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E33F295-C9AA-4B66-840D-A9AED69B9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801" y="742871"/>
            <a:ext cx="2269918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pPr defTabSz="914400"/>
            <a:r>
              <a:rPr lang="en-US" sz="3100" dirty="0" err="1"/>
              <a:t>Nuuska</a:t>
            </a:r>
            <a:r>
              <a:rPr lang="en-US" sz="3100" dirty="0"/>
              <a:t> ja </a:t>
            </a:r>
            <a:r>
              <a:rPr lang="en-US" sz="3100" dirty="0" err="1"/>
              <a:t>suun</a:t>
            </a:r>
            <a:r>
              <a:rPr lang="en-US" sz="3100" dirty="0"/>
              <a:t> </a:t>
            </a:r>
            <a:r>
              <a:rPr lang="en-US" sz="3100" dirty="0" err="1"/>
              <a:t>terveys</a:t>
            </a:r>
            <a:endParaRPr lang="en-US" sz="3100" dirty="0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0AD0F4F3-8F5C-421F-9FC1-DB3ED0BF6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63006" y="3526496"/>
            <a:ext cx="22677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1ED9F6D9-DB51-4249-B32F-272F917211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719" y="2523860"/>
            <a:ext cx="3140242" cy="3140242"/>
          </a:xfrm>
          <a:prstGeom prst="rect">
            <a:avLst/>
          </a:prstGeom>
        </p:spPr>
      </p:pic>
      <p:pic>
        <p:nvPicPr>
          <p:cNvPr id="3074" name="Picture 2" descr="Image result for nuuskan haitat">
            <a:hlinkClick r:id="rId4"/>
            <a:extLst>
              <a:ext uri="{FF2B5EF4-FFF2-40B4-BE49-F238E27FC236}">
                <a16:creationId xmlns:a16="http://schemas.microsoft.com/office/drawing/2014/main" id="{0F52FE2A-6DFC-482A-BE18-91B8A85FE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93568" y="564323"/>
            <a:ext cx="3757770" cy="250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B0A40572-62E5-460B-AD24-B6628527A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F1D872D4-D7E5-4CD8-9DAC-2BC612F08E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39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Nuuskan terveyshaitat</a:t>
            </a:r>
            <a:br>
              <a:rPr lang="fi-FI" b="1" dirty="0"/>
            </a:br>
            <a:r>
              <a:rPr lang="fi-FI" sz="1000" b="1" dirty="0"/>
              <a:t>https://www.hammaslaakariliitto.fi/fi/suunterveys/yleistietoa-suunterveydesta/tupakka-alkoholi-ja-suu/tupakointi-ja-suunterveys#.XWe04XduLIU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088949" cy="4581619"/>
          </a:xfrm>
        </p:spPr>
        <p:txBody>
          <a:bodyPr>
            <a:normAutofit/>
          </a:bodyPr>
          <a:lstStyle/>
          <a:p>
            <a:r>
              <a:rPr lang="fi-FI" dirty="0"/>
              <a:t>kehittää nopeasti voimakkaan riippuvuuden </a:t>
            </a:r>
            <a:br>
              <a:rPr lang="fi-FI" dirty="0"/>
            </a:br>
            <a:r>
              <a:rPr lang="fi-FI" dirty="0"/>
              <a:t>(nikotiinimäärä moninkertainen savukkeeseen verrattuna) </a:t>
            </a:r>
            <a:r>
              <a:rPr lang="fi-FI" dirty="0">
                <a:sym typeface="Wingdings" panose="05000000000000000000" pitchFamily="2" charset="2"/>
              </a:rPr>
              <a:t> irtipääsy vaikeaa</a:t>
            </a:r>
            <a:endParaRPr lang="fi-FI" dirty="0"/>
          </a:p>
          <a:p>
            <a:r>
              <a:rPr lang="fi-FI" dirty="0"/>
              <a:t>hengitystiesairauksia lukuun ottamatta haitat samankaltaisia kuin tupakan aiheuttamat</a:t>
            </a:r>
          </a:p>
          <a:p>
            <a:pPr lvl="1"/>
            <a:r>
              <a:rPr lang="fi-FI" dirty="0"/>
              <a:t>pitkään käytettynä lisää esim. ruokatorven syövän ja haimasyövän riskiä</a:t>
            </a:r>
          </a:p>
          <a:p>
            <a:pPr lvl="1"/>
            <a:r>
              <a:rPr lang="fi-FI" dirty="0"/>
              <a:t>lisää sydän- ja verisuonitautien sekä liikuntaelinten toimintahäiriöiden riskiä</a:t>
            </a:r>
          </a:p>
          <a:p>
            <a:pPr lvl="1"/>
            <a:r>
              <a:rPr lang="fi-FI" dirty="0"/>
              <a:t>urheilijoiden vammat paranevat hitaammin</a:t>
            </a:r>
          </a:p>
          <a:p>
            <a:pPr lvl="1"/>
            <a:r>
              <a:rPr lang="fi-FI" dirty="0"/>
              <a:t>loukkaantumisriski kasvaa (lihaskestävyys ja -voimat vähenevät)</a:t>
            </a:r>
          </a:p>
          <a:p>
            <a:r>
              <a:rPr lang="fi-FI" dirty="0"/>
              <a:t>lopettaminen parantaa nopeasti esim. suun terveyttä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4808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Sähkösavuke</a:t>
            </a:r>
            <a:br>
              <a:rPr lang="fi-FI" b="1" dirty="0"/>
            </a:br>
            <a:r>
              <a:rPr lang="fi-FI" sz="1800" b="1" dirty="0"/>
              <a:t>https://yle.fi/uutiset/3-10936841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016941" cy="4037747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sähköllä toimiva, tehdasvalmisteisen savukkeen käyttötapaa imitoiva laite</a:t>
            </a:r>
          </a:p>
          <a:p>
            <a:r>
              <a:rPr lang="fi-FI" dirty="0"/>
              <a:t>nikotiinia sisältäviä ja nikotiinittomia versioita (Suomessa saa myydä vain nikotiinittomia nesteitä)</a:t>
            </a:r>
          </a:p>
          <a:p>
            <a:r>
              <a:rPr lang="fi-FI" dirty="0"/>
              <a:t>ongelmia sähköturvallisuudessa</a:t>
            </a:r>
          </a:p>
          <a:p>
            <a:r>
              <a:rPr lang="fi-FI" dirty="0"/>
              <a:t>nesteiden koostumus ja haitta-ainepitoisuudet eroavat toisistaan samassakin tuotteessa</a:t>
            </a:r>
          </a:p>
          <a:p>
            <a:r>
              <a:rPr lang="fi-FI" dirty="0"/>
              <a:t>muodostuvasta höyrystä löydetty syöpävaarallisia yhdisteitä (esim. formaldehydi, </a:t>
            </a:r>
            <a:r>
              <a:rPr lang="fi-FI" dirty="0" err="1"/>
              <a:t>asetaldehydi</a:t>
            </a:r>
            <a:r>
              <a:rPr lang="fi-FI" dirty="0"/>
              <a:t>)</a:t>
            </a:r>
          </a:p>
          <a:p>
            <a:r>
              <a:rPr lang="fi-FI" dirty="0"/>
              <a:t>ei näyttöä avusta tupakoinnin lopettamisessa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321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Vesipiippu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088949" cy="4509611"/>
          </a:xfrm>
        </p:spPr>
        <p:txBody>
          <a:bodyPr>
            <a:normAutofit/>
          </a:bodyPr>
          <a:lstStyle/>
          <a:p>
            <a:r>
              <a:rPr lang="fi-FI" dirty="0"/>
              <a:t>luokitellaan Suomen lainsäädännössä tupakointivälineeksi</a:t>
            </a:r>
          </a:p>
          <a:p>
            <a:r>
              <a:rPr lang="fi-FI" dirty="0"/>
              <a:t>poltetaan joko tupakkatuotteita tai tupakan vastiketta</a:t>
            </a:r>
          </a:p>
          <a:p>
            <a:r>
              <a:rPr lang="fi-FI" dirty="0"/>
              <a:t>käyttöön liittyy terveydellisiä riskejä</a:t>
            </a:r>
          </a:p>
          <a:p>
            <a:pPr lvl="1"/>
            <a:r>
              <a:rPr lang="fi-FI" sz="2000" dirty="0"/>
              <a:t>aiheuttaa elimistöön suurempia terveydelle haitallisten ja vaarallisten aineiden pitoisuuksia kuin savukkeen polttaminen</a:t>
            </a:r>
          </a:p>
          <a:p>
            <a:pPr lvl="1"/>
            <a:r>
              <a:rPr lang="fi-FI" sz="2000" dirty="0"/>
              <a:t>tupakkakasvia sisältämättömiä yrttiseoksia poltettaessa syntyy myös huomattavia määriä terveydelle haitallisia yhdisteitä</a:t>
            </a:r>
          </a:p>
          <a:p>
            <a:pPr lvl="1"/>
            <a:r>
              <a:rPr lang="fi-FI" sz="2000" dirty="0"/>
              <a:t>laitteen yhteiskäyttöön liittyy hygieniariskejä</a:t>
            </a:r>
          </a:p>
        </p:txBody>
      </p:sp>
    </p:spTree>
    <p:extLst>
      <p:ext uri="{BB962C8B-B14F-4D97-AF65-F5344CB8AC3E}">
        <p14:creationId xmlns:p14="http://schemas.microsoft.com/office/powerpoint/2010/main" val="10244156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Savuton Suomi 2030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232965" cy="4149571"/>
          </a:xfrm>
        </p:spPr>
        <p:txBody>
          <a:bodyPr>
            <a:noAutofit/>
          </a:bodyPr>
          <a:lstStyle/>
          <a:p>
            <a:r>
              <a:rPr lang="fi-FI" sz="2400" dirty="0"/>
              <a:t>vuoden 2010 tupakkalain tavoite on tupakkatuotteiden käytön loppuminen Suomessa (maailman 1. maa)</a:t>
            </a:r>
          </a:p>
          <a:p>
            <a:pPr lvl="1"/>
            <a:r>
              <a:rPr lang="fi-FI" sz="2400" dirty="0"/>
              <a:t>väestön tupakoimattomuutta koskevan myönteisen asennoitumisen vahvistaminen</a:t>
            </a:r>
          </a:p>
          <a:p>
            <a:pPr lvl="1"/>
            <a:r>
              <a:rPr lang="fi-FI" sz="2400" dirty="0"/>
              <a:t>nuorten tupakoinnin aloittamisen ehkäiseminen</a:t>
            </a:r>
          </a:p>
          <a:p>
            <a:pPr lvl="1"/>
            <a:r>
              <a:rPr lang="fi-FI" sz="2400" dirty="0"/>
              <a:t>tupakkalain täytäntöönpanon vahvistaminen</a:t>
            </a:r>
          </a:p>
          <a:p>
            <a:pPr lvl="1"/>
            <a:r>
              <a:rPr lang="fi-FI" sz="2400" dirty="0"/>
              <a:t>tupakkatuotteiden käytön lopettamisen tukeminen (esim. nikotiinikorvaustuotteet)</a:t>
            </a:r>
          </a:p>
        </p:txBody>
      </p:sp>
    </p:spTree>
    <p:extLst>
      <p:ext uri="{BB962C8B-B14F-4D97-AF65-F5344CB8AC3E}">
        <p14:creationId xmlns:p14="http://schemas.microsoft.com/office/powerpoint/2010/main" val="9517623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Globaaleja näkökulmia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016941" cy="4149571"/>
          </a:xfrm>
        </p:spPr>
        <p:txBody>
          <a:bodyPr>
            <a:normAutofit/>
          </a:bodyPr>
          <a:lstStyle/>
          <a:p>
            <a:r>
              <a:rPr lang="fi-FI" dirty="0"/>
              <a:t>tupakointi ja sen tuotanto siirtyy rikkaista maista köyhiin maihin</a:t>
            </a:r>
          </a:p>
          <a:p>
            <a:r>
              <a:rPr lang="fi-FI" dirty="0"/>
              <a:t>vuonna 2003 WHO:n tupakkatuotteita koskeva sopimus (FCTC)</a:t>
            </a:r>
          </a:p>
          <a:p>
            <a:pPr lvl="1"/>
            <a:r>
              <a:rPr lang="fi-FI" sz="2000" dirty="0"/>
              <a:t>tupakkatuotteiden myyntiä, pakkausmerkintöjä, laitonta kauppaa ja verotusta koskevia artikloja</a:t>
            </a:r>
          </a:p>
          <a:p>
            <a:pPr lvl="1"/>
            <a:r>
              <a:rPr lang="fi-FI" sz="2000" dirty="0"/>
              <a:t>rajoitetaan tupakkatuotteiden mainontaa ja tupakansavun leviämistä ympäristöön</a:t>
            </a:r>
          </a:p>
          <a:p>
            <a:pPr lvl="1"/>
            <a:r>
              <a:rPr lang="fi-FI" sz="2000" dirty="0"/>
              <a:t>yhtenä päätavoitteena estää tupakoinnin yleistyminen kehitysmaissa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5428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28CF04-36FF-4EFD-9739-7E9B67D34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Tupakkatuotteet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470B3D-FEA9-4FC5-BABF-9F2B90763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/>
              <a:t>tupakkatuotteet</a:t>
            </a:r>
          </a:p>
          <a:p>
            <a:pPr lvl="1"/>
            <a:r>
              <a:rPr lang="fi-FI" sz="2400" dirty="0"/>
              <a:t>myrkyllisimpiä laillisilla markkinoilla myytäviä nautintoaineiksi tarkoitettuja tuotteita</a:t>
            </a:r>
          </a:p>
          <a:p>
            <a:pPr lvl="1"/>
            <a:r>
              <a:rPr lang="fi-FI" sz="2400" dirty="0"/>
              <a:t>aiheuttavat käyttäjälleen riippuvuuden ja sisältävät aineita, jotka aiheuttavat elimistössä vakavia solumuutoksia, kudosvaurioita ja lukuisia sairauksia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5310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Nikotiiniriippuvuuden kehittyminen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853755"/>
            <a:ext cx="7304973" cy="4887613"/>
          </a:xfrm>
        </p:spPr>
        <p:txBody>
          <a:bodyPr>
            <a:normAutofit fontScale="62500" lnSpcReduction="20000"/>
          </a:bodyPr>
          <a:lstStyle/>
          <a:p>
            <a:r>
              <a:rPr lang="fi-FI" sz="2900" dirty="0"/>
              <a:t>terveyden kannalta tupakansavun haitallisimpia aineita ovat </a:t>
            </a:r>
            <a:r>
              <a:rPr lang="fi-FI" sz="2900" b="1" dirty="0"/>
              <a:t>terva, häkä ja nikotiini</a:t>
            </a:r>
          </a:p>
          <a:p>
            <a:pPr lvl="1"/>
            <a:r>
              <a:rPr lang="fi-FI" sz="2900" b="1" dirty="0"/>
              <a:t>karsinogeeneja</a:t>
            </a:r>
            <a:r>
              <a:rPr lang="fi-FI" sz="2900" dirty="0"/>
              <a:t> tunnistettu noin 60</a:t>
            </a:r>
          </a:p>
          <a:p>
            <a:pPr lvl="1"/>
            <a:r>
              <a:rPr lang="fi-FI" sz="2900" dirty="0"/>
              <a:t>moni muu yhdiste </a:t>
            </a:r>
            <a:r>
              <a:rPr lang="fi-FI" sz="2900" b="1" dirty="0"/>
              <a:t>toksinen</a:t>
            </a:r>
            <a:r>
              <a:rPr lang="fi-FI" sz="2900" dirty="0"/>
              <a:t> eli myrkyllinen elimistölle</a:t>
            </a:r>
          </a:p>
          <a:p>
            <a:r>
              <a:rPr lang="fi-FI" sz="2900" b="1" dirty="0"/>
              <a:t>nikotiinin</a:t>
            </a:r>
            <a:r>
              <a:rPr lang="fi-FI" sz="2900" dirty="0"/>
              <a:t> vaikutus aivoihin nopea </a:t>
            </a:r>
            <a:r>
              <a:rPr lang="fi-FI" sz="2900" dirty="0">
                <a:sym typeface="Wingdings" panose="05000000000000000000" pitchFamily="2" charset="2"/>
              </a:rPr>
              <a:t> riippuvuus</a:t>
            </a:r>
          </a:p>
          <a:p>
            <a:pPr lvl="1"/>
            <a:r>
              <a:rPr lang="fi-FI" sz="2900" dirty="0">
                <a:sym typeface="Wingdings" panose="05000000000000000000" pitchFamily="2" charset="2"/>
              </a:rPr>
              <a:t>erityisen haitallista lapsille ja nuorille </a:t>
            </a:r>
            <a:br>
              <a:rPr lang="fi-FI" sz="2900" dirty="0">
                <a:sym typeface="Wingdings" panose="05000000000000000000" pitchFamily="2" charset="2"/>
              </a:rPr>
            </a:br>
            <a:r>
              <a:rPr lang="fi-FI" sz="2900" dirty="0">
                <a:sym typeface="Wingdings" panose="05000000000000000000" pitchFamily="2" charset="2"/>
              </a:rPr>
              <a:t>(aivot herkemmät riippuvuuksien syntymiselle)</a:t>
            </a:r>
          </a:p>
          <a:p>
            <a:pPr lvl="1"/>
            <a:r>
              <a:rPr lang="fi-FI" sz="2900" dirty="0">
                <a:sym typeface="Wingdings" panose="05000000000000000000" pitchFamily="2" charset="2"/>
              </a:rPr>
              <a:t>3–6 viikon kuluttua käytön aloittamisesta aivoissa pysyviä muutoksia</a:t>
            </a:r>
          </a:p>
          <a:p>
            <a:pPr lvl="2"/>
            <a:r>
              <a:rPr lang="fi-FI" sz="2900" b="1" dirty="0">
                <a:sym typeface="Wingdings" panose="05000000000000000000" pitchFamily="2" charset="2"/>
              </a:rPr>
              <a:t>nikotiinireseptorien</a:t>
            </a:r>
            <a:r>
              <a:rPr lang="fi-FI" sz="2900" dirty="0">
                <a:sym typeface="Wingdings" panose="05000000000000000000" pitchFamily="2" charset="2"/>
              </a:rPr>
              <a:t> määrä lisääntyy ja niiden toiminta muuttuu</a:t>
            </a:r>
          </a:p>
          <a:p>
            <a:pPr lvl="2"/>
            <a:r>
              <a:rPr lang="fi-FI" sz="2900" dirty="0">
                <a:sym typeface="Wingdings" panose="05000000000000000000" pitchFamily="2" charset="2"/>
              </a:rPr>
              <a:t>jatkuva nikotiinialtistus aiheuttaa aivoissa </a:t>
            </a:r>
            <a:r>
              <a:rPr lang="fi-FI" sz="2900" b="1" dirty="0">
                <a:sym typeface="Wingdings" panose="05000000000000000000" pitchFamily="2" charset="2"/>
              </a:rPr>
              <a:t>neuroadaptaatiota</a:t>
            </a:r>
            <a:r>
              <a:rPr lang="fi-FI" sz="2900" dirty="0">
                <a:sym typeface="Wingdings" panose="05000000000000000000" pitchFamily="2" charset="2"/>
              </a:rPr>
              <a:t> </a:t>
            </a:r>
            <a:br>
              <a:rPr lang="fi-FI" sz="2900" dirty="0">
                <a:sym typeface="Wingdings" panose="05000000000000000000" pitchFamily="2" charset="2"/>
              </a:rPr>
            </a:br>
            <a:r>
              <a:rPr lang="fi-FI" sz="2900" dirty="0">
                <a:sym typeface="Wingdings" panose="05000000000000000000" pitchFamily="2" charset="2"/>
              </a:rPr>
              <a:t>(= fysiologisia ja rakenteellisia muutoksia)  </a:t>
            </a:r>
            <a:r>
              <a:rPr lang="fi-FI" sz="2900" b="1" dirty="0">
                <a:sym typeface="Wingdings" panose="05000000000000000000" pitchFamily="2" charset="2"/>
              </a:rPr>
              <a:t>toleranssin</a:t>
            </a:r>
            <a:r>
              <a:rPr lang="fi-FI" sz="2900" dirty="0">
                <a:sym typeface="Wingdings" panose="05000000000000000000" pitchFamily="2" charset="2"/>
              </a:rPr>
              <a:t> kehittyminen</a:t>
            </a:r>
            <a:endParaRPr lang="fi-FI" sz="29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3675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Keuhkosyöpä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9" y="1853755"/>
            <a:ext cx="8064896" cy="4815605"/>
          </a:xfrm>
        </p:spPr>
        <p:txBody>
          <a:bodyPr>
            <a:noAutofit/>
          </a:bodyPr>
          <a:lstStyle/>
          <a:p>
            <a:r>
              <a:rPr lang="fi-FI" dirty="0"/>
              <a:t>yksi yleisimmistä syöpätaudeista,  yli 90 % tapauksista johtuu tupakoinnista</a:t>
            </a:r>
          </a:p>
          <a:p>
            <a:r>
              <a:rPr lang="fi-FI" dirty="0"/>
              <a:t>tapausten ilmaantuvuus vähenemässä tupakoinnin vähenemisen myötä</a:t>
            </a:r>
          </a:p>
          <a:p>
            <a:r>
              <a:rPr lang="fi-FI" dirty="0"/>
              <a:t>saa alkunsa keuhkoputken tai keuhkokudoksen solun muuttuessa syöpäsoluksi</a:t>
            </a:r>
          </a:p>
          <a:p>
            <a:r>
              <a:rPr lang="fi-FI" dirty="0"/>
              <a:t>vaikea havaita varhaisessa vaiheessa, usein todetaan kun levinnyt jo muualle elimistöön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hoitoennuste huono</a:t>
            </a:r>
          </a:p>
          <a:p>
            <a:pPr lvl="1"/>
            <a:r>
              <a:rPr lang="fi-FI" sz="2000" dirty="0"/>
              <a:t>oireina aluksi usein vain yskää</a:t>
            </a:r>
          </a:p>
          <a:p>
            <a:pPr lvl="1"/>
            <a:r>
              <a:rPr lang="fi-FI" sz="2000" dirty="0"/>
              <a:t>vasta myöhemmin hengenahdistusta, verisiä ysköksiä sekä jatkuva keuhkotulehdus</a:t>
            </a:r>
          </a:p>
          <a:p>
            <a:r>
              <a:rPr lang="fi-FI" dirty="0"/>
              <a:t>todetaan röntgenkuvalla, tähystyksellä ja kudosnäytteellä</a:t>
            </a:r>
          </a:p>
        </p:txBody>
      </p:sp>
    </p:spTree>
    <p:extLst>
      <p:ext uri="{BB962C8B-B14F-4D97-AF65-F5344CB8AC3E}">
        <p14:creationId xmlns:p14="http://schemas.microsoft.com/office/powerpoint/2010/main" val="2289092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AC1D3C-20E9-4E9E-9149-8CB374E36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2050" name="Picture 2" descr="Image result for keuhkosyöpä">
            <a:extLst>
              <a:ext uri="{FF2B5EF4-FFF2-40B4-BE49-F238E27FC236}">
                <a16:creationId xmlns:a16="http://schemas.microsoft.com/office/drawing/2014/main" id="{E96099F4-7983-4445-B714-BE8C13F2AD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06" y="692702"/>
            <a:ext cx="4206651" cy="2120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9F91EC02-9177-4F92-996F-9BFFD13A0D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008582"/>
            <a:ext cx="3059832" cy="229487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2722D7C-BAB2-4CB3-9B62-950CF1F004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693" y="2244669"/>
            <a:ext cx="4573942" cy="3632603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9DFF074-D80C-47AA-AEBB-A1E6C2BC67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598" y="39161"/>
            <a:ext cx="3571156" cy="201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296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3FD1BF-5C41-4C78-A6B0-7CEDDC347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Keuhkosyöpä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16640E-7FED-47C0-BE9E-C07E99387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3933547"/>
          </a:xfrm>
        </p:spPr>
        <p:txBody>
          <a:bodyPr/>
          <a:lstStyle/>
          <a:p>
            <a:r>
              <a:rPr lang="fi-FI" sz="2800" dirty="0"/>
              <a:t>hoitoon ja ennusteeseen vaikuttavat </a:t>
            </a:r>
          </a:p>
          <a:p>
            <a:pPr lvl="1"/>
            <a:r>
              <a:rPr lang="fi-FI" sz="2800" dirty="0"/>
              <a:t>levinneisyys elimistössä</a:t>
            </a:r>
          </a:p>
          <a:p>
            <a:pPr lvl="1"/>
            <a:r>
              <a:rPr lang="fi-FI" sz="2800" dirty="0"/>
              <a:t>potilaan ikä</a:t>
            </a:r>
          </a:p>
          <a:p>
            <a:pPr lvl="1"/>
            <a:r>
              <a:rPr lang="fi-FI" sz="2800" dirty="0"/>
              <a:t>sukupuoli	</a:t>
            </a:r>
          </a:p>
          <a:p>
            <a:pPr lvl="1"/>
            <a:r>
              <a:rPr lang="fi-FI" sz="2800" dirty="0"/>
              <a:t>yleiskunto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1540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804520"/>
            <a:ext cx="6885667" cy="1049235"/>
          </a:xfrm>
        </p:spPr>
        <p:txBody>
          <a:bodyPr>
            <a:normAutofit/>
          </a:bodyPr>
          <a:lstStyle/>
          <a:p>
            <a:r>
              <a:rPr lang="fi-FI" b="1" dirty="0"/>
              <a:t>Keuhkoahtaumatauti eli COPD ja sen oireet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9167" y="1853755"/>
            <a:ext cx="7475282" cy="4599581"/>
          </a:xfrm>
        </p:spPr>
        <p:txBody>
          <a:bodyPr>
            <a:normAutofit fontScale="62500" lnSpcReduction="20000"/>
          </a:bodyPr>
          <a:lstStyle/>
          <a:p>
            <a:r>
              <a:rPr lang="fi-FI" sz="3500" dirty="0"/>
              <a:t>keuhkojen sairaus, jossa ilmaa keuhkoihin kuljettavat keuhkoputket pysyvästi vaurioituneet  ja ahtautuneet</a:t>
            </a:r>
          </a:p>
          <a:p>
            <a:r>
              <a:rPr lang="fi-FI" sz="3500" dirty="0"/>
              <a:t>maailman neljänneksi yleisin kuolemaan johtava sairaus </a:t>
            </a:r>
          </a:p>
          <a:p>
            <a:r>
              <a:rPr lang="fi-FI" sz="3500" dirty="0"/>
              <a:t>tupakointi suurin yksittäinen keuhkoahtaumataudin aiheuttaja</a:t>
            </a:r>
          </a:p>
          <a:p>
            <a:r>
              <a:rPr lang="fi-FI" sz="3500" dirty="0"/>
              <a:t>tyypillisimpiä oireita </a:t>
            </a:r>
            <a:br>
              <a:rPr lang="fi-FI" sz="3500" dirty="0"/>
            </a:br>
            <a:r>
              <a:rPr lang="fi-FI" sz="3500" dirty="0"/>
              <a:t>(ilmaantuvat pikkuhiljaa vuosien kuluessa)</a:t>
            </a:r>
          </a:p>
          <a:p>
            <a:pPr lvl="1"/>
            <a:r>
              <a:rPr lang="fi-FI" sz="2900" dirty="0"/>
              <a:t>kroonisesta keuhkoputkitulehduksesta aiheutuva yskä</a:t>
            </a:r>
          </a:p>
          <a:p>
            <a:pPr lvl="1"/>
            <a:r>
              <a:rPr lang="fi-FI" sz="2900" dirty="0"/>
              <a:t>lisääntynyt limaneritys ja hengenahdistus rasituksen aikana</a:t>
            </a:r>
          </a:p>
          <a:p>
            <a:pPr lvl="1"/>
            <a:r>
              <a:rPr lang="fi-FI" sz="2900" dirty="0"/>
              <a:t>saattaa oireilla limaisuutena ja yskimisenä pitkäänkin </a:t>
            </a:r>
            <a:br>
              <a:rPr lang="fi-FI" sz="2900" dirty="0"/>
            </a:br>
            <a:r>
              <a:rPr lang="fi-FI" sz="2900" dirty="0">
                <a:sym typeface="Wingdings" panose="05000000000000000000" pitchFamily="2" charset="2"/>
              </a:rPr>
              <a:t> </a:t>
            </a:r>
            <a:r>
              <a:rPr lang="fi-FI" sz="2900" dirty="0"/>
              <a:t>tupakoija saattaa pitää oireita vain tupakointiin, ikääntymiseen tai huonoon kuntoon kuuluvina </a:t>
            </a:r>
          </a:p>
        </p:txBody>
      </p:sp>
    </p:spTree>
    <p:extLst>
      <p:ext uri="{BB962C8B-B14F-4D97-AF65-F5344CB8AC3E}">
        <p14:creationId xmlns:p14="http://schemas.microsoft.com/office/powerpoint/2010/main" val="1969028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Keuhkoahtaumataudin </a:t>
            </a:r>
            <a:br>
              <a:rPr lang="fi-FI" b="1" dirty="0"/>
            </a:br>
            <a:r>
              <a:rPr lang="fi-FI" b="1" dirty="0"/>
              <a:t>kehittyminen ja toteaminen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000" dirty="0"/>
              <a:t>kehittyminen</a:t>
            </a:r>
          </a:p>
          <a:p>
            <a:pPr lvl="1"/>
            <a:r>
              <a:rPr lang="fi-FI" sz="1600" dirty="0"/>
              <a:t>tupakansavu vaurioittaa keuhkoputkia </a:t>
            </a:r>
            <a:r>
              <a:rPr lang="fi-FI" sz="1600" dirty="0">
                <a:sym typeface="Wingdings" panose="05000000000000000000" pitchFamily="2" charset="2"/>
              </a:rPr>
              <a:t> </a:t>
            </a:r>
            <a:r>
              <a:rPr lang="fi-FI" sz="1600" dirty="0"/>
              <a:t>alkaa pesiä tulehduksen aiheuttavia bakteereita</a:t>
            </a:r>
          </a:p>
          <a:p>
            <a:pPr lvl="1"/>
            <a:r>
              <a:rPr lang="fi-FI" sz="1600" dirty="0"/>
              <a:t>keuhkoputket vähitellen kovettuvat ja ahtautuvat pysyvästi </a:t>
            </a:r>
            <a:r>
              <a:rPr lang="fi-FI" sz="1600" dirty="0">
                <a:sym typeface="Wingdings" panose="05000000000000000000" pitchFamily="2" charset="2"/>
              </a:rPr>
              <a:t></a:t>
            </a:r>
            <a:r>
              <a:rPr lang="fi-FI" sz="1600" dirty="0"/>
              <a:t> ilman kulkuaukko pienenee</a:t>
            </a:r>
          </a:p>
          <a:p>
            <a:pPr lvl="1"/>
            <a:r>
              <a:rPr lang="fi-FI" sz="1600" dirty="0"/>
              <a:t>pienimpien keuhkorakkuloiden seinien rakenne rappeutuu, rakkulat löystyvät ja laajenevat </a:t>
            </a:r>
            <a:r>
              <a:rPr lang="fi-FI" sz="1600" dirty="0">
                <a:sym typeface="Wingdings" panose="05000000000000000000" pitchFamily="2" charset="2"/>
              </a:rPr>
              <a:t></a:t>
            </a:r>
            <a:r>
              <a:rPr lang="fi-FI" sz="1600" dirty="0"/>
              <a:t> elimistön hapensaanti vaikeutuu ja keuhkojen toimintakyky heikkenee </a:t>
            </a:r>
            <a:br>
              <a:rPr lang="fi-FI" sz="1600" dirty="0"/>
            </a:br>
            <a:r>
              <a:rPr lang="fi-FI" sz="1600" dirty="0">
                <a:sym typeface="Wingdings" panose="05000000000000000000" pitchFamily="2" charset="2"/>
              </a:rPr>
              <a:t> h</a:t>
            </a:r>
            <a:r>
              <a:rPr lang="fi-FI" sz="1600" dirty="0"/>
              <a:t>appi ei pääse kulkeutumaan verenkiertoon </a:t>
            </a:r>
            <a:r>
              <a:rPr lang="fi-FI" sz="1600" dirty="0">
                <a:sym typeface="Wingdings" panose="05000000000000000000" pitchFamily="2" charset="2"/>
              </a:rPr>
              <a:t> </a:t>
            </a:r>
            <a:r>
              <a:rPr lang="fi-FI" sz="1600" dirty="0"/>
              <a:t>liikkuminen muuttuu äärimmäisen vaativaksi ja fyysisesti rasittavaksi</a:t>
            </a:r>
          </a:p>
          <a:p>
            <a:r>
              <a:rPr lang="fi-FI" sz="2000" dirty="0"/>
              <a:t>tärkeää hakeutua tutkimuksiin mahdollisimman varhaisessa vaiheessa </a:t>
            </a:r>
          </a:p>
          <a:p>
            <a:pPr lvl="1">
              <a:buFont typeface="Wingdings"/>
              <a:buChar char="à"/>
            </a:pPr>
            <a:r>
              <a:rPr lang="fi-FI" sz="1600" dirty="0"/>
              <a:t>taudin hidastaminen</a:t>
            </a:r>
          </a:p>
          <a:p>
            <a:pPr lvl="1">
              <a:buFont typeface="Wingdings"/>
              <a:buChar char="à"/>
            </a:pPr>
            <a:r>
              <a:rPr lang="fi-FI" sz="1600" dirty="0"/>
              <a:t>paremman elämänlaadun ja pitemmän eliniän saavuttaminen</a:t>
            </a:r>
          </a:p>
          <a:p>
            <a:r>
              <a:rPr lang="fi-FI" sz="2000" dirty="0"/>
              <a:t>todetaan </a:t>
            </a:r>
            <a:r>
              <a:rPr lang="fi-FI" sz="2000" b="1" dirty="0" err="1"/>
              <a:t>spirometriatutkimuksella</a:t>
            </a:r>
            <a:endParaRPr lang="fi-FI" sz="2000" b="1" dirty="0"/>
          </a:p>
          <a:p>
            <a:pPr lvl="1"/>
            <a:r>
              <a:rPr lang="fi-FI" sz="1600" dirty="0"/>
              <a:t>puhalluskoe, johon hakeudutaan lääkärin lähetteellä</a:t>
            </a:r>
          </a:p>
          <a:p>
            <a:pPr lvl="1"/>
            <a:r>
              <a:rPr lang="fi-FI" sz="1600" dirty="0"/>
              <a:t>kertoo keuhkojen tilavuudesta sekä keuhkoputkien toiminnasta</a:t>
            </a:r>
          </a:p>
        </p:txBody>
      </p:sp>
    </p:spTree>
    <p:extLst>
      <p:ext uri="{BB962C8B-B14F-4D97-AF65-F5344CB8AC3E}">
        <p14:creationId xmlns:p14="http://schemas.microsoft.com/office/powerpoint/2010/main" val="99017105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863</Words>
  <Application>Microsoft Office PowerPoint</Application>
  <PresentationFormat>Näytössä katseltava diaesitys (4:3)</PresentationFormat>
  <Paragraphs>156</Paragraphs>
  <Slides>25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29" baseType="lpstr">
      <vt:lpstr>Arial</vt:lpstr>
      <vt:lpstr>Gill Sans MT</vt:lpstr>
      <vt:lpstr>Wingdings</vt:lpstr>
      <vt:lpstr>Galleria</vt:lpstr>
      <vt:lpstr>Terve 1: Terveyden perusteet</vt:lpstr>
      <vt:lpstr>Tupakointi merkittävä riskitekijä</vt:lpstr>
      <vt:lpstr>Tupakkatuotteet</vt:lpstr>
      <vt:lpstr>Nikotiiniriippuvuuden kehittyminen</vt:lpstr>
      <vt:lpstr>Keuhkosyöpä</vt:lpstr>
      <vt:lpstr>PowerPoint-esitys</vt:lpstr>
      <vt:lpstr>Keuhkosyöpä</vt:lpstr>
      <vt:lpstr>Keuhkoahtaumatauti eli COPD ja sen oireet</vt:lpstr>
      <vt:lpstr>Keuhkoahtaumataudin  kehittyminen ja toteaminen</vt:lpstr>
      <vt:lpstr>PowerPoint-esitys</vt:lpstr>
      <vt:lpstr>Keuhkoahtaumataudin hoito</vt:lpstr>
      <vt:lpstr>Passiivinen tupakointi</vt:lpstr>
      <vt:lpstr>Passiivisen tupakoinnin seuraukset</vt:lpstr>
      <vt:lpstr>Suomen tupakkapolitiikka</vt:lpstr>
      <vt:lpstr>Tupakoinnin vähentyminen</vt:lpstr>
      <vt:lpstr>Tupakkamainonta</vt:lpstr>
      <vt:lpstr>tupakkamainonta</vt:lpstr>
      <vt:lpstr>Yhdistelmävaroitukset https://ec.europa.eu/health/ph_determinants/life_style/Tobacco/Documents/fi_pictures.pdf </vt:lpstr>
      <vt:lpstr>Nuuska</vt:lpstr>
      <vt:lpstr>Nuuska ja suun terveys</vt:lpstr>
      <vt:lpstr>Nuuskan terveyshaitat https://www.hammaslaakariliitto.fi/fi/suunterveys/yleistietoa-suunterveydesta/tupakka-alkoholi-ja-suu/tupakointi-ja-suunterveys#.XWe04XduLIU</vt:lpstr>
      <vt:lpstr>Sähkösavuke https://yle.fi/uutiset/3-10936841</vt:lpstr>
      <vt:lpstr>Vesipiippu</vt:lpstr>
      <vt:lpstr>Savuton Suomi 2030</vt:lpstr>
      <vt:lpstr>Globaaleja näkökulmia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Vuopio Anu</dc:creator>
  <cp:lastModifiedBy>Vuopio Anu</cp:lastModifiedBy>
  <cp:revision>2</cp:revision>
  <dcterms:created xsi:type="dcterms:W3CDTF">2019-08-29T11:23:11Z</dcterms:created>
  <dcterms:modified xsi:type="dcterms:W3CDTF">2019-08-29T11:37:22Z</dcterms:modified>
</cp:coreProperties>
</file>