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81" r:id="rId3"/>
    <p:sldId id="275" r:id="rId4"/>
    <p:sldId id="260" r:id="rId5"/>
    <p:sldId id="257" r:id="rId6"/>
    <p:sldId id="259" r:id="rId7"/>
    <p:sldId id="279" r:id="rId8"/>
    <p:sldId id="280" r:id="rId9"/>
    <p:sldId id="269" r:id="rId10"/>
    <p:sldId id="264" r:id="rId11"/>
    <p:sldId id="263" r:id="rId12"/>
    <p:sldId id="278" r:id="rId13"/>
    <p:sldId id="273" r:id="rId14"/>
    <p:sldId id="261" r:id="rId15"/>
    <p:sldId id="262" r:id="rId16"/>
    <p:sldId id="276" r:id="rId17"/>
    <p:sldId id="277" r:id="rId18"/>
    <p:sldId id="274" r:id="rId19"/>
    <p:sldId id="270" r:id="rId20"/>
    <p:sldId id="265" r:id="rId21"/>
    <p:sldId id="271" r:id="rId22"/>
    <p:sldId id="272" r:id="rId23"/>
    <p:sldId id="266" r:id="rId24"/>
    <p:sldId id="267" r:id="rId25"/>
    <p:sldId id="268" r:id="rId2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7E60D-7F0F-46CC-A48D-6D5EDD05D1F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CBFA7-73D0-4B59-9FAE-034DD7BD6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556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027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6091A74-3869-4E67-96D2-FAA4A8564E58}" type="slidenum">
              <a:t>22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fi-FI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8550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95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16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8536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780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83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023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958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54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11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80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05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982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55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637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0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9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F2E01-E556-47EB-BA94-270BFEA71E0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947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ULip_56zhk" TargetMode="External"/><Relationship Id="rId2" Type="http://schemas.openxmlformats.org/officeDocument/2006/relationships/hyperlink" Target="https://www.youtube.com/watch?v=LzCW4P52Um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MEDIA, TERVEYS JA TEKNOLOGIA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5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isällön paikkamerkki 1"/>
          <p:cNvSpPr>
            <a:spLocks noGrp="1"/>
          </p:cNvSpPr>
          <p:nvPr>
            <p:ph idx="1"/>
          </p:nvPr>
        </p:nvSpPr>
        <p:spPr>
          <a:xfrm>
            <a:off x="1016001" y="1714500"/>
            <a:ext cx="9223376" cy="4857750"/>
          </a:xfrm>
        </p:spPr>
        <p:txBody>
          <a:bodyPr>
            <a:normAutofit/>
          </a:bodyPr>
          <a:lstStyle/>
          <a:p>
            <a:r>
              <a:rPr lang="fi-FI" sz="2800" dirty="0"/>
              <a:t>Panimo- ja virvoitusjuomateollisuus ry käynnisti vuosi sitten ”Kännissä olet ääliö” </a:t>
            </a:r>
            <a:r>
              <a:rPr lang="fi-FI" sz="2800" dirty="0" smtClean="0"/>
              <a:t>–kampanjan</a:t>
            </a:r>
            <a:r>
              <a:rPr lang="fi-FI" sz="2800" dirty="0"/>
              <a:t>.</a:t>
            </a:r>
          </a:p>
          <a:p>
            <a:pPr marL="0" lvl="0" indent="0">
              <a:buNone/>
            </a:pPr>
            <a:r>
              <a:rPr lang="fi-FI" sz="2800" dirty="0" smtClean="0"/>
              <a:t>a) Ohessa </a:t>
            </a:r>
            <a:r>
              <a:rPr lang="fi-FI" sz="2800" dirty="0"/>
              <a:t>on kaksi ”Kännissä olet ääliö” –kampanjan julistetta. Miten ja mihin kuvilla pyritään vaikuttamaan? (2p)</a:t>
            </a:r>
          </a:p>
          <a:p>
            <a:pPr marL="0" lvl="0" indent="0">
              <a:buNone/>
            </a:pPr>
            <a:r>
              <a:rPr lang="fi-FI" sz="2800" dirty="0" smtClean="0"/>
              <a:t>b) Kampanjat </a:t>
            </a:r>
            <a:r>
              <a:rPr lang="fi-FI" sz="2800" dirty="0"/>
              <a:t>ovat yksi tapa toteuttaa terveyden edistämistyötä. Kuvaile muita terveyden edistämisen keinoja ja pohdi niiden vaikuttamismahdollisuuksia suomalaisten alkoholin käyttöön?(4p) 2008</a:t>
            </a:r>
          </a:p>
          <a:p>
            <a:pPr marL="0" indent="0">
              <a:buNone/>
            </a:pPr>
            <a:endParaRPr lang="fi-FI" sz="2800" dirty="0"/>
          </a:p>
          <a:p>
            <a:pPr marL="0" indent="0" eaLnBrk="1" hangingPunct="1">
              <a:buNone/>
            </a:pPr>
            <a:endParaRPr lang="fi-FI" altLang="fi-FI" sz="2800" dirty="0">
              <a:latin typeface="Berlin Sans FB Demi" panose="020E0802020502020306" pitchFamily="34" charset="0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dirty="0" smtClean="0">
                <a:latin typeface="Berlin Sans FB Demi" pitchFamily="34" charset="0"/>
              </a:rPr>
              <a:t>   </a:t>
            </a:r>
            <a:r>
              <a:rPr lang="fi-FI" sz="5400" dirty="0" smtClean="0">
                <a:latin typeface="Berlin Sans FB Demi" pitchFamily="34" charset="0"/>
              </a:rPr>
              <a:t>Yo-kysymys syksy 2008</a:t>
            </a:r>
            <a:endParaRPr lang="fi-FI" sz="5400" dirty="0">
              <a:latin typeface="Berlin Sans FB Demi" pitchFamily="34" charset="0"/>
            </a:endParaRPr>
          </a:p>
        </p:txBody>
      </p:sp>
      <p:pic>
        <p:nvPicPr>
          <p:cNvPr id="15364" name="Picture 5" descr="http://utain.uta.fi/2007s/9/kuvat/40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6039" y="829468"/>
            <a:ext cx="1558925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7" descr="http://www.kannissa-olet-aalio.fi/images/nainen_julis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794" y="3791744"/>
            <a:ext cx="17145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uoli oikealle 7"/>
          <p:cNvSpPr/>
          <p:nvPr/>
        </p:nvSpPr>
        <p:spPr>
          <a:xfrm>
            <a:off x="2524126" y="5286375"/>
            <a:ext cx="714375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65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Media-analyysi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1.</a:t>
            </a:r>
            <a:r>
              <a:rPr lang="fi-FI" b="1" u="sng" dirty="0" smtClean="0"/>
              <a:t> HAVAITSE </a:t>
            </a:r>
            <a:r>
              <a:rPr lang="fi-FI" dirty="0" smtClean="0"/>
              <a:t>– lähtökohdat: tiedotus vai mainos, lähettäjä ja tavoite, kohderyhmä</a:t>
            </a:r>
          </a:p>
          <a:p>
            <a:pPr marL="0" indent="0">
              <a:buNone/>
            </a:pPr>
            <a:r>
              <a:rPr lang="fi-FI" dirty="0" smtClean="0"/>
              <a:t>2. </a:t>
            </a:r>
            <a:r>
              <a:rPr lang="fi-FI" b="1" u="sng" dirty="0" smtClean="0"/>
              <a:t>TUNNISTA</a:t>
            </a:r>
            <a:r>
              <a:rPr lang="fi-FI" dirty="0" smtClean="0"/>
              <a:t> – Mihin mainos vetoaa? Tunne vai järki Mitä tehokeinoja käytetään?: värit, rajaus, kliseet, logot, äänet, huumori, toisto, yllätys</a:t>
            </a:r>
          </a:p>
          <a:p>
            <a:pPr marL="0" indent="0">
              <a:buNone/>
            </a:pPr>
            <a:r>
              <a:rPr lang="fi-FI" dirty="0" smtClean="0"/>
              <a:t>Mainonnan perusviestit: ryhmään kuuluminen, lupaus muutoksesta, vakuuttelu, kehotus</a:t>
            </a:r>
          </a:p>
          <a:p>
            <a:pPr marL="0" indent="0">
              <a:buNone/>
            </a:pPr>
            <a:r>
              <a:rPr lang="fi-FI" dirty="0" smtClean="0"/>
              <a:t>3.</a:t>
            </a:r>
            <a:r>
              <a:rPr lang="fi-FI" b="1" u="sng" dirty="0" smtClean="0"/>
              <a:t> POHDI </a:t>
            </a:r>
            <a:r>
              <a:rPr lang="fi-FI" dirty="0" smtClean="0"/>
              <a:t>– mainoksen vaikuttavuutta ja vaikutuskeinoja. 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Mihin tehokeinoilla pyritään? Mikä on mainoksen perusviesti? Miten terveys liittyy  mainokseen? Miten mainoksen kohderyhmä on valittu? Mikä on julkaisukanava ja miksi?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071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8744"/>
          </a:xfrm>
        </p:spPr>
        <p:txBody>
          <a:bodyPr/>
          <a:lstStyle/>
          <a:p>
            <a:r>
              <a:rPr lang="fi-FI" dirty="0" smtClean="0"/>
              <a:t>Mainoksen vaikuttamisen keinoja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92500"/>
          </a:bodyPr>
          <a:lstStyle/>
          <a:p>
            <a:r>
              <a:rPr lang="fi-FI" sz="2400" dirty="0" smtClean="0"/>
              <a:t>Kuva: värit</a:t>
            </a:r>
            <a:r>
              <a:rPr lang="fi-FI" sz="2400" dirty="0"/>
              <a:t>, rajaus, tilanne, asettelu, </a:t>
            </a:r>
            <a:r>
              <a:rPr lang="fi-FI" sz="2400" dirty="0" smtClean="0"/>
              <a:t>tila, ympäristö, valaistus</a:t>
            </a:r>
            <a:endParaRPr lang="fi-FI" sz="2400" dirty="0"/>
          </a:p>
          <a:p>
            <a:r>
              <a:rPr lang="fi-FI" sz="2400" dirty="0" smtClean="0"/>
              <a:t>Kohde: </a:t>
            </a:r>
            <a:r>
              <a:rPr lang="fi-FI" sz="2400" dirty="0"/>
              <a:t>katse, ikä, asento, sukupuoli (molemmille oma), vaatetus, </a:t>
            </a:r>
            <a:r>
              <a:rPr lang="fi-FI" sz="2400" dirty="0" smtClean="0"/>
              <a:t>tyyli, kuvakulma, imago, liike</a:t>
            </a:r>
          </a:p>
          <a:p>
            <a:r>
              <a:rPr lang="fi-FI" sz="2400" dirty="0" smtClean="0"/>
              <a:t>Teksti – korostukset, lihavoinnit, kehotukset, uhkailu, ylisanat, kiire/nopeus</a:t>
            </a:r>
            <a:endParaRPr lang="fi-FI" sz="2400" dirty="0"/>
          </a:p>
          <a:p>
            <a:r>
              <a:rPr lang="fi-FI" sz="2400" dirty="0" smtClean="0"/>
              <a:t>Symbolit, merkit, viittaukset, taustat, mielikuvat</a:t>
            </a:r>
          </a:p>
          <a:p>
            <a:r>
              <a:rPr lang="fi-FI" sz="2400" dirty="0" smtClean="0"/>
              <a:t>Tuotteen ainutlaatuisuus, monipuolisuus</a:t>
            </a:r>
            <a:endParaRPr lang="fi-FI" sz="2400" dirty="0"/>
          </a:p>
          <a:p>
            <a:r>
              <a:rPr lang="fi-FI" sz="2400" dirty="0"/>
              <a:t>K</a:t>
            </a:r>
            <a:r>
              <a:rPr lang="fi-FI" sz="2400" dirty="0" smtClean="0"/>
              <a:t>ilpailu </a:t>
            </a:r>
            <a:r>
              <a:rPr lang="fi-FI" sz="2400" dirty="0"/>
              <a:t>ja </a:t>
            </a:r>
            <a:r>
              <a:rPr lang="fi-FI" sz="2400" dirty="0" smtClean="0"/>
              <a:t>ohjaus </a:t>
            </a:r>
            <a:r>
              <a:rPr lang="fi-FI" sz="2400" dirty="0"/>
              <a:t>verkkosivuille </a:t>
            </a:r>
          </a:p>
          <a:p>
            <a:r>
              <a:rPr lang="fi-FI" sz="2400" dirty="0" smtClean="0"/>
              <a:t>viestintävälineiden </a:t>
            </a:r>
            <a:r>
              <a:rPr lang="fi-FI" sz="2400" dirty="0"/>
              <a:t>yhdistäminen: juliste + internet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8015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KRITIIKKIÄ MAINONTAAN…	JOS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Jos tuote kuulostaa liian hyvältä ollakseen totta</a:t>
            </a:r>
          </a:p>
          <a:p>
            <a:r>
              <a:rPr lang="fi-FI" dirty="0" smtClean="0"/>
              <a:t>Ei tietoja tuotteen koostumuksesta tai yrityksestä</a:t>
            </a:r>
          </a:p>
          <a:p>
            <a:r>
              <a:rPr lang="fi-FI" dirty="0" smtClean="0"/>
              <a:t>Viitataan yksittäiseen suosittelijaan/asiantuntijaan/kuluttajaan</a:t>
            </a:r>
          </a:p>
          <a:p>
            <a:r>
              <a:rPr lang="fi-FI" dirty="0" smtClean="0"/>
              <a:t>Ylisanat tuotteesta, muiden vähättely</a:t>
            </a:r>
          </a:p>
          <a:p>
            <a:r>
              <a:rPr lang="fi-FI" dirty="0" smtClean="0"/>
              <a:t>Uhkaillaan tai herätetään pelkoa</a:t>
            </a:r>
          </a:p>
          <a:p>
            <a:r>
              <a:rPr lang="fi-FI" dirty="0" smtClean="0"/>
              <a:t>Ilmainen koe-erä, sitoutuminen pitkäaikaiseen käyttöön/tilaukseen</a:t>
            </a:r>
          </a:p>
          <a:p>
            <a:r>
              <a:rPr lang="fi-FI" dirty="0" smtClean="0"/>
              <a:t>Uusi keksintö, tyytyväisyystakuu</a:t>
            </a:r>
          </a:p>
          <a:p>
            <a:r>
              <a:rPr lang="fi-FI" dirty="0" smtClean="0"/>
              <a:t>Mielikuva ”melkein lääkkeestä”</a:t>
            </a:r>
          </a:p>
          <a:p>
            <a:r>
              <a:rPr lang="fi-FI" dirty="0" smtClean="0"/>
              <a:t>Tehoaa useisiin vaivoihin</a:t>
            </a:r>
          </a:p>
          <a:p>
            <a:r>
              <a:rPr lang="fi-FI" dirty="0" smtClean="0"/>
              <a:t>Vaikeat sanat ja terminologia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7089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3200" dirty="0">
                <a:latin typeface="Berlin Sans FB Demi" pitchFamily="34" charset="0"/>
              </a:rPr>
              <a:t>Luotettavuuden arvioinnin pääkohtia:</a:t>
            </a:r>
          </a:p>
        </p:txBody>
      </p:sp>
      <p:sp>
        <p:nvSpPr>
          <p:cNvPr id="18434" name="Sisällön paikkamerkki 1"/>
          <p:cNvSpPr>
            <a:spLocks noGrp="1"/>
          </p:cNvSpPr>
          <p:nvPr>
            <p:ph idx="1"/>
          </p:nvPr>
        </p:nvSpPr>
        <p:spPr>
          <a:xfrm>
            <a:off x="1981200" y="1643064"/>
            <a:ext cx="8229600" cy="4364037"/>
          </a:xfrm>
        </p:spPr>
        <p:txBody>
          <a:bodyPr/>
          <a:lstStyle/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TIEDON OIKEELLISUUS</a:t>
            </a:r>
            <a:r>
              <a:rPr lang="fi-FI" altLang="fi-FI" smtClean="0">
                <a:latin typeface="Berlin Sans FB Demi" panose="020E0802020502020306" pitchFamily="34" charset="0"/>
              </a:rPr>
              <a:t> </a:t>
            </a:r>
            <a:r>
              <a:rPr lang="fi-FI" altLang="fi-FI" sz="2400">
                <a:latin typeface="Berlin Sans FB Demi" panose="020E0802020502020306" pitchFamily="34" charset="0"/>
              </a:rPr>
              <a:t>–</a:t>
            </a:r>
            <a:r>
              <a:rPr lang="fi-FI" altLang="fi-FI" smtClean="0">
                <a:latin typeface="Berlin Sans FB Demi" panose="020E0802020502020306" pitchFamily="34" charset="0"/>
              </a:rPr>
              <a:t> </a:t>
            </a:r>
            <a:r>
              <a:rPr lang="fi-FI" altLang="fi-FI" sz="2000">
                <a:latin typeface="Berlin Sans FB Demi" panose="020E0802020502020306" pitchFamily="34" charset="0"/>
              </a:rPr>
              <a:t>sisällölliset virheet ja puutteet, oikeakielisyys, tekstin yksityiskohtaisuus ja syvyys (tietotekstiä, mielipidetekstiä vai viihdettä?)</a:t>
            </a:r>
          </a:p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AUTORATIIVISUUS – </a:t>
            </a:r>
            <a:r>
              <a:rPr lang="fi-FI" altLang="fi-FI" sz="2000">
                <a:latin typeface="Berlin Sans FB Demi" panose="020E0802020502020306" pitchFamily="34" charset="0"/>
              </a:rPr>
              <a:t>kuka tekstin/materiaalin on tuottanut: millä pätevyydellä, onko materiaali käynyt läpi asiantuntija-arvioinnin, mikä on taustaorganisaation tavoite?</a:t>
            </a:r>
          </a:p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OBJEKTIIVISUUS – </a:t>
            </a:r>
            <a:r>
              <a:rPr lang="fi-FI" altLang="fi-FI" sz="2000">
                <a:latin typeface="Berlin Sans FB Demi" panose="020E0802020502020306" pitchFamily="34" charset="0"/>
              </a:rPr>
              <a:t>onko tekstissä markkinointitarkoituksia, aatteellisuutta, tunnepitoisuutta jonkin asian puolesta, onko mainoksia tiedon joukossa?</a:t>
            </a:r>
          </a:p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AJANTASAISUUS - </a:t>
            </a:r>
            <a:r>
              <a:rPr lang="fi-FI" altLang="fi-FI" sz="2000">
                <a:latin typeface="Berlin Sans FB Demi" panose="020E0802020502020306" pitchFamily="34" charset="0"/>
              </a:rPr>
              <a:t>onko tieto uutta, verkkosivu päivitetty, toimivatko linkit?</a:t>
            </a:r>
          </a:p>
        </p:txBody>
      </p:sp>
    </p:spTree>
    <p:extLst>
      <p:ext uri="{BB962C8B-B14F-4D97-AF65-F5344CB8AC3E}">
        <p14:creationId xmlns:p14="http://schemas.microsoft.com/office/powerpoint/2010/main" val="34645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46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dirty="0"/>
              <a:t>Luotettavuuden arviointi jatkuu…</a:t>
            </a:r>
          </a:p>
        </p:txBody>
      </p:sp>
      <p:sp>
        <p:nvSpPr>
          <p:cNvPr id="19458" name="Sisällön paikkamerkki 1"/>
          <p:cNvSpPr>
            <a:spLocks noGrp="1"/>
          </p:cNvSpPr>
          <p:nvPr>
            <p:ph idx="1"/>
          </p:nvPr>
        </p:nvSpPr>
        <p:spPr>
          <a:xfrm>
            <a:off x="1981200" y="1285876"/>
            <a:ext cx="8229600" cy="47212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KATTAVUUS - </a:t>
            </a:r>
            <a:r>
              <a:rPr lang="fi-FI" altLang="fi-FI" sz="2000">
                <a:latin typeface="Berlin Sans FB Demi" panose="020E0802020502020306" pitchFamily="34" charset="0"/>
              </a:rPr>
              <a:t>tuodaanko kaikki/useimmat näkökulmat asiasta esiin, korostetaanko jotain ja häivytetäänkö toista, mitä on jätetty pois, onko valinta perusteltu?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VARMISTETTAVUUS - </a:t>
            </a:r>
            <a:r>
              <a:rPr lang="fi-FI" altLang="fi-FI" sz="2000">
                <a:latin typeface="Berlin Sans FB Demi" panose="020E0802020502020306" pitchFamily="34" charset="0"/>
              </a:rPr>
              <a:t>onko lähteet ilmoitettu ja mahdollisuus tarkastaa niiden käyttö, onko kirjoittajan yhteystiedot saatavissa vai epämääräinen professori USA:sta, onko tutkimuksen teosta annettu niin paljon tietoa, että se olisi mahdollista toistaa, jos teksti sisältää ohjeita, ovatko ne riittäviä, että voi toimia niiden mukaisesti?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MATERIAALIN YLEISILME JA ULKOINEN LAATU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INTERNET-LÄHTEIDEN PYSYVYYS - </a:t>
            </a:r>
            <a:r>
              <a:rPr lang="fi-FI" altLang="fi-FI" sz="2000">
                <a:latin typeface="Berlin Sans FB Demi" panose="020E0802020502020306" pitchFamily="34" charset="0"/>
              </a:rPr>
              <a:t>onko sivut käytettävissä vielä ensi viikolla, kenelle sivut tarkoitettu?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ONKO PIILOVIESTEJÄ</a:t>
            </a:r>
          </a:p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01535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4A8F4-BE05-4F2B-BFC9-09868CE7DBD3}"/>
              </a:ext>
            </a:extLst>
          </p:cNvPr>
          <p:cNvSpPr txBox="1">
            <a:spLocks/>
          </p:cNvSpPr>
          <p:nvPr/>
        </p:nvSpPr>
        <p:spPr>
          <a:xfrm>
            <a:off x="1524000" y="260648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Mediankäytön terveysvaikutukset (1/2)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BE433E6-98FB-4279-9003-F46554D1624C}"/>
              </a:ext>
            </a:extLst>
          </p:cNvPr>
          <p:cNvSpPr txBox="1">
            <a:spLocks/>
          </p:cNvSpPr>
          <p:nvPr/>
        </p:nvSpPr>
        <p:spPr>
          <a:xfrm>
            <a:off x="1914364" y="1287287"/>
            <a:ext cx="8363272" cy="540060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fi-FI" sz="9600" dirty="0"/>
              <a:t>kokonaisuuden kannalta tärkeä huomioida, </a:t>
            </a:r>
            <a:r>
              <a:rPr lang="fi-FI" sz="9600" u="sng" dirty="0"/>
              <a:t>millaisia vaikutuksia </a:t>
            </a:r>
            <a:r>
              <a:rPr lang="fi-FI" sz="9600" dirty="0"/>
              <a:t>mediankäytöllä on yksilön arkeen ja miten suuren osan media siitä vie</a:t>
            </a:r>
          </a:p>
          <a:p>
            <a:pPr marL="400050" lvl="1" indent="0">
              <a:buNone/>
            </a:pPr>
            <a:r>
              <a:rPr lang="fi-FI" sz="2500" dirty="0"/>
              <a:t>	</a:t>
            </a:r>
            <a:r>
              <a:rPr lang="fi-FI" sz="8000" dirty="0"/>
              <a:t>→  liikunta-, ravitsemus- ja unisuositusten mahdollinen 	     	      laiminlyönti ja elämäntapojen huonontuminen</a:t>
            </a:r>
          </a:p>
          <a:p>
            <a:pPr marL="400050" lvl="1" indent="0">
              <a:buNone/>
            </a:pPr>
            <a:r>
              <a:rPr lang="fi-FI" sz="8000" dirty="0"/>
              <a:t>	→  myös elämäntapojen parantuminen mahdollista</a:t>
            </a:r>
          </a:p>
          <a:p>
            <a:pPr marL="400050" lvl="1" indent="0">
              <a:buNone/>
            </a:pPr>
            <a:endParaRPr lang="fi-FI" sz="7100" dirty="0"/>
          </a:p>
          <a:p>
            <a:pPr marL="400050" lvl="1" indent="0">
              <a:buNone/>
            </a:pPr>
            <a:endParaRPr lang="fi-FI" sz="2500" dirty="0"/>
          </a:p>
          <a:p>
            <a:r>
              <a:rPr lang="fi-FI" sz="9600" u="sng" dirty="0"/>
              <a:t>positiivisia</a:t>
            </a:r>
            <a:r>
              <a:rPr lang="fi-FI" sz="9600" dirty="0"/>
              <a:t> vaikutuksia:</a:t>
            </a:r>
          </a:p>
          <a:p>
            <a:pPr lvl="1"/>
            <a:r>
              <a:rPr lang="fi-FI" sz="8000" dirty="0"/>
              <a:t>erilaiset liikuntapelit ja -sovellukset kehittävät mm. motoriikkaa ja voivat motivoida liikkumaan aktiivisesti </a:t>
            </a:r>
          </a:p>
          <a:p>
            <a:pPr lvl="1"/>
            <a:r>
              <a:rPr lang="fi-FI" sz="8000" dirty="0"/>
              <a:t>uusien kontaktien luominen, ystävyyssuhteiden ylläpitäminen ja vertaistuki kohentavat </a:t>
            </a:r>
            <a:r>
              <a:rPr lang="fi-FI" sz="8000" dirty="0" err="1"/>
              <a:t>psykososiaalista</a:t>
            </a:r>
            <a:r>
              <a:rPr lang="fi-FI" sz="8000" dirty="0"/>
              <a:t> terveyttä</a:t>
            </a:r>
          </a:p>
          <a:p>
            <a:pPr lvl="1"/>
            <a:r>
              <a:rPr lang="fi-FI" sz="8000" dirty="0"/>
              <a:t>oman itsensä kehittäminen ja uuden oppiminen tukevat kognitiivista terveyttä</a:t>
            </a:r>
          </a:p>
          <a:p>
            <a:pPr lvl="1"/>
            <a:r>
              <a:rPr lang="fi-FI" sz="8000" dirty="0"/>
              <a:t>tiedonsaanti mm. terveysaiheista helpottuu, mikä lisää terveysosaamista </a:t>
            </a:r>
          </a:p>
          <a:p>
            <a:pPr lvl="1"/>
            <a:r>
              <a:rPr lang="fi-FI" sz="8000" dirty="0"/>
              <a:t>pelit ja sosiaalinen media sekä digitaalisissa ympäristöissä toimiminen valmentavat työelämään   </a:t>
            </a:r>
          </a:p>
          <a:p>
            <a:endParaRPr lang="fi-FI" sz="9200" dirty="0"/>
          </a:p>
          <a:p>
            <a:pPr marL="1257300" lvl="2" indent="-457200"/>
            <a:endParaRPr lang="fi-FI" sz="92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130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9AE3B-C52A-45C9-84B7-FD2DFF8EA7DF}"/>
              </a:ext>
            </a:extLst>
          </p:cNvPr>
          <p:cNvSpPr txBox="1">
            <a:spLocks/>
          </p:cNvSpPr>
          <p:nvPr/>
        </p:nvSpPr>
        <p:spPr>
          <a:xfrm>
            <a:off x="1524000" y="476672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Mediankäytön terveysvaikutukset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B8A03B98-9071-4521-A000-5EB669F617EA}"/>
              </a:ext>
            </a:extLst>
          </p:cNvPr>
          <p:cNvSpPr txBox="1">
            <a:spLocks/>
          </p:cNvSpPr>
          <p:nvPr/>
        </p:nvSpPr>
        <p:spPr>
          <a:xfrm>
            <a:off x="1914364" y="1412776"/>
            <a:ext cx="8363272" cy="446449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900" u="sng" dirty="0"/>
              <a:t>negatiivisia</a:t>
            </a:r>
            <a:r>
              <a:rPr lang="fi-FI" sz="2900" dirty="0"/>
              <a:t> vaikutuksia:</a:t>
            </a:r>
          </a:p>
          <a:p>
            <a:pPr marL="857250" lvl="1" indent="-457200"/>
            <a:r>
              <a:rPr lang="fi-FI" sz="2500" dirty="0"/>
              <a:t>liiallinen istuminen ja huono ergonomia voivat aiheuttaa mm. niska- ja hartiavaivoja sekä johtaa pitkän ajan kuluessa fyysisen terveyden ja toimintakyvyn heikkenemiseen</a:t>
            </a:r>
          </a:p>
          <a:p>
            <a:pPr marL="857250" lvl="1" indent="-457200"/>
            <a:r>
              <a:rPr lang="fi-FI" sz="2500" dirty="0"/>
              <a:t>mobiililaitteiden sinivalo voi vaikuttaa vireystilaan ja aiheuttaa uniongelmia, joista seuraa mm. päiväväsymystä </a:t>
            </a:r>
          </a:p>
          <a:p>
            <a:pPr marL="857250" lvl="1" indent="-457200"/>
            <a:r>
              <a:rPr lang="fi-FI" sz="2500" dirty="0"/>
              <a:t>liiallinen pelaaminen tai esim. yksilön ikätasoon sopimaton sisältö, kuten väkivalta tai päihteiden käytön ihannointi, voivat aiheuttaa mm. ärtyneisyyttä, pelkoja, keskittymiskyvyn heikkenemistä ja sosiaalisia ongelmia</a:t>
            </a:r>
          </a:p>
          <a:p>
            <a:pPr marL="857250" lvl="1" indent="-457200"/>
            <a:r>
              <a:rPr lang="fi-FI" sz="2500" dirty="0"/>
              <a:t>mediaan voi kehittyä riippuvuus </a:t>
            </a:r>
          </a:p>
          <a:p>
            <a:pPr marL="1257300" lvl="2" indent="-457200"/>
            <a:endParaRPr lang="fi-FI" sz="21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05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Terveysteknologia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6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Terveys- ja hyvinvointiteknologia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Sisältää sellaiset tekniset ratkaisut, joiden avulla vaikutetaan ihmisten terveyteen, hyvinvointiin, elämänlaatuun, ja arjen sujumiseen, diagnosoidaan sairauksia ja hoidetaan potilaita sekä mahdollistetaan hoidon sujuminen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6336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Tärkeitä asioita: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71223"/>
            <a:ext cx="8596668" cy="4470139"/>
          </a:xfrm>
        </p:spPr>
        <p:txBody>
          <a:bodyPr>
            <a:noAutofit/>
          </a:bodyPr>
          <a:lstStyle/>
          <a:p>
            <a:pPr>
              <a:buAutoNum type="arabicPeriod"/>
            </a:pPr>
            <a:r>
              <a:rPr lang="fi-FI" sz="2400" dirty="0" smtClean="0"/>
              <a:t>Mediakriittisyys</a:t>
            </a:r>
          </a:p>
          <a:p>
            <a:pPr>
              <a:buAutoNum type="arabicPeriod"/>
            </a:pPr>
            <a:r>
              <a:rPr lang="fi-FI" sz="2400" dirty="0" smtClean="0"/>
              <a:t>Median terveysviestinnän ja mainonnan tulkinta ja vaikuttamisen keinojen tunnistaminen  -&gt; media analyysi</a:t>
            </a:r>
          </a:p>
          <a:p>
            <a:pPr>
              <a:buAutoNum type="arabicPeriod"/>
            </a:pPr>
            <a:r>
              <a:rPr lang="fi-FI" sz="2400" dirty="0" smtClean="0"/>
              <a:t>Tiedon luotettavuuden arvioinnin kriteerit</a:t>
            </a:r>
          </a:p>
          <a:p>
            <a:pPr>
              <a:buAutoNum type="arabicPeriod"/>
            </a:pPr>
            <a:r>
              <a:rPr lang="fi-FI" sz="2400" dirty="0" smtClean="0"/>
              <a:t>Median myönteiset ja kielteiset puolet</a:t>
            </a:r>
          </a:p>
          <a:p>
            <a:pPr>
              <a:buAutoNum type="arabicPeriod"/>
            </a:pPr>
            <a:r>
              <a:rPr lang="fi-FI" sz="2400" dirty="0" smtClean="0"/>
              <a:t>Mitä teknologialla tarkoitetaan? Miten teknologia vaikuttaa terveyteen?</a:t>
            </a:r>
          </a:p>
          <a:p>
            <a:pPr>
              <a:buAutoNum type="arabicPeriod"/>
            </a:pPr>
            <a:r>
              <a:rPr lang="fi-FI" sz="2400" dirty="0"/>
              <a:t>T</a:t>
            </a:r>
            <a:r>
              <a:rPr lang="fi-FI" sz="2400" dirty="0" smtClean="0"/>
              <a:t>eknologia terveydessä tulevaisuudessa – kehitys, entistä merkittävämpi rooli</a:t>
            </a:r>
          </a:p>
          <a:p>
            <a:pPr>
              <a:buAutoNum type="arabicPeriod"/>
            </a:pPr>
            <a:r>
              <a:rPr lang="fi-FI" sz="2400" dirty="0" smtClean="0"/>
              <a:t>Teknologian kritiikki, eettisyys, hyvät ja huonot puolet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6710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TERVEYSTEKNOLOGIA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62101"/>
            <a:ext cx="8596668" cy="4479262"/>
          </a:xfrm>
        </p:spPr>
        <p:txBody>
          <a:bodyPr/>
          <a:lstStyle/>
          <a:p>
            <a:r>
              <a:rPr lang="fi-FI" dirty="0" smtClean="0"/>
              <a:t>1. </a:t>
            </a:r>
            <a:r>
              <a:rPr lang="fi-FI" b="1" dirty="0" smtClean="0"/>
              <a:t>Terveydenhuoltoteknologia </a:t>
            </a:r>
            <a:r>
              <a:rPr lang="fi-FI" dirty="0" smtClean="0"/>
              <a:t>– diagnostiikassa ja hoidossa käytettävä teknologia sekä tietojärjestelmät</a:t>
            </a:r>
          </a:p>
          <a:p>
            <a:r>
              <a:rPr lang="fi-FI" dirty="0" smtClean="0"/>
              <a:t>2.</a:t>
            </a:r>
            <a:r>
              <a:rPr lang="fi-FI" b="1" dirty="0" smtClean="0"/>
              <a:t> Hyvinvointiteknologia </a:t>
            </a:r>
            <a:r>
              <a:rPr lang="fi-FI" dirty="0" smtClean="0"/>
              <a:t>– liikuntateknologia, turvateknologia, arkea helpottava teknologia, toimintakykyä tukeva teknologia, itsehoidossa käytettävä teknologia</a:t>
            </a:r>
          </a:p>
          <a:p>
            <a:endParaRPr lang="fi-FI" dirty="0"/>
          </a:p>
          <a:p>
            <a:r>
              <a:rPr lang="fi-FI" b="1" u="sng" dirty="0" smtClean="0"/>
              <a:t>Teknologian tasot:</a:t>
            </a:r>
          </a:p>
          <a:p>
            <a:r>
              <a:rPr lang="fi-FI" dirty="0" smtClean="0"/>
              <a:t>1. Korkean tason teknologia, esim. lääketieteellinen teknologia</a:t>
            </a:r>
          </a:p>
          <a:p>
            <a:r>
              <a:rPr lang="fi-FI" dirty="0" smtClean="0"/>
              <a:t>2. Keskitason teknologia, esim. tv, mobiililaitteet, turvapuhelin, itsensä sammuttava kahvinkeitin</a:t>
            </a:r>
          </a:p>
          <a:p>
            <a:r>
              <a:rPr lang="fi-FI" dirty="0" smtClean="0"/>
              <a:t>3. Matalan tason teknologia, esim. rollaattori, pyörillä kulkeva kassi, kävelysauvat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44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Terveys- ja hyvinvointiteknologian sovelluksia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Fyysisen kunnon ylläpito, seuranta ja kuntoutus</a:t>
            </a:r>
          </a:p>
          <a:p>
            <a:r>
              <a:rPr lang="fi-FI" dirty="0"/>
              <a:t>Henkilökohtainen terveydentilan mittaaminen, seuranta ja sähköiset palvelut</a:t>
            </a:r>
          </a:p>
          <a:p>
            <a:r>
              <a:rPr lang="fi-FI" dirty="0"/>
              <a:t>Terveyteen ja hyvinvointiin liittyvät mobiilisovellukset</a:t>
            </a:r>
          </a:p>
          <a:p>
            <a:r>
              <a:rPr lang="fi-FI" dirty="0"/>
              <a:t>Yksilön turvallisuuteen liittyvät teknologiat ja palvelut</a:t>
            </a:r>
          </a:p>
          <a:p>
            <a:r>
              <a:rPr lang="fi-FI" dirty="0"/>
              <a:t>Sosiaaliset ja yhteisölliset tuotteet ja palvelut</a:t>
            </a:r>
          </a:p>
          <a:p>
            <a:r>
              <a:rPr lang="fi-FI" dirty="0"/>
              <a:t>Apuvälineet ja robotit</a:t>
            </a:r>
          </a:p>
          <a:p>
            <a:r>
              <a:rPr lang="fi-FI" dirty="0"/>
              <a:t>Hyvinvointiin ja terveyteen liittyvät pelisovellukset</a:t>
            </a:r>
          </a:p>
          <a:p>
            <a:r>
              <a:rPr lang="fi-FI" dirty="0"/>
              <a:t>Terveydenhuollon tietojärjestelmät</a:t>
            </a:r>
          </a:p>
          <a:p>
            <a:r>
              <a:rPr lang="fi-FI" dirty="0" err="1"/>
              <a:t>Sosiaali</a:t>
            </a:r>
            <a:r>
              <a:rPr lang="fi-FI" dirty="0"/>
              <a:t>- ja terveyspalvelun asiakastietojärjestelmät ja toiminnanohjaus</a:t>
            </a:r>
          </a:p>
          <a:p>
            <a:r>
              <a:rPr lang="fi-FI" dirty="0"/>
              <a:t>Etäterveydenhuolto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047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1523521" y="273629"/>
            <a:ext cx="8230465" cy="1144921"/>
          </a:xfrm>
        </p:spPr>
        <p:txBody>
          <a:bodyPr/>
          <a:lstStyle/>
          <a:p>
            <a:pPr lvl="0"/>
            <a:r>
              <a:rPr lang="fi-FI" sz="2903"/>
              <a:t>Terveysteknologia apuna iäkkäiden ihmisten kotona asumiseen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523520" y="1795869"/>
            <a:ext cx="7674566" cy="5543825"/>
          </a:xfrm>
        </p:spPr>
        <p:txBody>
          <a:bodyPr>
            <a:spAutoFit/>
          </a:bodyPr>
          <a:lstStyle/>
          <a:p>
            <a:pPr lvl="0">
              <a:buSzPct val="45000"/>
            </a:pPr>
            <a:r>
              <a:rPr lang="fi-FI" sz="2177" b="1" dirty="0"/>
              <a:t>1. Apuvälineet</a:t>
            </a:r>
          </a:p>
          <a:p>
            <a:pPr lvl="0">
              <a:buSzPct val="45000"/>
            </a:pPr>
            <a:r>
              <a:rPr lang="fi-FI" sz="2177" dirty="0"/>
              <a:t>-mm. rollaattori, pyörätuoli, kuulolaite</a:t>
            </a:r>
          </a:p>
          <a:p>
            <a:pPr lvl="0">
              <a:buSzPct val="45000"/>
            </a:pPr>
            <a:r>
              <a:rPr lang="fi-FI" sz="2177" b="1" dirty="0"/>
              <a:t>2. Kodin sopeuttaminen (helppokulkuisuus)</a:t>
            </a:r>
          </a:p>
          <a:p>
            <a:pPr lvl="0">
              <a:buSzPct val="45000"/>
            </a:pPr>
            <a:r>
              <a:rPr lang="fi-FI" sz="2177" dirty="0"/>
              <a:t>-mm. rappuhissi, nostolaite, turvaliesi, kotirobotiikka (valot)</a:t>
            </a:r>
          </a:p>
          <a:p>
            <a:pPr lvl="0">
              <a:buSzPct val="45000"/>
            </a:pPr>
            <a:r>
              <a:rPr lang="fi-FI" sz="2177" b="1" dirty="0"/>
              <a:t>3. Viestintä</a:t>
            </a:r>
          </a:p>
          <a:p>
            <a:pPr lvl="0">
              <a:buSzPct val="45000"/>
            </a:pPr>
            <a:r>
              <a:rPr lang="fi-FI" sz="2177" dirty="0"/>
              <a:t>-puhelin/ATK-sovellukset yhteydenpitoon ja hoitoon (muistutukset)</a:t>
            </a:r>
          </a:p>
          <a:p>
            <a:pPr lvl="0">
              <a:buSzPct val="45000"/>
            </a:pPr>
            <a:r>
              <a:rPr lang="fi-FI" sz="2177" b="1" dirty="0"/>
              <a:t>4. Valvonta</a:t>
            </a:r>
          </a:p>
          <a:p>
            <a:pPr lvl="0">
              <a:buSzPct val="45000"/>
            </a:pPr>
            <a:r>
              <a:rPr lang="fi-FI" sz="2177" dirty="0"/>
              <a:t>-turvaranneke, paikantimet (GPS), liiketunnistimet, älyvaate</a:t>
            </a:r>
          </a:p>
          <a:p>
            <a:pPr lvl="0">
              <a:buSzPct val="45000"/>
            </a:pPr>
            <a:endParaRPr lang="fi-FI" sz="2177" dirty="0"/>
          </a:p>
          <a:p>
            <a:pPr lvl="0">
              <a:buSzPct val="45000"/>
              <a:buFont typeface="StarSymbol"/>
              <a:buChar char="●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15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500"/>
          </a:xfrm>
        </p:spPr>
        <p:txBody>
          <a:bodyPr/>
          <a:lstStyle/>
          <a:p>
            <a:r>
              <a:rPr lang="fi-FI" dirty="0" smtClean="0"/>
              <a:t>Teknologian kritiikki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35101"/>
            <a:ext cx="8596668" cy="4606262"/>
          </a:xfrm>
        </p:spPr>
        <p:txBody>
          <a:bodyPr/>
          <a:lstStyle/>
          <a:p>
            <a:r>
              <a:rPr lang="fi-FI" dirty="0" smtClean="0"/>
              <a:t>Riippuvuus ja liiallinen luottamus </a:t>
            </a:r>
          </a:p>
          <a:p>
            <a:r>
              <a:rPr lang="fi-FI" dirty="0" smtClean="0"/>
              <a:t>Ihmiskontaktien korvaaminen koneella</a:t>
            </a:r>
          </a:p>
          <a:p>
            <a:r>
              <a:rPr lang="fi-FI" dirty="0" smtClean="0"/>
              <a:t>Teknologian voi lisätä eriarvoisuutta – kustannus, osaaminen</a:t>
            </a:r>
          </a:p>
          <a:p>
            <a:r>
              <a:rPr lang="fi-FI" dirty="0" smtClean="0"/>
              <a:t>Teknologian kalleus – priorisointi</a:t>
            </a:r>
          </a:p>
          <a:p>
            <a:r>
              <a:rPr lang="fi-FI" dirty="0" smtClean="0"/>
              <a:t>Liiallinen tarkkailu</a:t>
            </a:r>
          </a:p>
          <a:p>
            <a:r>
              <a:rPr lang="fi-FI" dirty="0" smtClean="0"/>
              <a:t>Passivointi</a:t>
            </a:r>
          </a:p>
          <a:p>
            <a:r>
              <a:rPr lang="fi-FI" dirty="0" smtClean="0"/>
              <a:t>Liikaa tietoa, tarkat menetelmät</a:t>
            </a:r>
          </a:p>
          <a:p>
            <a:r>
              <a:rPr lang="fi-FI" dirty="0" smtClean="0"/>
              <a:t>Järjestelmän haavoittuvuus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www.youtube.com/watch?v=LzCW4P52UmE</a:t>
            </a:r>
            <a:endParaRPr lang="fi-FI" dirty="0" smtClean="0"/>
          </a:p>
          <a:p>
            <a:r>
              <a:rPr lang="fi-FI" dirty="0">
                <a:hlinkClick r:id="rId3"/>
              </a:rPr>
              <a:t>https://www.youtube.com/watch?v=cULip_56zhk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58430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 kevät 2012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Pohdi ja arvioi matkapuhelimen ja siihen liittyvän mobiiliteknologian mahdollisuuksia edistää lukiolaisen terveyttä ja turvallisuutta.</a:t>
            </a:r>
          </a:p>
          <a:p>
            <a:endParaRPr lang="fi-FI" dirty="0"/>
          </a:p>
          <a:p>
            <a:r>
              <a:rPr lang="fi-FI" dirty="0" smtClean="0"/>
              <a:t>Mitä mobiiliteknologialla tarkoitetaan?</a:t>
            </a:r>
          </a:p>
          <a:p>
            <a:r>
              <a:rPr lang="fi-FI" dirty="0" smtClean="0"/>
              <a:t>Miten kännykkä liittyy terveyteen? Hyvinvointiin? Entä turvallisuuteen?</a:t>
            </a:r>
          </a:p>
          <a:p>
            <a:r>
              <a:rPr lang="fi-FI" dirty="0" smtClean="0"/>
              <a:t>Onko jotain erityistä lukioikäiseen liittyvää?</a:t>
            </a:r>
          </a:p>
          <a:p>
            <a:r>
              <a:rPr lang="fi-FI" dirty="0" smtClean="0"/>
              <a:t>Mitä pohdin, mitä arvioin?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736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Vastauksen apuja…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98601"/>
            <a:ext cx="8596668" cy="4542762"/>
          </a:xfrm>
        </p:spPr>
        <p:txBody>
          <a:bodyPr/>
          <a:lstStyle/>
          <a:p>
            <a:r>
              <a:rPr lang="fi-FI" dirty="0" smtClean="0"/>
              <a:t>Kännykkä yhteydenpidossa – yhteisöllisyys ja kanssakäyminen, asioiden jakaminen, vertaistoiminta</a:t>
            </a:r>
          </a:p>
          <a:p>
            <a:r>
              <a:rPr lang="fi-FI" dirty="0" smtClean="0"/>
              <a:t>Tiedonhakua kännykällä – ensiapuohjeistus, toiminta kriisitilanteissa, sairauden oiretietoa, turvallisuusviestintä ja tiedotus, hyvinvointitieto</a:t>
            </a:r>
          </a:p>
          <a:p>
            <a:r>
              <a:rPr lang="fi-FI" dirty="0" smtClean="0"/>
              <a:t>Kännykkä harrastuksissa arjessa – treeniohjelma, päiväkirja, kunnon mittari, </a:t>
            </a:r>
            <a:r>
              <a:rPr lang="fi-FI" dirty="0" err="1" smtClean="0"/>
              <a:t>gps</a:t>
            </a:r>
            <a:r>
              <a:rPr lang="fi-FI" dirty="0" smtClean="0"/>
              <a:t>-sijaintipaikannus, apuna sairaudessa</a:t>
            </a:r>
          </a:p>
          <a:p>
            <a:r>
              <a:rPr lang="fi-FI" dirty="0" smtClean="0"/>
              <a:t>Kännykkä tukena – tuen saaminen, hälyttäminen, mobiiliteknologian tukiverkostot</a:t>
            </a:r>
          </a:p>
          <a:p>
            <a:endParaRPr lang="fi-FI" dirty="0"/>
          </a:p>
          <a:p>
            <a:r>
              <a:rPr lang="fi-FI" dirty="0" smtClean="0"/>
              <a:t>Arvioi myös…	-vaikuttavuutta, haasteita, riskejä</a:t>
            </a:r>
          </a:p>
          <a:p>
            <a:pPr lvl="1"/>
            <a:r>
              <a:rPr lang="fi-FI" dirty="0" err="1" smtClean="0"/>
              <a:t>Epätasa</a:t>
            </a:r>
            <a:r>
              <a:rPr lang="fi-FI" dirty="0" smtClean="0"/>
              <a:t>-arvo, tiedon luotettavuus, turvallisuus, tietosuoja, laitteiden luotettavuus ja toimintavarmuus, akun loppuminen, puhelimen kastuminen, sovellusten käyttövaikeus, verkon ylikuormittuminen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151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6632"/>
            <a:ext cx="9144000" cy="864096"/>
          </a:xfrm>
        </p:spPr>
        <p:txBody>
          <a:bodyPr>
            <a:noAutofit/>
          </a:bodyPr>
          <a:lstStyle/>
          <a:p>
            <a:r>
              <a:rPr lang="fi-FI" b="1" dirty="0" err="1"/>
              <a:t>Medioituva</a:t>
            </a:r>
            <a:r>
              <a:rPr lang="fi-FI" b="1" dirty="0"/>
              <a:t> ympäristö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124744"/>
            <a:ext cx="9363236" cy="5616624"/>
          </a:xfrm>
        </p:spPr>
        <p:txBody>
          <a:bodyPr>
            <a:normAutofit fontScale="55000" lnSpcReduction="20000"/>
          </a:bodyPr>
          <a:lstStyle/>
          <a:p>
            <a:r>
              <a:rPr lang="fi-FI" sz="3400" b="1" dirty="0"/>
              <a:t>mediaympäristö </a:t>
            </a:r>
            <a:r>
              <a:rPr lang="fi-FI" sz="3400" dirty="0"/>
              <a:t>= viestintävälineet (esim. sanomalehdet, televisio, mobiililaitteisiin ladattavat sovellukset ja ohjelmat) sekä niiden tuottamat sisällöt (esim. musiikki, elokuvat, uutiset käyttäjien terveydentilasta kerätty tieto ) </a:t>
            </a:r>
          </a:p>
          <a:p>
            <a:r>
              <a:rPr lang="fi-FI" sz="3400" b="1" dirty="0" err="1"/>
              <a:t>medioituminen</a:t>
            </a:r>
            <a:r>
              <a:rPr lang="fi-FI" sz="3400" b="1" dirty="0"/>
              <a:t> </a:t>
            </a:r>
            <a:r>
              <a:rPr lang="fi-FI" sz="3400" dirty="0"/>
              <a:t>= median merkityksen kasvaminen arjessa</a:t>
            </a:r>
          </a:p>
          <a:p>
            <a:pPr lvl="1"/>
            <a:r>
              <a:rPr lang="fi-FI" sz="2600" dirty="0"/>
              <a:t>mediavälineiden ja -sisältöjen käyttö lisääntyy</a:t>
            </a:r>
          </a:p>
          <a:p>
            <a:pPr lvl="1"/>
            <a:r>
              <a:rPr lang="fi-FI" sz="2600" dirty="0"/>
              <a:t>ihmisten välinen vuorovaikutus tapahtuu usein median välityksellä</a:t>
            </a:r>
          </a:p>
          <a:p>
            <a:pPr marL="457200" lvl="1" indent="0">
              <a:buNone/>
            </a:pPr>
            <a:r>
              <a:rPr lang="fi-FI" sz="2600" dirty="0"/>
              <a:t>	→ mediahuomion saamisesta on tullut tärkeä vaikuttamisen keino </a:t>
            </a:r>
          </a:p>
          <a:p>
            <a:endParaRPr lang="fi-FI" sz="2800" dirty="0"/>
          </a:p>
          <a:p>
            <a:r>
              <a:rPr lang="fi-FI" sz="3400" u="sng" dirty="0"/>
              <a:t>mediataidot</a:t>
            </a:r>
            <a:r>
              <a:rPr lang="fi-FI" sz="3400" dirty="0"/>
              <a:t> kansalaisen perustaitoja </a:t>
            </a:r>
          </a:p>
          <a:p>
            <a:pPr marL="857250" lvl="1" indent="-457200"/>
            <a:r>
              <a:rPr lang="fi-FI" sz="2900" dirty="0"/>
              <a:t>kyky lukea, tuottaa ja tulkita erilaisia mediasisältöjä</a:t>
            </a:r>
          </a:p>
          <a:p>
            <a:pPr marL="857250" lvl="1" indent="-457200"/>
            <a:r>
              <a:rPr lang="fi-FI" sz="2900" dirty="0"/>
              <a:t>kriittisyys: </a:t>
            </a:r>
          </a:p>
          <a:p>
            <a:pPr marL="1257300" lvl="2" indent="-457200"/>
            <a:r>
              <a:rPr lang="fi-FI" sz="2500" dirty="0"/>
              <a:t>Kuka viestii?</a:t>
            </a:r>
          </a:p>
          <a:p>
            <a:pPr marL="1257300" lvl="2" indent="-457200"/>
            <a:r>
              <a:rPr lang="fi-FI" sz="2500" dirty="0"/>
              <a:t>Mitä viestitään?</a:t>
            </a:r>
          </a:p>
          <a:p>
            <a:pPr marL="1257300" lvl="2" indent="-457200"/>
            <a:r>
              <a:rPr lang="fi-FI" sz="2500" dirty="0"/>
              <a:t>Miksi viestitään?</a:t>
            </a:r>
          </a:p>
          <a:p>
            <a:pPr marL="1257300" lvl="2" indent="-457200"/>
            <a:r>
              <a:rPr lang="fi-FI" sz="2500" dirty="0"/>
              <a:t>Kenelle viesti on suunnattu? </a:t>
            </a:r>
          </a:p>
          <a:p>
            <a:pPr marL="1257300" lvl="2" indent="-457200"/>
            <a:r>
              <a:rPr lang="fi-FI" sz="2500" dirty="0"/>
              <a:t>Mitä jätetään sanomatta? </a:t>
            </a:r>
          </a:p>
          <a:p>
            <a:pPr marL="857250" lvl="1" indent="-457200"/>
            <a:r>
              <a:rPr lang="fi-FI" sz="2500" dirty="0"/>
              <a:t>kyky toimia turvallisesti ja tarkoituksenmukaisesti mediassa</a:t>
            </a:r>
          </a:p>
          <a:p>
            <a:pPr marL="1257300" lvl="2" indent="-457200"/>
            <a:endParaRPr lang="fi-FI" sz="25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411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952596" y="285728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sz="5400" dirty="0" smtClean="0">
                <a:latin typeface="Berlin Sans FB Demi" pitchFamily="34" charset="0"/>
              </a:rPr>
              <a:t>TERVEYDEN MEDIALUKUTAITO</a:t>
            </a:r>
            <a:endParaRPr lang="fi-FI" sz="5400" dirty="0">
              <a:latin typeface="Berlin Sans FB Demi" pitchFamily="34" charset="0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fi-FI" sz="4000" dirty="0" smtClean="0">
                <a:latin typeface="Berlin Sans FB Demi" pitchFamily="34" charset="0"/>
              </a:rPr>
              <a:t>kyky </a:t>
            </a:r>
            <a:r>
              <a:rPr lang="fi-FI" sz="4000" dirty="0">
                <a:latin typeface="Berlin Sans FB Demi" pitchFamily="34" charset="0"/>
              </a:rPr>
              <a:t>analysoida kriittisesti median tapoja vaikuttaa omiin tietoihin, asenteisiin ja </a:t>
            </a:r>
            <a:r>
              <a:rPr lang="fi-FI" sz="4000" dirty="0" smtClean="0">
                <a:latin typeface="Berlin Sans FB Demi" pitchFamily="34" charset="0"/>
              </a:rPr>
              <a:t>mielikuviin terveydestä</a:t>
            </a:r>
            <a:endParaRPr lang="fi-FI" sz="4000" dirty="0">
              <a:latin typeface="Berlin Sans FB Demi" pitchFamily="34" charset="0"/>
            </a:endParaRPr>
          </a:p>
          <a:p>
            <a:pPr marL="365760" indent="-256032">
              <a:buNone/>
              <a:defRPr/>
            </a:pPr>
            <a:endParaRPr lang="fi-FI" sz="4000" dirty="0">
              <a:latin typeface="Berlin Sans FB Demi" pitchFamily="34" charset="0"/>
            </a:endParaRPr>
          </a:p>
          <a:p>
            <a:pPr marL="365760" indent="-256032">
              <a:buNone/>
              <a:defRPr/>
            </a:pPr>
            <a:endParaRPr lang="fi-FI" sz="4000" dirty="0"/>
          </a:p>
          <a:p>
            <a:pPr marL="365760" indent="-256032">
              <a:buFont typeface="Wingdings 3"/>
              <a:buChar char=""/>
              <a:defRPr/>
            </a:pPr>
            <a:r>
              <a:rPr lang="fi-FI" sz="3000" dirty="0">
                <a:latin typeface="Berlin Sans FB Demi" pitchFamily="34" charset="0"/>
              </a:rPr>
              <a:t>jotta valtavasta tietomäärästä osaisi poimia itselle olennaista ja samalla luotettavaa tietoa, on tunnettava median vaikuttamisen keinot</a:t>
            </a:r>
          </a:p>
        </p:txBody>
      </p:sp>
      <p:sp>
        <p:nvSpPr>
          <p:cNvPr id="6" name="Alanuoli 5"/>
          <p:cNvSpPr/>
          <p:nvPr/>
        </p:nvSpPr>
        <p:spPr>
          <a:xfrm>
            <a:off x="4547043" y="4008550"/>
            <a:ext cx="428625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62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 medialukutaito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49401"/>
            <a:ext cx="8596668" cy="44919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2800" b="1" dirty="0"/>
              <a:t>Terveys mediassa haasteena:</a:t>
            </a:r>
            <a:endParaRPr lang="fi-FI" sz="2800" dirty="0"/>
          </a:p>
          <a:p>
            <a:r>
              <a:rPr lang="fi-FI" sz="2800" dirty="0" smtClean="0"/>
              <a:t>tieto </a:t>
            </a:r>
            <a:r>
              <a:rPr lang="fi-FI" sz="2800" dirty="0"/>
              <a:t>lisääntynyt		</a:t>
            </a:r>
          </a:p>
          <a:p>
            <a:r>
              <a:rPr lang="fi-FI" sz="2800" dirty="0" smtClean="0"/>
              <a:t>etsiminen </a:t>
            </a:r>
            <a:r>
              <a:rPr lang="fi-FI" sz="2800" dirty="0"/>
              <a:t>helpottunut (www)</a:t>
            </a:r>
          </a:p>
          <a:p>
            <a:r>
              <a:rPr lang="fi-FI" sz="2800" dirty="0" smtClean="0"/>
              <a:t>Huomioitava tiedon </a:t>
            </a:r>
            <a:r>
              <a:rPr lang="fi-FI" sz="2800" dirty="0"/>
              <a:t>luotettavuus ja </a:t>
            </a:r>
            <a:r>
              <a:rPr lang="fi-FI" sz="2800" dirty="0" smtClean="0"/>
              <a:t>kriittisyys</a:t>
            </a:r>
          </a:p>
          <a:p>
            <a:r>
              <a:rPr lang="fi-FI" sz="2800" dirty="0" smtClean="0"/>
              <a:t>Tieto voi olla:</a:t>
            </a:r>
            <a:endParaRPr lang="fi-FI" sz="2800" dirty="0"/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dirty="0" smtClean="0"/>
              <a:t>		-</a:t>
            </a:r>
            <a:r>
              <a:rPr lang="fi-FI" sz="2800" dirty="0"/>
              <a:t>ristiriitaista		-pintapuolista</a:t>
            </a:r>
          </a:p>
          <a:p>
            <a:r>
              <a:rPr lang="fi-FI" sz="2800" dirty="0"/>
              <a:t>	</a:t>
            </a:r>
            <a:r>
              <a:rPr lang="fi-FI" sz="2800" dirty="0" smtClean="0"/>
              <a:t>		-</a:t>
            </a:r>
            <a:r>
              <a:rPr lang="fi-FI" sz="2800" dirty="0"/>
              <a:t>harhaanjohtavaa	</a:t>
            </a:r>
            <a:r>
              <a:rPr lang="fi-FI" sz="2800" dirty="0" smtClean="0"/>
              <a:t>-</a:t>
            </a:r>
            <a:r>
              <a:rPr lang="fi-FI" sz="2800" dirty="0"/>
              <a:t>yleistävää</a:t>
            </a:r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dirty="0" smtClean="0"/>
              <a:t>		-</a:t>
            </a:r>
            <a:r>
              <a:rPr lang="fi-FI" sz="2800" dirty="0"/>
              <a:t>kärjistettyä		-</a:t>
            </a:r>
            <a:r>
              <a:rPr lang="fi-FI" sz="2800" dirty="0" smtClean="0"/>
              <a:t>liioiteltua</a:t>
            </a:r>
          </a:p>
          <a:p>
            <a:pPr marL="0" indent="0">
              <a:buNone/>
            </a:pP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8988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>
                <a:latin typeface="Berlin Sans FB Demi" pitchFamily="34" charset="0"/>
              </a:rPr>
              <a:t>Terveys mediassa - terveyteen liittyvää tietoa tulvii</a:t>
            </a:r>
            <a:endParaRPr lang="fi-FI" dirty="0">
              <a:latin typeface="Berlin Sans FB Demi" pitchFamily="34" charset="0"/>
            </a:endParaRP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77334" y="1928813"/>
            <a:ext cx="8596668" cy="4112549"/>
          </a:xfrm>
        </p:spPr>
        <p:txBody>
          <a:bodyPr>
            <a:normAutofit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Uutisista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TV:stä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Radiosta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Sanoma- ja aikakauslehdistä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Internetin välityksellä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Terveysmessuilla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Terveysluennoilla</a:t>
            </a:r>
          </a:p>
          <a:p>
            <a:pPr marL="365760" indent="-256032">
              <a:buNone/>
              <a:defRPr/>
            </a:pPr>
            <a:r>
              <a:rPr lang="fi-FI" dirty="0" smtClean="0">
                <a:latin typeface="Berlin Sans FB Demi" pitchFamily="34" charset="0"/>
              </a:rPr>
              <a:t>Lisäksi terveysviestejä… </a:t>
            </a:r>
            <a:r>
              <a:rPr lang="fi-FI" dirty="0" smtClean="0"/>
              <a:t>mainoslehdet, katumainokset</a:t>
            </a:r>
            <a:r>
              <a:rPr lang="fi-FI" dirty="0"/>
              <a:t>, elokuvat, julisteet, vaatelogot, levynkannet ja näyteikkunat</a:t>
            </a:r>
            <a:endParaRPr lang="fi-FI" dirty="0" smtClean="0">
              <a:latin typeface="Berlin Sans FB Demi" pitchFamily="34" charset="0"/>
            </a:endParaRPr>
          </a:p>
          <a:p>
            <a:pPr marL="365760" indent="-256032">
              <a:buNone/>
              <a:defRPr/>
            </a:pPr>
            <a:r>
              <a:rPr lang="fi-FI" dirty="0" smtClean="0">
                <a:latin typeface="Berlin Sans FB Demi" pitchFamily="34" charset="0"/>
              </a:rPr>
              <a:t>  Lähes mitä tahansa yritetään markkinoida terveyden varjolla</a:t>
            </a:r>
          </a:p>
        </p:txBody>
      </p:sp>
      <p:pic>
        <p:nvPicPr>
          <p:cNvPr id="11268" name="Picture 5" descr="http://www.acpmedia.co.nz/Portals/0/images/ACP%20Media%20Magazine%20Collag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1" y="1928814"/>
            <a:ext cx="2867025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20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530086"/>
            <a:ext cx="9144000" cy="10709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Terveys mediassa 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1991544" y="1545634"/>
            <a:ext cx="8502116" cy="5157192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b="1" dirty="0"/>
              <a:t>terveys ja hyvinvointi suosituimpia aiheita mediassa </a:t>
            </a:r>
          </a:p>
          <a:p>
            <a:r>
              <a:rPr lang="fi-FI" sz="3900" b="1" dirty="0"/>
              <a:t>medialla nykyisin suuri vaikutus ihmisten elämään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900" dirty="0"/>
              <a:t>→ </a:t>
            </a:r>
            <a:r>
              <a:rPr lang="fi-FI" sz="3300" dirty="0"/>
              <a:t>muokkaa mm. ihmisten käsityksiä ihmisyydestä, 	 	 	    ihmisyhteisöistä sekä terveydestä ja hyvinvoinnista </a:t>
            </a:r>
          </a:p>
          <a:p>
            <a:r>
              <a:rPr lang="fi-FI" sz="3900" b="1" dirty="0"/>
              <a:t>terveystiedon tuottajia paljon</a:t>
            </a:r>
            <a:r>
              <a:rPr lang="fi-FI" sz="3900" dirty="0"/>
              <a:t>: terveydenhuoltoalan ammattilaiset, järjestöt, lääketeollisuus, mainostajat ja tavalliset kansalaiset </a:t>
            </a:r>
          </a:p>
          <a:p>
            <a:r>
              <a:rPr lang="fi-FI" sz="3900" b="1" dirty="0"/>
              <a:t>terveydestä saatavilla runsaasti ristiriitaista tietoa</a:t>
            </a:r>
          </a:p>
          <a:p>
            <a:pPr lvl="1"/>
            <a:r>
              <a:rPr lang="fi-FI" sz="3300" dirty="0"/>
              <a:t>tieteellinen tieto – kokemustieto tai yksittäiset mielipiteet</a:t>
            </a:r>
          </a:p>
          <a:p>
            <a:r>
              <a:rPr lang="fi-FI" sz="3900" b="1" dirty="0"/>
              <a:t>mediakriittisyys =</a:t>
            </a:r>
            <a:r>
              <a:rPr lang="fi-FI" sz="3900" dirty="0"/>
              <a:t> tietoa tarkastellaan kriittisen kyseenalaistavasti ja uteliaasti </a:t>
            </a:r>
          </a:p>
          <a:p>
            <a:pPr lvl="1"/>
            <a:r>
              <a:rPr lang="fi-FI" sz="3300" dirty="0"/>
              <a:t>huomioidaan mm. sisällöntuottajan asiantuntijuus, puolueettomuus sekä sisällön oikeellisuus ja ajantasaisuus </a:t>
            </a:r>
          </a:p>
          <a:p>
            <a:pPr marL="0" indent="0">
              <a:buNone/>
            </a:pPr>
            <a:endParaRPr lang="fi-FI" sz="3300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87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1ED0-4E96-4F38-9D1E-05DBC43700EF}"/>
              </a:ext>
            </a:extLst>
          </p:cNvPr>
          <p:cNvSpPr txBox="1">
            <a:spLocks/>
          </p:cNvSpPr>
          <p:nvPr/>
        </p:nvSpPr>
        <p:spPr>
          <a:xfrm>
            <a:off x="1524000" y="530086"/>
            <a:ext cx="9144000" cy="10709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Terveys </a:t>
            </a:r>
            <a:r>
              <a:rPr lang="fi-FI" b="1" dirty="0" smtClean="0"/>
              <a:t>mediassa</a:t>
            </a:r>
            <a:endParaRPr lang="fi-FI" b="1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218E390-6BE1-4678-A170-28D8AEADCAA9}"/>
              </a:ext>
            </a:extLst>
          </p:cNvPr>
          <p:cNvSpPr txBox="1">
            <a:spLocks/>
          </p:cNvSpPr>
          <p:nvPr/>
        </p:nvSpPr>
        <p:spPr>
          <a:xfrm>
            <a:off x="1991544" y="1545634"/>
            <a:ext cx="8502116" cy="490770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/>
              <a:t>media voi vahvistaa </a:t>
            </a:r>
            <a:r>
              <a:rPr lang="fi-FI" sz="3900" b="1" dirty="0" err="1"/>
              <a:t>medikalisaatiota</a:t>
            </a:r>
            <a:r>
              <a:rPr lang="fi-FI" sz="3900" dirty="0"/>
              <a:t> eli lääke-tieteellistymistä ja lääketieteellisen hoidon laajenemista uusiin ja arkipäiväisiin ilmiöihin</a:t>
            </a:r>
          </a:p>
          <a:p>
            <a:pPr lvl="1"/>
            <a:r>
              <a:rPr lang="fi-FI" sz="3300" dirty="0"/>
              <a:t>myös </a:t>
            </a:r>
            <a:r>
              <a:rPr lang="fi-FI" sz="3300" b="1" dirty="0" err="1"/>
              <a:t>paramedikalisaatio</a:t>
            </a:r>
            <a:r>
              <a:rPr lang="fi-FI" sz="3300" dirty="0"/>
              <a:t> eli yhteiskunnan ulkopuolelle jäävät terveyskäsitykset ja hoidot voivat saada runsaasti huomiota</a:t>
            </a:r>
          </a:p>
          <a:p>
            <a:r>
              <a:rPr lang="fi-FI" sz="3900" b="1" u="sng" dirty="0"/>
              <a:t>sosiaalinen media</a:t>
            </a:r>
            <a:r>
              <a:rPr lang="fi-FI" sz="3900" b="1" dirty="0"/>
              <a:t> nykyisin tärkeä terveysviestinnän kanava</a:t>
            </a:r>
          </a:p>
          <a:p>
            <a:pPr lvl="1"/>
            <a:r>
              <a:rPr lang="fi-FI" sz="3300" dirty="0"/>
              <a:t>mm. blogit, keskustelupalstat ja kuvien jakopalvelut</a:t>
            </a:r>
          </a:p>
          <a:p>
            <a:pPr lvl="1"/>
            <a:r>
              <a:rPr lang="fi-FI" sz="3300" dirty="0"/>
              <a:t>mielipiteitä, neuvoja ja tukea ystäviltä ja tuntemattomilta ihmisiltä</a:t>
            </a:r>
          </a:p>
          <a:p>
            <a:pPr lvl="1"/>
            <a:r>
              <a:rPr lang="fi-FI" sz="3300" dirty="0"/>
              <a:t>tietoa terveysasioista</a:t>
            </a:r>
          </a:p>
          <a:p>
            <a:pPr lvl="1"/>
            <a:r>
              <a:rPr lang="fi-FI" sz="3300" dirty="0"/>
              <a:t>itsensä ilmaisu ja omien kokemusten jakaminen</a:t>
            </a:r>
          </a:p>
          <a:p>
            <a:pPr lvl="1"/>
            <a:r>
              <a:rPr lang="fi-FI" sz="3300" dirty="0"/>
              <a:t>sosiaalisen pääoman vahvistuminen </a:t>
            </a:r>
          </a:p>
          <a:p>
            <a:pPr marL="0" indent="0">
              <a:buNone/>
            </a:pPr>
            <a:endParaRPr lang="fi-FI" sz="3300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154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0600"/>
          </a:xfrm>
        </p:spPr>
        <p:txBody>
          <a:bodyPr/>
          <a:lstStyle/>
          <a:p>
            <a:r>
              <a:rPr lang="fi-FI" dirty="0" smtClean="0"/>
              <a:t>Terveysviestinnän tapoja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00201"/>
            <a:ext cx="8596668" cy="444116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1. Joukkoviestintä </a:t>
            </a:r>
          </a:p>
          <a:p>
            <a:pPr marL="0" indent="0">
              <a:buNone/>
            </a:pPr>
            <a:r>
              <a:rPr lang="fi-FI" sz="2800" dirty="0" smtClean="0"/>
              <a:t>– journalismi, terveysvalistus, mainokset, viihde, järjestöjen www-sivut</a:t>
            </a:r>
          </a:p>
          <a:p>
            <a:endParaRPr lang="fi-FI" sz="2800" dirty="0" smtClean="0"/>
          </a:p>
          <a:p>
            <a:r>
              <a:rPr lang="fi-FI" sz="2800" dirty="0" smtClean="0"/>
              <a:t>2. Kohde- ja keskinäisviestintä </a:t>
            </a:r>
          </a:p>
          <a:p>
            <a:pPr marL="0" indent="0">
              <a:buNone/>
            </a:pPr>
            <a:r>
              <a:rPr lang="fi-FI" sz="2800" dirty="0" smtClean="0"/>
              <a:t>– terveysopetus, lääkäri-potilaskeskustelu, sairauskertomukset, henkilökunnan keskinäinen viestintä, potilainen viestintä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3916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326</TotalTime>
  <Words>1227</Words>
  <Application>Microsoft Office PowerPoint</Application>
  <PresentationFormat>Laajakuva</PresentationFormat>
  <Paragraphs>201</Paragraphs>
  <Slides>25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35" baseType="lpstr">
      <vt:lpstr>Albany</vt:lpstr>
      <vt:lpstr>Arial</vt:lpstr>
      <vt:lpstr>Berlin Sans FB Demi</vt:lpstr>
      <vt:lpstr>Calibri</vt:lpstr>
      <vt:lpstr>StarSymbol</vt:lpstr>
      <vt:lpstr>Tahoma</vt:lpstr>
      <vt:lpstr>Trebuchet MS</vt:lpstr>
      <vt:lpstr>Wingdings</vt:lpstr>
      <vt:lpstr>Wingdings 3</vt:lpstr>
      <vt:lpstr>Pinta</vt:lpstr>
      <vt:lpstr>MEDIA, TERVEYS JA TEKNOLOGIA</vt:lpstr>
      <vt:lpstr>Tärkeitä asioita:</vt:lpstr>
      <vt:lpstr>Medioituva ympäristö </vt:lpstr>
      <vt:lpstr>TERVEYDEN MEDIALUKUTAITO</vt:lpstr>
      <vt:lpstr>Terveyden medialukutaito</vt:lpstr>
      <vt:lpstr>Terveys mediassa - terveyteen liittyvää tietoa tulvii</vt:lpstr>
      <vt:lpstr>PowerPoint-esitys</vt:lpstr>
      <vt:lpstr>PowerPoint-esitys</vt:lpstr>
      <vt:lpstr>Terveysviestinnän tapoja</vt:lpstr>
      <vt:lpstr>   Yo-kysymys syksy 2008</vt:lpstr>
      <vt:lpstr>Media-analyysi</vt:lpstr>
      <vt:lpstr>Mainoksen vaikuttamisen keinoja</vt:lpstr>
      <vt:lpstr>KRITIIKKIÄ MAINONTAAN… JOS</vt:lpstr>
      <vt:lpstr>Luotettavuuden arvioinnin pääkohtia:</vt:lpstr>
      <vt:lpstr>Luotettavuuden arviointi jatkuu…</vt:lpstr>
      <vt:lpstr>PowerPoint-esitys</vt:lpstr>
      <vt:lpstr>PowerPoint-esitys</vt:lpstr>
      <vt:lpstr>Terveysteknologia</vt:lpstr>
      <vt:lpstr>Terveys- ja hyvinvointiteknologia</vt:lpstr>
      <vt:lpstr>TERVEYSTEKNOLOGIA</vt:lpstr>
      <vt:lpstr>Terveys- ja hyvinvointiteknologian sovelluksia</vt:lpstr>
      <vt:lpstr>Terveysteknologia apuna iäkkäiden ihmisten kotona asumiseen</vt:lpstr>
      <vt:lpstr>Teknologian kritiikki</vt:lpstr>
      <vt:lpstr>Yo-tehtävä kevät 2012</vt:lpstr>
      <vt:lpstr>Vastauksen apuja…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MEDIA, TERVEYS JA TEKNOLOGIA</dc:title>
  <dc:creator>Toni Mäkelä</dc:creator>
  <cp:lastModifiedBy>Mari Rantalainen</cp:lastModifiedBy>
  <cp:revision>27</cp:revision>
  <dcterms:created xsi:type="dcterms:W3CDTF">2015-08-31T14:55:33Z</dcterms:created>
  <dcterms:modified xsi:type="dcterms:W3CDTF">2019-08-07T10:37:48Z</dcterms:modified>
</cp:coreProperties>
</file>