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7" r:id="rId4"/>
    <p:sldId id="258" r:id="rId5"/>
    <p:sldId id="259" r:id="rId6"/>
    <p:sldId id="266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921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627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0862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3430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7332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558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7190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9907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236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725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434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49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6668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743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6721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472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642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400" b="1" dirty="0"/>
              <a:t>Luku 8: Riippuvuus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5984" y="316236"/>
            <a:ext cx="6589199" cy="644650"/>
          </a:xfrm>
        </p:spPr>
        <p:txBody>
          <a:bodyPr/>
          <a:lstStyle/>
          <a:p>
            <a:r>
              <a:rPr lang="fi-FI" b="1" dirty="0"/>
              <a:t>Riippuvuudet vs. yhteiskunta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052736"/>
            <a:ext cx="6591985" cy="5489028"/>
          </a:xfrm>
        </p:spPr>
        <p:txBody>
          <a:bodyPr>
            <a:normAutofit/>
          </a:bodyPr>
          <a:lstStyle/>
          <a:p>
            <a:r>
              <a:rPr lang="fi-FI" dirty="0"/>
              <a:t>merkittävä kansanterveydellinen ja -taloudellinen ongelma</a:t>
            </a:r>
          </a:p>
          <a:p>
            <a:r>
              <a:rPr lang="fi-FI" dirty="0"/>
              <a:t>hoidosta aiheutuvien sosiaali- ja terveyspalvelujen käytön kasvu</a:t>
            </a:r>
          </a:p>
          <a:p>
            <a:pPr lvl="1"/>
            <a:r>
              <a:rPr lang="fi-FI" dirty="0"/>
              <a:t>riippuvuudesta irtaantuminen vaatii pitkäjänteistä työtä ja hoitoajat ovat pitkiä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yhteiskunnan kustannusten kasvu</a:t>
            </a:r>
          </a:p>
          <a:p>
            <a:r>
              <a:rPr lang="fi-FI" dirty="0"/>
              <a:t>alentunut työkyky</a:t>
            </a:r>
          </a:p>
          <a:p>
            <a:r>
              <a:rPr lang="fi-FI" dirty="0"/>
              <a:t>velkajärjestelyt ja taloudelliset vaikeudet</a:t>
            </a:r>
          </a:p>
          <a:p>
            <a:pPr lvl="1"/>
            <a:r>
              <a:rPr lang="fi-FI" dirty="0"/>
              <a:t>riippuvuuksien aiheuttamat menot rahoitetaan usein aluksi kulutusluottojen avulla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velkoja ei pystytä maksamaan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luottotietojen menetys </a:t>
            </a:r>
          </a:p>
          <a:p>
            <a:pPr lvl="1"/>
            <a:r>
              <a:rPr lang="fi-FI" dirty="0"/>
              <a:t>rahapelien ongelmapelaaminen voi johtaa myös rikollisuuteen</a:t>
            </a:r>
          </a:p>
          <a:p>
            <a:pPr lvl="1"/>
            <a:r>
              <a:rPr lang="fi-FI" dirty="0"/>
              <a:t>heijastuvat helposti myös läheisten luottamuksen menettämiseen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vakavia ihmissuhdeongelmia</a:t>
            </a:r>
          </a:p>
          <a:p>
            <a:r>
              <a:rPr lang="fi-FI" dirty="0"/>
              <a:t>voi altistaa myös väkivaltarikoksille</a:t>
            </a:r>
          </a:p>
        </p:txBody>
      </p:sp>
    </p:spTree>
    <p:extLst>
      <p:ext uri="{BB962C8B-B14F-4D97-AF65-F5344CB8AC3E}">
        <p14:creationId xmlns:p14="http://schemas.microsoft.com/office/powerpoint/2010/main" val="300601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5" y="332656"/>
            <a:ext cx="6974180" cy="792088"/>
          </a:xfrm>
        </p:spPr>
        <p:txBody>
          <a:bodyPr/>
          <a:lstStyle/>
          <a:p>
            <a:r>
              <a:rPr lang="fi-FI" b="1" dirty="0"/>
              <a:t>Riippuvuuden ennaltaehkäisy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340768"/>
            <a:ext cx="6591985" cy="5184576"/>
          </a:xfrm>
        </p:spPr>
        <p:txBody>
          <a:bodyPr>
            <a:normAutofit/>
          </a:bodyPr>
          <a:lstStyle/>
          <a:p>
            <a:r>
              <a:rPr lang="fi-FI" sz="2400" dirty="0"/>
              <a:t>riippuvuutta aiheuttavien aineiden tai toimintojen saatavuuden säännöstely</a:t>
            </a:r>
          </a:p>
          <a:p>
            <a:pPr lvl="1"/>
            <a:r>
              <a:rPr lang="fi-FI" sz="2400" dirty="0"/>
              <a:t>lainsäädännölliset rajoitukset, ikärajat</a:t>
            </a:r>
          </a:p>
          <a:p>
            <a:r>
              <a:rPr lang="fi-FI" sz="2400" dirty="0"/>
              <a:t>riippuvuuksista tiedottaminen</a:t>
            </a:r>
          </a:p>
          <a:p>
            <a:pPr lvl="1"/>
            <a:r>
              <a:rPr lang="fi-FI" sz="2400" dirty="0"/>
              <a:t>julkaisut, kampanjat, terveysopetus ym.</a:t>
            </a:r>
          </a:p>
          <a:p>
            <a:r>
              <a:rPr lang="fi-FI" sz="2400" dirty="0"/>
              <a:t>vaikuttaminen olosuhteisiin ja tilanteisiin, joissa riippuvuus saattaa kehittyä</a:t>
            </a:r>
          </a:p>
          <a:p>
            <a:pPr lvl="1"/>
            <a:r>
              <a:rPr lang="fi-FI" sz="2400" dirty="0"/>
              <a:t>esim. läheisten riskikäyttäytymisen havaitseminen ja siihen puuttuminen</a:t>
            </a:r>
          </a:p>
          <a:p>
            <a:endParaRPr lang="fi-FI" dirty="0"/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54107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/>
          <a:lstStyle/>
          <a:p>
            <a:r>
              <a:rPr lang="fi-FI" b="1" dirty="0"/>
              <a:t>Riippuvuuden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12776"/>
            <a:ext cx="6591985" cy="5184576"/>
          </a:xfrm>
        </p:spPr>
        <p:txBody>
          <a:bodyPr>
            <a:normAutofit/>
          </a:bodyPr>
          <a:lstStyle/>
          <a:p>
            <a:r>
              <a:rPr lang="fi-FI" sz="2400" dirty="0"/>
              <a:t>useat henkilökohtaiset tekijät vaikuttavat siihen, kuinka helppoa tai vaikeaa riippuvuuksista irrottautuminen on</a:t>
            </a:r>
          </a:p>
          <a:p>
            <a:r>
              <a:rPr lang="fi-FI" sz="2400" dirty="0"/>
              <a:t>ensisijaista ongelman tunnustaminen ja motivoituminen muutokseen</a:t>
            </a:r>
          </a:p>
          <a:p>
            <a:r>
              <a:rPr lang="fi-FI" sz="2400" dirty="0"/>
              <a:t>keskustelutuki, vertaisryhmät (myös internet ja puhelinpalvelut), läheisten tuki</a:t>
            </a:r>
          </a:p>
          <a:p>
            <a:r>
              <a:rPr lang="fi-FI" sz="2400" dirty="0"/>
              <a:t>vakavissa riippuvuuksissa tehdään hoitosuunnitelma</a:t>
            </a:r>
          </a:p>
          <a:p>
            <a:pPr lvl="1"/>
            <a:r>
              <a:rPr lang="fi-FI" sz="2400" dirty="0"/>
              <a:t>yksilöllinen </a:t>
            </a:r>
            <a:r>
              <a:rPr lang="fi-FI" sz="2400" b="1" dirty="0"/>
              <a:t>psykososiaalinen hoito </a:t>
            </a:r>
            <a:br>
              <a:rPr lang="fi-FI" sz="2400" dirty="0"/>
            </a:br>
            <a:r>
              <a:rPr lang="fi-FI" sz="2400" dirty="0"/>
              <a:t>(kognitiivinen käyttäytymisterapia)</a:t>
            </a:r>
          </a:p>
          <a:p>
            <a:pPr lvl="1"/>
            <a:r>
              <a:rPr lang="fi-FI" sz="2400" b="1" dirty="0"/>
              <a:t>lääkehoito</a:t>
            </a:r>
            <a:r>
              <a:rPr lang="fi-FI" sz="2400" dirty="0"/>
              <a:t> etenkin alkuvaiheessa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769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054164"/>
          </a:xfrm>
        </p:spPr>
        <p:txBody>
          <a:bodyPr>
            <a:normAutofit/>
          </a:bodyPr>
          <a:lstStyle/>
          <a:p>
            <a:r>
              <a:rPr lang="fi-FI" sz="4000" b="1" dirty="0"/>
              <a:t>Mielihyvä - riippuvuus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i-FI" sz="5000" b="1" dirty="0"/>
              <a:t>Mielihyvä</a:t>
            </a:r>
          </a:p>
          <a:p>
            <a:pPr lvl="1"/>
            <a:r>
              <a:rPr lang="fi-FI" sz="4000" dirty="0"/>
              <a:t>elämää ylläpitävien toimintojen toistaminen (esim. syöminen ja juominen) tuottaa mielihyvää</a:t>
            </a:r>
          </a:p>
          <a:p>
            <a:pPr lvl="1"/>
            <a:r>
              <a:rPr lang="fi-FI" sz="4000" dirty="0"/>
              <a:t>tarkoituksena ylläpitää elämää ja turvata ihmislajin säilyminen</a:t>
            </a:r>
          </a:p>
          <a:p>
            <a:pPr lvl="1"/>
            <a:r>
              <a:rPr lang="fi-FI" sz="4000" dirty="0"/>
              <a:t>koetaan myös ihmissuhteista ja itsensä toteuttamisesta</a:t>
            </a:r>
          </a:p>
          <a:p>
            <a:pPr lvl="1"/>
            <a:r>
              <a:rPr lang="fi-FI" sz="4000" dirty="0"/>
              <a:t>mielihyvähakuisuus osa normaalia ja tervettä elämää</a:t>
            </a:r>
          </a:p>
          <a:p>
            <a:endParaRPr lang="fi-FI" sz="5000" b="1" dirty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D9ED1E-F2CF-40C9-8B02-4EC6E9F96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02301"/>
          </a:xfrm>
        </p:spPr>
        <p:txBody>
          <a:bodyPr>
            <a:normAutofit/>
          </a:bodyPr>
          <a:lstStyle/>
          <a:p>
            <a:r>
              <a:rPr lang="fi-FI" b="1" dirty="0"/>
              <a:t>	Riippuvuus eli addiktio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A27D73-56D7-4FC5-ACFE-5CE28E8F4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124744"/>
            <a:ext cx="7543801" cy="5256584"/>
          </a:xfrm>
        </p:spPr>
        <p:txBody>
          <a:bodyPr>
            <a:normAutofit fontScale="47500" lnSpcReduction="20000"/>
          </a:bodyPr>
          <a:lstStyle/>
          <a:p>
            <a:pPr lvl="1"/>
            <a:r>
              <a:rPr lang="fi-FI" sz="4000" dirty="0"/>
              <a:t>hallitsematon tai pakonomainen tarve saavuttaa mielihyvää </a:t>
            </a:r>
          </a:p>
          <a:p>
            <a:pPr lvl="1"/>
            <a:r>
              <a:rPr lang="fi-FI" sz="4000" dirty="0"/>
              <a:t>kehittyy vähitellen ja usein huomaamatta – ihminen ei useimmiten itse tunnista tai myönnä</a:t>
            </a:r>
          </a:p>
          <a:p>
            <a:pPr lvl="1"/>
            <a:r>
              <a:rPr lang="fi-FI" sz="4000" dirty="0"/>
              <a:t>vaikeaa ennustaa, kenestä tulee riippuvainen ja kenestä ei</a:t>
            </a:r>
          </a:p>
          <a:p>
            <a:pPr lvl="1"/>
            <a:r>
              <a:rPr lang="fi-FI" sz="4000" dirty="0"/>
              <a:t>normaalin ja pakonomaisen käyttäytymisen välistä rajaa vaikea määrittää</a:t>
            </a:r>
          </a:p>
          <a:p>
            <a:pPr lvl="1"/>
            <a:r>
              <a:rPr lang="fi-FI" sz="4000" dirty="0"/>
              <a:t>mitä nopeammin mielihyvä saavutetaan, sitä helpommin riippuvuus saattaa kehittyä</a:t>
            </a:r>
          </a:p>
          <a:p>
            <a:pPr lvl="1"/>
            <a:r>
              <a:rPr lang="fi-FI" sz="4000" dirty="0"/>
              <a:t>aivojen (keskushermoston) viestintäjärjestelmä sekoittuu ja muuttuu</a:t>
            </a:r>
          </a:p>
          <a:p>
            <a:pPr lvl="1"/>
            <a:r>
              <a:rPr lang="fi-FI" sz="4000" dirty="0"/>
              <a:t>addiktoituneella henkilöllä voi olla useita riippuvuuksia ja riippuvuuden kohteet voivat  vaihdella</a:t>
            </a:r>
          </a:p>
          <a:p>
            <a:pPr lvl="1"/>
            <a:r>
              <a:rPr lang="fi-FI" sz="4000" dirty="0"/>
              <a:t>kerran kehittynyt riippuvuus usein koko loppuelämän asia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9121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60674"/>
          </a:xfrm>
        </p:spPr>
        <p:txBody>
          <a:bodyPr>
            <a:normAutofit/>
          </a:bodyPr>
          <a:lstStyle/>
          <a:p>
            <a:r>
              <a:rPr lang="fi-FI" sz="4000" b="1" dirty="0"/>
              <a:t>Riippuvuuden selitysmallit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sz="3200" dirty="0"/>
              <a:t>Geneettinen eli perinnöllinen näkökulma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200" dirty="0"/>
              <a:t>Neurobiologinen näkemys (</a:t>
            </a:r>
            <a:r>
              <a:rPr lang="fi-FI" sz="3200" b="1" dirty="0" err="1"/>
              <a:t>dopamiini</a:t>
            </a:r>
            <a:r>
              <a:rPr lang="fi-FI" sz="32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200" dirty="0"/>
              <a:t>Psykologinen näkemys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200" dirty="0"/>
              <a:t>Sosiaalinen näkemys</a:t>
            </a:r>
          </a:p>
          <a:p>
            <a:pPr marL="514350" indent="-514350">
              <a:buFont typeface="+mj-lt"/>
              <a:buAutoNum type="arabicPeriod"/>
            </a:pPr>
            <a:endParaRPr lang="fi-FI" sz="3200" dirty="0"/>
          </a:p>
          <a:p>
            <a:pPr marL="514350" indent="-514350">
              <a:buFont typeface="+mj-lt"/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6971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6907" y="302128"/>
            <a:ext cx="6589199" cy="644650"/>
          </a:xfrm>
        </p:spPr>
        <p:txBody>
          <a:bodyPr/>
          <a:lstStyle/>
          <a:p>
            <a:r>
              <a:rPr lang="fi-FI" b="1" dirty="0"/>
              <a:t>Aineriippuvuudet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052736"/>
            <a:ext cx="6591985" cy="540060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useilla kemiallisilla aineilla riippuvuutta aiheuttava vaikutus</a:t>
            </a:r>
          </a:p>
          <a:p>
            <a:pPr lvl="1"/>
            <a:r>
              <a:rPr lang="fi-FI" dirty="0"/>
              <a:t>esim. kahvin ja energiajuomien kofeiini tai tupakan nikotiini</a:t>
            </a:r>
          </a:p>
          <a:p>
            <a:pPr lvl="1"/>
            <a:r>
              <a:rPr lang="fi-FI" dirty="0"/>
              <a:t>kofeiinin riippuvuutta aiheuttava vaikutus varsin lievä, </a:t>
            </a:r>
            <a:br>
              <a:rPr lang="fi-FI" dirty="0"/>
            </a:br>
            <a:r>
              <a:rPr lang="fi-FI" dirty="0"/>
              <a:t>nikotiinin huomattavasti voimakkaampi</a:t>
            </a:r>
          </a:p>
          <a:p>
            <a:r>
              <a:rPr lang="fi-FI" dirty="0"/>
              <a:t>voimakasta riippuvuutta aiheuttavia aineita ovat </a:t>
            </a:r>
            <a:r>
              <a:rPr lang="fi-FI" b="1" dirty="0"/>
              <a:t>päihteet</a:t>
            </a:r>
          </a:p>
          <a:p>
            <a:pPr lvl="1"/>
            <a:r>
              <a:rPr lang="fi-FI" dirty="0"/>
              <a:t>esim. alkoholi, huumeet, jotkin lääkeaineet ja impattavat aineet</a:t>
            </a:r>
          </a:p>
          <a:p>
            <a:pPr lvl="1"/>
            <a:r>
              <a:rPr lang="fi-FI" dirty="0"/>
              <a:t>aineita tai valmisteita, jotka muuttavat ihmisen havainnointia, mielialaa, tietoisuutta tai käyttäytymistä </a:t>
            </a:r>
            <a:br>
              <a:rPr lang="fi-FI" dirty="0"/>
            </a:br>
            <a:r>
              <a:rPr lang="fi-FI" dirty="0"/>
              <a:t>(vaikuttavat keskushermostoon) </a:t>
            </a:r>
          </a:p>
          <a:p>
            <a:pPr lvl="1"/>
            <a:r>
              <a:rPr lang="fi-FI" dirty="0"/>
              <a:t>liittyy toleranssin eli sietokyvyn kasvu</a:t>
            </a:r>
          </a:p>
          <a:p>
            <a:pPr lvl="1"/>
            <a:r>
              <a:rPr lang="fi-FI" dirty="0"/>
              <a:t>käytön taustalla on useita syitä kuten esim.</a:t>
            </a:r>
          </a:p>
          <a:p>
            <a:pPr lvl="2"/>
            <a:r>
              <a:rPr lang="fi-FI" dirty="0"/>
              <a:t>voidaan tavoitella hetkellistä mielihyvää, rentoutumista tai hauskaa yhdessäoloa</a:t>
            </a:r>
          </a:p>
          <a:p>
            <a:pPr lvl="2"/>
            <a:r>
              <a:rPr lang="fi-FI" dirty="0"/>
              <a:t>kulttuurinen traditio ja ryhmäpaine</a:t>
            </a:r>
          </a:p>
        </p:txBody>
      </p:sp>
    </p:spTree>
    <p:extLst>
      <p:ext uri="{BB962C8B-B14F-4D97-AF65-F5344CB8AC3E}">
        <p14:creationId xmlns:p14="http://schemas.microsoft.com/office/powerpoint/2010/main" val="3599867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0148" y="302128"/>
            <a:ext cx="7058744" cy="644650"/>
          </a:xfrm>
        </p:spPr>
        <p:txBody>
          <a:bodyPr/>
          <a:lstStyle/>
          <a:p>
            <a:r>
              <a:rPr lang="fi-FI" b="1" dirty="0"/>
              <a:t>Aineriippuvuuden seuraukset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5" y="1124744"/>
            <a:ext cx="6986736" cy="5328592"/>
          </a:xfrm>
        </p:spPr>
        <p:txBody>
          <a:bodyPr>
            <a:normAutofit/>
          </a:bodyPr>
          <a:lstStyle/>
          <a:p>
            <a:r>
              <a:rPr lang="fi-FI" sz="2400" dirty="0"/>
              <a:t>fyysisiä, psyykkisiä ja sosiaalisia </a:t>
            </a:r>
          </a:p>
          <a:p>
            <a:r>
              <a:rPr lang="fi-FI" sz="2400" dirty="0"/>
              <a:t>aiheuttaa monia sairauksia ja vaikuttaa ihmisen toimintakykyyn </a:t>
            </a:r>
          </a:p>
          <a:p>
            <a:r>
              <a:rPr lang="fi-FI" sz="2400" dirty="0"/>
              <a:t>yksilötason lisäksi myös yhteisöllisiä ja yhteiskunnallisia seurauksia</a:t>
            </a:r>
          </a:p>
          <a:p>
            <a:pPr lvl="1"/>
            <a:r>
              <a:rPr lang="fi-FI" sz="2400" dirty="0"/>
              <a:t>sairauspoissaolot ja syrjäytyminen </a:t>
            </a:r>
          </a:p>
          <a:p>
            <a:pPr lvl="1"/>
            <a:r>
              <a:rPr lang="fi-FI" sz="2400" dirty="0"/>
              <a:t>käyttäjät altistuvat onnettomuuksille</a:t>
            </a:r>
          </a:p>
          <a:p>
            <a:pPr lvl="1"/>
            <a:r>
              <a:rPr lang="fi-FI" sz="2400" dirty="0"/>
              <a:t>käyttö voi johtaa myös väkivaltaiseen käyttäytymiseen</a:t>
            </a:r>
          </a:p>
          <a:p>
            <a:r>
              <a:rPr lang="fi-FI" sz="2400" dirty="0"/>
              <a:t>laajojen vaikutusten vuoksi päihteiden käyttöä pyritään kontrolloimaan lainsäädännöllä</a:t>
            </a:r>
          </a:p>
        </p:txBody>
      </p:sp>
    </p:spTree>
    <p:extLst>
      <p:ext uri="{BB962C8B-B14F-4D97-AF65-F5344CB8AC3E}">
        <p14:creationId xmlns:p14="http://schemas.microsoft.com/office/powerpoint/2010/main" val="3318617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302128"/>
            <a:ext cx="6589199" cy="644650"/>
          </a:xfrm>
        </p:spPr>
        <p:txBody>
          <a:bodyPr/>
          <a:lstStyle/>
          <a:p>
            <a:r>
              <a:rPr lang="fi-FI" b="1" dirty="0"/>
              <a:t>Toiminnalliset riippuvuudet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052736"/>
            <a:ext cx="6591985" cy="5503136"/>
          </a:xfrm>
        </p:spPr>
        <p:txBody>
          <a:bodyPr>
            <a:normAutofit/>
          </a:bodyPr>
          <a:lstStyle/>
          <a:p>
            <a:r>
              <a:rPr lang="fi-FI" sz="2000" dirty="0"/>
              <a:t>riippuvuutta tyydytystä tuottavaan tekemiseen, jota jatketaan sen aiheuttamista haitoista huolimatta</a:t>
            </a:r>
          </a:p>
          <a:p>
            <a:r>
              <a:rPr lang="fi-FI" sz="2000" dirty="0"/>
              <a:t>aivojen välittäjäaineiden osalta samankaltaisia piirteitä kuin aineriippuvuuksissa </a:t>
            </a:r>
          </a:p>
          <a:p>
            <a:r>
              <a:rPr lang="fi-FI" sz="2000" dirty="0"/>
              <a:t>voivat kehittyä monenlaiseen toimintaan tai tekemiseen</a:t>
            </a:r>
          </a:p>
          <a:p>
            <a:pPr lvl="1"/>
            <a:r>
              <a:rPr lang="fi-FI" sz="2000" dirty="0"/>
              <a:t>esim. sosiaalisen median jatkuvalla käytöllä voidaan tyydyttää tarvetta saada yhteys muihin ihmisiin </a:t>
            </a:r>
          </a:p>
          <a:p>
            <a:pPr lvl="1"/>
            <a:r>
              <a:rPr lang="fi-FI" sz="2000" dirty="0"/>
              <a:t>esim. uhkapelaamalla voidaan tai tarvetta tavoitella suurta taloudellista menestystä tai tyydyttää tarvetta kokea jännitystä elämässä</a:t>
            </a:r>
          </a:p>
        </p:txBody>
      </p:sp>
    </p:spTree>
    <p:extLst>
      <p:ext uri="{BB962C8B-B14F-4D97-AF65-F5344CB8AC3E}">
        <p14:creationId xmlns:p14="http://schemas.microsoft.com/office/powerpoint/2010/main" val="1119019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624110"/>
            <a:ext cx="7488831" cy="716658"/>
          </a:xfrm>
        </p:spPr>
        <p:txBody>
          <a:bodyPr>
            <a:noAutofit/>
          </a:bodyPr>
          <a:lstStyle/>
          <a:p>
            <a:r>
              <a:rPr lang="fi-FI" b="1" dirty="0"/>
              <a:t>Toiminnallisen riippuvuuden muotoja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916832"/>
            <a:ext cx="6591985" cy="4536504"/>
          </a:xfrm>
        </p:spPr>
        <p:txBody>
          <a:bodyPr/>
          <a:lstStyle/>
          <a:p>
            <a:r>
              <a:rPr lang="fi-FI" sz="3200" dirty="0"/>
              <a:t>peliriippuvuus</a:t>
            </a:r>
          </a:p>
          <a:p>
            <a:r>
              <a:rPr lang="fi-FI" sz="3200" dirty="0"/>
              <a:t>nettiriippuvuus</a:t>
            </a:r>
          </a:p>
          <a:p>
            <a:r>
              <a:rPr lang="fi-FI" sz="3200" dirty="0"/>
              <a:t>ostoriippuvuus</a:t>
            </a:r>
          </a:p>
          <a:p>
            <a:r>
              <a:rPr lang="fi-FI" sz="3200" dirty="0"/>
              <a:t>liikuntariippuvuus</a:t>
            </a:r>
          </a:p>
          <a:p>
            <a:r>
              <a:rPr lang="fi-FI" sz="3200" dirty="0"/>
              <a:t>työriippuvuus</a:t>
            </a:r>
          </a:p>
          <a:p>
            <a:r>
              <a:rPr lang="fi-FI" sz="3200" dirty="0"/>
              <a:t>seksiriippuvuus</a:t>
            </a:r>
          </a:p>
          <a:p>
            <a:r>
              <a:rPr lang="fi-FI" sz="3200" dirty="0"/>
              <a:t>läheisriippuvuus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5179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302128"/>
            <a:ext cx="6589199" cy="644650"/>
          </a:xfrm>
        </p:spPr>
        <p:txBody>
          <a:bodyPr/>
          <a:lstStyle/>
          <a:p>
            <a:r>
              <a:rPr lang="fi-FI" b="1" dirty="0"/>
              <a:t>Riippuvuuden ulottuvuudet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3" y="1052736"/>
            <a:ext cx="6914728" cy="561662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b="1" dirty="0"/>
              <a:t>Psyykkinen riippuvuus</a:t>
            </a:r>
          </a:p>
          <a:p>
            <a:pPr marL="914400" lvl="1" indent="-514350"/>
            <a:r>
              <a:rPr lang="fi-FI" sz="1800" dirty="0"/>
              <a:t>ominaista himo, pakonomainen halu ja kykenemättömyys pidättäytyä huolimatta terveydellisistä ja muista vakavista seurauksista</a:t>
            </a:r>
          </a:p>
          <a:p>
            <a:pPr marL="914400" lvl="1" indent="-514350"/>
            <a:r>
              <a:rPr lang="fi-FI" sz="1800" dirty="0"/>
              <a:t>käyttäytymistä, jolla haetaan pikaista tyydytystä tai pakokeinoa todellisuudesta</a:t>
            </a:r>
          </a:p>
          <a:p>
            <a:pPr marL="914400" lvl="1" indent="-514350"/>
            <a:r>
              <a:rPr lang="fi-FI" sz="1800" dirty="0"/>
              <a:t>riippuvainen voi kokea, että hän pystyy hillitsemään ja hallitsemaan omaa käyttäytymistään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Fyysinen riippuvuus</a:t>
            </a:r>
          </a:p>
          <a:p>
            <a:pPr marL="914400" lvl="1" indent="-514350"/>
            <a:r>
              <a:rPr lang="fi-FI" sz="1800" dirty="0"/>
              <a:t>hermoston yliärtyvyys ja </a:t>
            </a:r>
            <a:r>
              <a:rPr lang="fi-FI" sz="1800" b="1" dirty="0"/>
              <a:t>vieroitusoireet</a:t>
            </a:r>
            <a:r>
              <a:rPr lang="fi-FI" sz="1800" dirty="0"/>
              <a:t> esim. päihteiden käytön katketessa </a:t>
            </a:r>
            <a:r>
              <a:rPr lang="fi-FI" sz="1800" dirty="0">
                <a:sym typeface="Wingdings" panose="05000000000000000000" pitchFamily="2" charset="2"/>
              </a:rPr>
              <a:t> helposti uudelleen </a:t>
            </a:r>
            <a:r>
              <a:rPr lang="fi-FI" sz="1800" b="1" dirty="0">
                <a:sym typeface="Wingdings" panose="05000000000000000000" pitchFamily="2" charset="2"/>
              </a:rPr>
              <a:t>retkahtaminen</a:t>
            </a:r>
            <a:endParaRPr lang="fi-FI" sz="1800" b="1" dirty="0"/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Sosiaalinen riippuvuus</a:t>
            </a:r>
          </a:p>
          <a:p>
            <a:pPr lvl="1"/>
            <a:r>
              <a:rPr lang="fi-FI" sz="1800" dirty="0"/>
              <a:t>pakonomaista halua ja tarvetta kuulua tiettyyn joukkoon tai tulla hyväksytyksi joukon jäsenenä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7165086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360</TotalTime>
  <Words>478</Words>
  <Application>Microsoft Office PowerPoint</Application>
  <PresentationFormat>Näytössä katseltava diaesitys (4:3)</PresentationFormat>
  <Paragraphs>91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Kuiskaus</vt:lpstr>
      <vt:lpstr>Terve 1: Terveyden perusteet</vt:lpstr>
      <vt:lpstr>Mielihyvä - riippuvuus</vt:lpstr>
      <vt:lpstr> Riippuvuus eli addiktio</vt:lpstr>
      <vt:lpstr>Riippuvuuden selitysmallit</vt:lpstr>
      <vt:lpstr>Aineriippuvuudet</vt:lpstr>
      <vt:lpstr>Aineriippuvuuden seuraukset</vt:lpstr>
      <vt:lpstr>Toiminnalliset riippuvuudet</vt:lpstr>
      <vt:lpstr>Toiminnallisen riippuvuuden muotoja</vt:lpstr>
      <vt:lpstr>Riippuvuuden ulottuvuudet</vt:lpstr>
      <vt:lpstr>Riippuvuudet vs. yhteiskunta</vt:lpstr>
      <vt:lpstr>Riippuvuuden ennaltaehkäisy</vt:lpstr>
      <vt:lpstr>Riippuvuuden hoito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150</cp:revision>
  <dcterms:created xsi:type="dcterms:W3CDTF">2017-06-09T06:02:13Z</dcterms:created>
  <dcterms:modified xsi:type="dcterms:W3CDTF">2019-08-29T09:21:23Z</dcterms:modified>
</cp:coreProperties>
</file>