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0"/>
  </p:notesMasterIdLst>
  <p:sldIdLst>
    <p:sldId id="383" r:id="rId3"/>
    <p:sldId id="361" r:id="rId4"/>
    <p:sldId id="385" r:id="rId5"/>
    <p:sldId id="386" r:id="rId6"/>
    <p:sldId id="387" r:id="rId7"/>
    <p:sldId id="390" r:id="rId8"/>
    <p:sldId id="388" r:id="rId9"/>
    <p:sldId id="392" r:id="rId10"/>
    <p:sldId id="393" r:id="rId11"/>
    <p:sldId id="423" r:id="rId12"/>
    <p:sldId id="427" r:id="rId13"/>
    <p:sldId id="424" r:id="rId14"/>
    <p:sldId id="425" r:id="rId15"/>
    <p:sldId id="426" r:id="rId16"/>
    <p:sldId id="391" r:id="rId17"/>
    <p:sldId id="417" r:id="rId18"/>
    <p:sldId id="418" r:id="rId19"/>
    <p:sldId id="422" r:id="rId20"/>
    <p:sldId id="396" r:id="rId21"/>
    <p:sldId id="397" r:id="rId22"/>
    <p:sldId id="398" r:id="rId23"/>
    <p:sldId id="399" r:id="rId24"/>
    <p:sldId id="400" r:id="rId25"/>
    <p:sldId id="401" r:id="rId26"/>
    <p:sldId id="402" r:id="rId27"/>
    <p:sldId id="403" r:id="rId28"/>
    <p:sldId id="404" r:id="rId29"/>
    <p:sldId id="406" r:id="rId30"/>
    <p:sldId id="407" r:id="rId31"/>
    <p:sldId id="408" r:id="rId32"/>
    <p:sldId id="432" r:id="rId33"/>
    <p:sldId id="433" r:id="rId34"/>
    <p:sldId id="434" r:id="rId35"/>
    <p:sldId id="435" r:id="rId36"/>
    <p:sldId id="436" r:id="rId37"/>
    <p:sldId id="259" r:id="rId38"/>
    <p:sldId id="437" r:id="rId3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676"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E0CA44-8DC9-49AC-8C3C-AEB576235035}" type="doc">
      <dgm:prSet loTypeId="urn:microsoft.com/office/officeart/2005/8/layout/cycle1" loCatId="cycle" qsTypeId="urn:microsoft.com/office/officeart/2005/8/quickstyle/simple1" qsCatId="simple" csTypeId="urn:microsoft.com/office/officeart/2005/8/colors/accent0_1" csCatId="mainScheme" phldr="1"/>
      <dgm:spPr/>
      <dgm:t>
        <a:bodyPr/>
        <a:lstStyle/>
        <a:p>
          <a:endParaRPr lang="fi-FI"/>
        </a:p>
      </dgm:t>
    </dgm:pt>
    <dgm:pt modelId="{DF523BBA-5EA8-41EA-865D-AE28C78CF7CD}">
      <dgm:prSet phldrT="[Teksti]" custT="1"/>
      <dgm:spPr/>
      <dgm:t>
        <a:bodyPr/>
        <a:lstStyle/>
        <a:p>
          <a:r>
            <a:rPr lang="fi-FI" sz="2000" dirty="0"/>
            <a:t>Aiheen ja sisällön hahmottelu</a:t>
          </a:r>
        </a:p>
      </dgm:t>
    </dgm:pt>
    <dgm:pt modelId="{EE9A0CBB-3C68-481F-9AD8-22F70206AE17}" type="parTrans" cxnId="{20F9A171-A685-47B3-BCC7-51DE1A612713}">
      <dgm:prSet/>
      <dgm:spPr/>
      <dgm:t>
        <a:bodyPr/>
        <a:lstStyle/>
        <a:p>
          <a:endParaRPr lang="fi-FI"/>
        </a:p>
      </dgm:t>
    </dgm:pt>
    <dgm:pt modelId="{6B6751F8-4D13-40B7-BC6D-7FD6918C48A7}" type="sibTrans" cxnId="{20F9A171-A685-47B3-BCC7-51DE1A612713}">
      <dgm:prSet/>
      <dgm:spPr/>
      <dgm:t>
        <a:bodyPr/>
        <a:lstStyle/>
        <a:p>
          <a:endParaRPr lang="fi-FI"/>
        </a:p>
      </dgm:t>
    </dgm:pt>
    <dgm:pt modelId="{3875AC9B-F54C-4505-B77F-9AE8BF3DB388}">
      <dgm:prSet phldrT="[Teksti]" custT="1"/>
      <dgm:spPr/>
      <dgm:t>
        <a:bodyPr/>
        <a:lstStyle/>
        <a:p>
          <a:r>
            <a:rPr lang="fi-FI" sz="2000" dirty="0"/>
            <a:t>Teoreettinen viitekehys alustavasti </a:t>
          </a:r>
        </a:p>
      </dgm:t>
    </dgm:pt>
    <dgm:pt modelId="{C698852A-FE25-4C6D-BD99-C410078ED425}" type="parTrans" cxnId="{BDF7FFB9-2FB0-469D-894E-D602113A9FFB}">
      <dgm:prSet/>
      <dgm:spPr/>
      <dgm:t>
        <a:bodyPr/>
        <a:lstStyle/>
        <a:p>
          <a:endParaRPr lang="fi-FI"/>
        </a:p>
      </dgm:t>
    </dgm:pt>
    <dgm:pt modelId="{657441F8-659E-404B-BFDB-CCCB14571A92}" type="sibTrans" cxnId="{BDF7FFB9-2FB0-469D-894E-D602113A9FFB}">
      <dgm:prSet/>
      <dgm:spPr/>
      <dgm:t>
        <a:bodyPr/>
        <a:lstStyle/>
        <a:p>
          <a:endParaRPr lang="fi-FI"/>
        </a:p>
      </dgm:t>
    </dgm:pt>
    <dgm:pt modelId="{A76C3917-1DE6-457A-A887-3A77C4A96A7E}">
      <dgm:prSet phldrT="[Teksti]" custT="1"/>
      <dgm:spPr/>
      <dgm:t>
        <a:bodyPr/>
        <a:lstStyle/>
        <a:p>
          <a:r>
            <a:rPr lang="fi-FI" sz="2000" b="0" dirty="0">
              <a:solidFill>
                <a:srgbClr val="FF0000"/>
              </a:solidFill>
            </a:rPr>
            <a:t>Käsittely-luvut</a:t>
          </a:r>
          <a:r>
            <a:rPr lang="fi-FI" sz="2000" dirty="0"/>
            <a:t> </a:t>
          </a:r>
        </a:p>
      </dgm:t>
    </dgm:pt>
    <dgm:pt modelId="{0A5BD49C-C5CC-492A-9C4F-CA6C0D954237}" type="parTrans" cxnId="{B16E0E19-9736-43CB-B740-FC63E33109EE}">
      <dgm:prSet/>
      <dgm:spPr/>
      <dgm:t>
        <a:bodyPr/>
        <a:lstStyle/>
        <a:p>
          <a:endParaRPr lang="fi-FI"/>
        </a:p>
      </dgm:t>
    </dgm:pt>
    <dgm:pt modelId="{1FA27EC9-489E-45BB-8627-094D6FE036C9}" type="sibTrans" cxnId="{B16E0E19-9736-43CB-B740-FC63E33109EE}">
      <dgm:prSet/>
      <dgm:spPr/>
      <dgm:t>
        <a:bodyPr/>
        <a:lstStyle/>
        <a:p>
          <a:endParaRPr lang="fi-FI"/>
        </a:p>
      </dgm:t>
    </dgm:pt>
    <dgm:pt modelId="{C66C8020-FE25-497E-9219-F8B2F372B8B2}">
      <dgm:prSet phldrT="[Teksti]" custT="1"/>
      <dgm:spPr/>
      <dgm:t>
        <a:bodyPr/>
        <a:lstStyle/>
        <a:p>
          <a:r>
            <a:rPr lang="fi-FI" sz="2000" dirty="0">
              <a:solidFill>
                <a:srgbClr val="FF0000"/>
              </a:solidFill>
            </a:rPr>
            <a:t>Johdanto + pohdinta </a:t>
          </a:r>
          <a:r>
            <a:rPr lang="fi-FI" sz="2400" baseline="0" dirty="0">
              <a:solidFill>
                <a:schemeClr val="accent5">
                  <a:lumMod val="75000"/>
                </a:schemeClr>
              </a:solidFill>
            </a:rPr>
            <a:t>+tiivistelmä</a:t>
          </a:r>
        </a:p>
      </dgm:t>
    </dgm:pt>
    <dgm:pt modelId="{2776E0B8-7DD0-43B9-AAAE-3E14F12139C7}" type="parTrans" cxnId="{2881D41F-BB0D-4A2A-9065-A862B5A230D9}">
      <dgm:prSet/>
      <dgm:spPr/>
      <dgm:t>
        <a:bodyPr/>
        <a:lstStyle/>
        <a:p>
          <a:endParaRPr lang="fi-FI"/>
        </a:p>
      </dgm:t>
    </dgm:pt>
    <dgm:pt modelId="{8418C0AC-5F3A-4DBD-9087-361793B0F8E9}" type="sibTrans" cxnId="{2881D41F-BB0D-4A2A-9065-A862B5A230D9}">
      <dgm:prSet/>
      <dgm:spPr/>
      <dgm:t>
        <a:bodyPr/>
        <a:lstStyle/>
        <a:p>
          <a:endParaRPr lang="fi-FI"/>
        </a:p>
      </dgm:t>
    </dgm:pt>
    <dgm:pt modelId="{BBCED084-F877-4334-ABC5-C6E122A37105}">
      <dgm:prSet phldrT="[Teksti]" custT="1"/>
      <dgm:spPr/>
      <dgm:t>
        <a:bodyPr/>
        <a:lstStyle/>
        <a:p>
          <a:r>
            <a:rPr lang="fi-FI" sz="2400" b="1" baseline="0" dirty="0">
              <a:solidFill>
                <a:schemeClr val="accent5">
                  <a:lumMod val="75000"/>
                </a:schemeClr>
              </a:solidFill>
            </a:rPr>
            <a:t>Työn viimeistely</a:t>
          </a:r>
          <a:r>
            <a:rPr lang="fi-FI" sz="1600" dirty="0"/>
            <a:t> </a:t>
          </a:r>
        </a:p>
      </dgm:t>
    </dgm:pt>
    <dgm:pt modelId="{653137FC-57BA-4805-B1DE-2A75D2AD8DCA}" type="parTrans" cxnId="{FF5FB82D-7FC3-4A1E-8CCA-AFB19A7FC290}">
      <dgm:prSet/>
      <dgm:spPr/>
      <dgm:t>
        <a:bodyPr/>
        <a:lstStyle/>
        <a:p>
          <a:endParaRPr lang="fi-FI"/>
        </a:p>
      </dgm:t>
    </dgm:pt>
    <dgm:pt modelId="{6ABB9595-69A1-44B4-A5AC-33FEE9D4E82F}" type="sibTrans" cxnId="{FF5FB82D-7FC3-4A1E-8CCA-AFB19A7FC290}">
      <dgm:prSet/>
      <dgm:spPr/>
      <dgm:t>
        <a:bodyPr/>
        <a:lstStyle/>
        <a:p>
          <a:endParaRPr lang="fi-FI"/>
        </a:p>
      </dgm:t>
    </dgm:pt>
    <dgm:pt modelId="{1B1387D8-1D87-4891-95E1-C730E4FD878A}">
      <dgm:prSet phldrT="[Teksti]" custT="1"/>
      <dgm:spPr/>
      <dgm:t>
        <a:bodyPr/>
        <a:lstStyle/>
        <a:p>
          <a:r>
            <a:rPr lang="fi-FI" sz="1800" dirty="0">
              <a:solidFill>
                <a:srgbClr val="FF0000"/>
              </a:solidFill>
            </a:rPr>
            <a:t>Teorian viimeistely </a:t>
          </a:r>
        </a:p>
      </dgm:t>
    </dgm:pt>
    <dgm:pt modelId="{F4A159B1-3D8B-4E4B-8AF9-104D1AF5EF3F}" type="parTrans" cxnId="{85F655E6-5366-4715-8531-220AA6B85407}">
      <dgm:prSet/>
      <dgm:spPr/>
      <dgm:t>
        <a:bodyPr/>
        <a:lstStyle/>
        <a:p>
          <a:endParaRPr lang="fi-FI"/>
        </a:p>
      </dgm:t>
    </dgm:pt>
    <dgm:pt modelId="{81DC3A31-0D29-41F1-AE18-C1B92FF4D3F1}" type="sibTrans" cxnId="{85F655E6-5366-4715-8531-220AA6B85407}">
      <dgm:prSet/>
      <dgm:spPr/>
      <dgm:t>
        <a:bodyPr/>
        <a:lstStyle/>
        <a:p>
          <a:endParaRPr lang="fi-FI"/>
        </a:p>
      </dgm:t>
    </dgm:pt>
    <dgm:pt modelId="{91B0C326-8289-401A-9AFF-4C741895F69C}" type="pres">
      <dgm:prSet presAssocID="{20E0CA44-8DC9-49AC-8C3C-AEB576235035}" presName="cycle" presStyleCnt="0">
        <dgm:presLayoutVars>
          <dgm:dir/>
          <dgm:resizeHandles val="exact"/>
        </dgm:presLayoutVars>
      </dgm:prSet>
      <dgm:spPr/>
    </dgm:pt>
    <dgm:pt modelId="{136D0FA6-AF23-4CD6-9CAD-28A8E03A0658}" type="pres">
      <dgm:prSet presAssocID="{DF523BBA-5EA8-41EA-865D-AE28C78CF7CD}" presName="dummy" presStyleCnt="0"/>
      <dgm:spPr/>
    </dgm:pt>
    <dgm:pt modelId="{EA975FE5-46B6-49C6-938C-9E137DA107F4}" type="pres">
      <dgm:prSet presAssocID="{DF523BBA-5EA8-41EA-865D-AE28C78CF7CD}" presName="node" presStyleLbl="revTx" presStyleIdx="0" presStyleCnt="6" custScaleX="149163" custScaleY="111754" custRadScaleRad="122356" custRadScaleInc="-5929">
        <dgm:presLayoutVars>
          <dgm:bulletEnabled val="1"/>
        </dgm:presLayoutVars>
      </dgm:prSet>
      <dgm:spPr/>
    </dgm:pt>
    <dgm:pt modelId="{32E0A22D-73E6-4E2F-ACFA-D463C67FA736}" type="pres">
      <dgm:prSet presAssocID="{6B6751F8-4D13-40B7-BC6D-7FD6918C48A7}" presName="sibTrans" presStyleLbl="node1" presStyleIdx="0" presStyleCnt="6"/>
      <dgm:spPr/>
    </dgm:pt>
    <dgm:pt modelId="{F92A6016-1A21-46C0-87D4-B4A2A02B150F}" type="pres">
      <dgm:prSet presAssocID="{3875AC9B-F54C-4505-B77F-9AE8BF3DB388}" presName="dummy" presStyleCnt="0"/>
      <dgm:spPr/>
    </dgm:pt>
    <dgm:pt modelId="{302B8AEF-EB99-4ED2-BABB-8BBC8ADCEF6A}" type="pres">
      <dgm:prSet presAssocID="{3875AC9B-F54C-4505-B77F-9AE8BF3DB388}" presName="node" presStyleLbl="revTx" presStyleIdx="1" presStyleCnt="6" custScaleX="142649">
        <dgm:presLayoutVars>
          <dgm:bulletEnabled val="1"/>
        </dgm:presLayoutVars>
      </dgm:prSet>
      <dgm:spPr/>
    </dgm:pt>
    <dgm:pt modelId="{D9D95D6B-5469-4D3D-ABF9-151F952CDFED}" type="pres">
      <dgm:prSet presAssocID="{657441F8-659E-404B-BFDB-CCCB14571A92}" presName="sibTrans" presStyleLbl="node1" presStyleIdx="1" presStyleCnt="6"/>
      <dgm:spPr/>
    </dgm:pt>
    <dgm:pt modelId="{ED34C31E-4CB6-4408-B565-73E90B112733}" type="pres">
      <dgm:prSet presAssocID="{A76C3917-1DE6-457A-A887-3A77C4A96A7E}" presName="dummy" presStyleCnt="0"/>
      <dgm:spPr/>
    </dgm:pt>
    <dgm:pt modelId="{476DEA19-8F9E-413D-A7B2-80D52472D83E}" type="pres">
      <dgm:prSet presAssocID="{A76C3917-1DE6-457A-A887-3A77C4A96A7E}" presName="node" presStyleLbl="revTx" presStyleIdx="2" presStyleCnt="6" custScaleY="97664" custRadScaleRad="91526" custRadScaleInc="-18189">
        <dgm:presLayoutVars>
          <dgm:bulletEnabled val="1"/>
        </dgm:presLayoutVars>
      </dgm:prSet>
      <dgm:spPr/>
    </dgm:pt>
    <dgm:pt modelId="{1479FB24-E223-404E-944E-051FDFA6DEC6}" type="pres">
      <dgm:prSet presAssocID="{1FA27EC9-489E-45BB-8627-094D6FE036C9}" presName="sibTrans" presStyleLbl="node1" presStyleIdx="2" presStyleCnt="6"/>
      <dgm:spPr/>
    </dgm:pt>
    <dgm:pt modelId="{ACE08852-3BD3-4BFF-A2D1-B25B8C247F02}" type="pres">
      <dgm:prSet presAssocID="{1B1387D8-1D87-4891-95E1-C730E4FD878A}" presName="dummy" presStyleCnt="0"/>
      <dgm:spPr/>
    </dgm:pt>
    <dgm:pt modelId="{9C30BF1E-2BE6-455B-BED2-B472282DE254}" type="pres">
      <dgm:prSet presAssocID="{1B1387D8-1D87-4891-95E1-C730E4FD878A}" presName="node" presStyleLbl="revTx" presStyleIdx="3" presStyleCnt="6" custScaleX="122350" custScaleY="187935">
        <dgm:presLayoutVars>
          <dgm:bulletEnabled val="1"/>
        </dgm:presLayoutVars>
      </dgm:prSet>
      <dgm:spPr/>
    </dgm:pt>
    <dgm:pt modelId="{A127FDF1-F65A-49A7-9053-B30EDC18BF58}" type="pres">
      <dgm:prSet presAssocID="{81DC3A31-0D29-41F1-AE18-C1B92FF4D3F1}" presName="sibTrans" presStyleLbl="node1" presStyleIdx="3" presStyleCnt="6"/>
      <dgm:spPr/>
    </dgm:pt>
    <dgm:pt modelId="{8A50E484-5FBF-48E7-A839-1565FE6D6C72}" type="pres">
      <dgm:prSet presAssocID="{C66C8020-FE25-497E-9219-F8B2F372B8B2}" presName="dummy" presStyleCnt="0"/>
      <dgm:spPr/>
    </dgm:pt>
    <dgm:pt modelId="{81FF8346-4F63-4181-989A-DAFAF4419D4B}" type="pres">
      <dgm:prSet presAssocID="{C66C8020-FE25-497E-9219-F8B2F372B8B2}" presName="node" presStyleLbl="revTx" presStyleIdx="4" presStyleCnt="6" custScaleX="165966">
        <dgm:presLayoutVars>
          <dgm:bulletEnabled val="1"/>
        </dgm:presLayoutVars>
      </dgm:prSet>
      <dgm:spPr/>
    </dgm:pt>
    <dgm:pt modelId="{B8CC239E-DCA8-467B-B5CE-1BFD5C1C76DB}" type="pres">
      <dgm:prSet presAssocID="{8418C0AC-5F3A-4DBD-9087-361793B0F8E9}" presName="sibTrans" presStyleLbl="node1" presStyleIdx="4" presStyleCnt="6"/>
      <dgm:spPr/>
    </dgm:pt>
    <dgm:pt modelId="{03950EF5-9958-4C8B-9590-3E27307AEE02}" type="pres">
      <dgm:prSet presAssocID="{BBCED084-F877-4334-ABC5-C6E122A37105}" presName="dummy" presStyleCnt="0"/>
      <dgm:spPr/>
    </dgm:pt>
    <dgm:pt modelId="{4D4070EE-F37D-4763-ADD3-178245061722}" type="pres">
      <dgm:prSet presAssocID="{BBCED084-F877-4334-ABC5-C6E122A37105}" presName="node" presStyleLbl="revTx" presStyleIdx="5" presStyleCnt="6" custScaleX="170349" custRadScaleRad="103039" custRadScaleInc="-13965">
        <dgm:presLayoutVars>
          <dgm:bulletEnabled val="1"/>
        </dgm:presLayoutVars>
      </dgm:prSet>
      <dgm:spPr/>
    </dgm:pt>
    <dgm:pt modelId="{931D253D-F38B-446C-864D-37E2115614A7}" type="pres">
      <dgm:prSet presAssocID="{6ABB9595-69A1-44B4-A5AC-33FEE9D4E82F}" presName="sibTrans" presStyleLbl="node1" presStyleIdx="5" presStyleCnt="6" custLinFactNeighborY="-391"/>
      <dgm:spPr/>
    </dgm:pt>
  </dgm:ptLst>
  <dgm:cxnLst>
    <dgm:cxn modelId="{1BCB4D01-39BF-49A4-BF26-EAB649856D63}" type="presOf" srcId="{8418C0AC-5F3A-4DBD-9087-361793B0F8E9}" destId="{B8CC239E-DCA8-467B-B5CE-1BFD5C1C76DB}" srcOrd="0" destOrd="0" presId="urn:microsoft.com/office/officeart/2005/8/layout/cycle1"/>
    <dgm:cxn modelId="{B16E0E19-9736-43CB-B740-FC63E33109EE}" srcId="{20E0CA44-8DC9-49AC-8C3C-AEB576235035}" destId="{A76C3917-1DE6-457A-A887-3A77C4A96A7E}" srcOrd="2" destOrd="0" parTransId="{0A5BD49C-C5CC-492A-9C4F-CA6C0D954237}" sibTransId="{1FA27EC9-489E-45BB-8627-094D6FE036C9}"/>
    <dgm:cxn modelId="{C3231F1C-B0DC-495A-902D-556BC7779A89}" type="presOf" srcId="{6B6751F8-4D13-40B7-BC6D-7FD6918C48A7}" destId="{32E0A22D-73E6-4E2F-ACFA-D463C67FA736}" srcOrd="0" destOrd="0" presId="urn:microsoft.com/office/officeart/2005/8/layout/cycle1"/>
    <dgm:cxn modelId="{2881D41F-BB0D-4A2A-9065-A862B5A230D9}" srcId="{20E0CA44-8DC9-49AC-8C3C-AEB576235035}" destId="{C66C8020-FE25-497E-9219-F8B2F372B8B2}" srcOrd="4" destOrd="0" parTransId="{2776E0B8-7DD0-43B9-AAAE-3E14F12139C7}" sibTransId="{8418C0AC-5F3A-4DBD-9087-361793B0F8E9}"/>
    <dgm:cxn modelId="{DB279420-6482-459F-A958-28654F10DA1C}" type="presOf" srcId="{BBCED084-F877-4334-ABC5-C6E122A37105}" destId="{4D4070EE-F37D-4763-ADD3-178245061722}" srcOrd="0" destOrd="0" presId="urn:microsoft.com/office/officeart/2005/8/layout/cycle1"/>
    <dgm:cxn modelId="{FF5FB82D-7FC3-4A1E-8CCA-AFB19A7FC290}" srcId="{20E0CA44-8DC9-49AC-8C3C-AEB576235035}" destId="{BBCED084-F877-4334-ABC5-C6E122A37105}" srcOrd="5" destOrd="0" parTransId="{653137FC-57BA-4805-B1DE-2A75D2AD8DCA}" sibTransId="{6ABB9595-69A1-44B4-A5AC-33FEE9D4E82F}"/>
    <dgm:cxn modelId="{A4419965-1C57-4446-8E51-D938856F5507}" type="presOf" srcId="{DF523BBA-5EA8-41EA-865D-AE28C78CF7CD}" destId="{EA975FE5-46B6-49C6-938C-9E137DA107F4}" srcOrd="0" destOrd="0" presId="urn:microsoft.com/office/officeart/2005/8/layout/cycle1"/>
    <dgm:cxn modelId="{B166664E-84CA-46BE-86E7-F5070C48E0B3}" type="presOf" srcId="{6ABB9595-69A1-44B4-A5AC-33FEE9D4E82F}" destId="{931D253D-F38B-446C-864D-37E2115614A7}" srcOrd="0" destOrd="0" presId="urn:microsoft.com/office/officeart/2005/8/layout/cycle1"/>
    <dgm:cxn modelId="{334AAE6F-C87E-426B-9768-41ED803C0E2A}" type="presOf" srcId="{1FA27EC9-489E-45BB-8627-094D6FE036C9}" destId="{1479FB24-E223-404E-944E-051FDFA6DEC6}" srcOrd="0" destOrd="0" presId="urn:microsoft.com/office/officeart/2005/8/layout/cycle1"/>
    <dgm:cxn modelId="{20F9A171-A685-47B3-BCC7-51DE1A612713}" srcId="{20E0CA44-8DC9-49AC-8C3C-AEB576235035}" destId="{DF523BBA-5EA8-41EA-865D-AE28C78CF7CD}" srcOrd="0" destOrd="0" parTransId="{EE9A0CBB-3C68-481F-9AD8-22F70206AE17}" sibTransId="{6B6751F8-4D13-40B7-BC6D-7FD6918C48A7}"/>
    <dgm:cxn modelId="{F735F474-5CDC-4195-8A4A-7328B8D47B42}" type="presOf" srcId="{3875AC9B-F54C-4505-B77F-9AE8BF3DB388}" destId="{302B8AEF-EB99-4ED2-BABB-8BBC8ADCEF6A}" srcOrd="0" destOrd="0" presId="urn:microsoft.com/office/officeart/2005/8/layout/cycle1"/>
    <dgm:cxn modelId="{BC99B578-1E93-4590-8CB3-26D2A4E19B12}" type="presOf" srcId="{81DC3A31-0D29-41F1-AE18-C1B92FF4D3F1}" destId="{A127FDF1-F65A-49A7-9053-B30EDC18BF58}" srcOrd="0" destOrd="0" presId="urn:microsoft.com/office/officeart/2005/8/layout/cycle1"/>
    <dgm:cxn modelId="{E992AE8C-47ED-4346-BA74-EE11D725349F}" type="presOf" srcId="{A76C3917-1DE6-457A-A887-3A77C4A96A7E}" destId="{476DEA19-8F9E-413D-A7B2-80D52472D83E}" srcOrd="0" destOrd="0" presId="urn:microsoft.com/office/officeart/2005/8/layout/cycle1"/>
    <dgm:cxn modelId="{7B48E89F-8C07-4367-AFCA-AB1311DD7E21}" type="presOf" srcId="{1B1387D8-1D87-4891-95E1-C730E4FD878A}" destId="{9C30BF1E-2BE6-455B-BED2-B472282DE254}" srcOrd="0" destOrd="0" presId="urn:microsoft.com/office/officeart/2005/8/layout/cycle1"/>
    <dgm:cxn modelId="{BDF7FFB9-2FB0-469D-894E-D602113A9FFB}" srcId="{20E0CA44-8DC9-49AC-8C3C-AEB576235035}" destId="{3875AC9B-F54C-4505-B77F-9AE8BF3DB388}" srcOrd="1" destOrd="0" parTransId="{C698852A-FE25-4C6D-BD99-C410078ED425}" sibTransId="{657441F8-659E-404B-BFDB-CCCB14571A92}"/>
    <dgm:cxn modelId="{D35719D7-7E06-4BA0-B80D-530E76F02233}" type="presOf" srcId="{20E0CA44-8DC9-49AC-8C3C-AEB576235035}" destId="{91B0C326-8289-401A-9AFF-4C741895F69C}" srcOrd="0" destOrd="0" presId="urn:microsoft.com/office/officeart/2005/8/layout/cycle1"/>
    <dgm:cxn modelId="{85F655E6-5366-4715-8531-220AA6B85407}" srcId="{20E0CA44-8DC9-49AC-8C3C-AEB576235035}" destId="{1B1387D8-1D87-4891-95E1-C730E4FD878A}" srcOrd="3" destOrd="0" parTransId="{F4A159B1-3D8B-4E4B-8AF9-104D1AF5EF3F}" sibTransId="{81DC3A31-0D29-41F1-AE18-C1B92FF4D3F1}"/>
    <dgm:cxn modelId="{339F4EE9-B7DD-4C23-AD6D-EEB03D3664A1}" type="presOf" srcId="{C66C8020-FE25-497E-9219-F8B2F372B8B2}" destId="{81FF8346-4F63-4181-989A-DAFAF4419D4B}" srcOrd="0" destOrd="0" presId="urn:microsoft.com/office/officeart/2005/8/layout/cycle1"/>
    <dgm:cxn modelId="{FCD8F1FD-3690-4C1D-B4DC-F1D1A3D321C6}" type="presOf" srcId="{657441F8-659E-404B-BFDB-CCCB14571A92}" destId="{D9D95D6B-5469-4D3D-ABF9-151F952CDFED}" srcOrd="0" destOrd="0" presId="urn:microsoft.com/office/officeart/2005/8/layout/cycle1"/>
    <dgm:cxn modelId="{0BE6918E-7656-4CBD-9B9B-248472DE2D48}" type="presParOf" srcId="{91B0C326-8289-401A-9AFF-4C741895F69C}" destId="{136D0FA6-AF23-4CD6-9CAD-28A8E03A0658}" srcOrd="0" destOrd="0" presId="urn:microsoft.com/office/officeart/2005/8/layout/cycle1"/>
    <dgm:cxn modelId="{07BA03EF-976C-4C16-BBF5-69FB63BAD158}" type="presParOf" srcId="{91B0C326-8289-401A-9AFF-4C741895F69C}" destId="{EA975FE5-46B6-49C6-938C-9E137DA107F4}" srcOrd="1" destOrd="0" presId="urn:microsoft.com/office/officeart/2005/8/layout/cycle1"/>
    <dgm:cxn modelId="{E8E5773B-D4B9-4DEB-A9F1-4C60BDEC8A96}" type="presParOf" srcId="{91B0C326-8289-401A-9AFF-4C741895F69C}" destId="{32E0A22D-73E6-4E2F-ACFA-D463C67FA736}" srcOrd="2" destOrd="0" presId="urn:microsoft.com/office/officeart/2005/8/layout/cycle1"/>
    <dgm:cxn modelId="{7AEE5ECA-54DE-41E5-A50A-A440D39A82AA}" type="presParOf" srcId="{91B0C326-8289-401A-9AFF-4C741895F69C}" destId="{F92A6016-1A21-46C0-87D4-B4A2A02B150F}" srcOrd="3" destOrd="0" presId="urn:microsoft.com/office/officeart/2005/8/layout/cycle1"/>
    <dgm:cxn modelId="{E7AAFB61-A440-4C83-80C5-5137D9BCD3E3}" type="presParOf" srcId="{91B0C326-8289-401A-9AFF-4C741895F69C}" destId="{302B8AEF-EB99-4ED2-BABB-8BBC8ADCEF6A}" srcOrd="4" destOrd="0" presId="urn:microsoft.com/office/officeart/2005/8/layout/cycle1"/>
    <dgm:cxn modelId="{42BAEB76-78FE-4EDA-8540-E83C8570C278}" type="presParOf" srcId="{91B0C326-8289-401A-9AFF-4C741895F69C}" destId="{D9D95D6B-5469-4D3D-ABF9-151F952CDFED}" srcOrd="5" destOrd="0" presId="urn:microsoft.com/office/officeart/2005/8/layout/cycle1"/>
    <dgm:cxn modelId="{A7960225-ECC4-4723-ABC2-29DE7812BCD9}" type="presParOf" srcId="{91B0C326-8289-401A-9AFF-4C741895F69C}" destId="{ED34C31E-4CB6-4408-B565-73E90B112733}" srcOrd="6" destOrd="0" presId="urn:microsoft.com/office/officeart/2005/8/layout/cycle1"/>
    <dgm:cxn modelId="{00B7B25B-339D-4307-B627-28D575FA85AF}" type="presParOf" srcId="{91B0C326-8289-401A-9AFF-4C741895F69C}" destId="{476DEA19-8F9E-413D-A7B2-80D52472D83E}" srcOrd="7" destOrd="0" presId="urn:microsoft.com/office/officeart/2005/8/layout/cycle1"/>
    <dgm:cxn modelId="{3DB0BD2D-28F3-4EF1-86CF-FF5FB62BDDEF}" type="presParOf" srcId="{91B0C326-8289-401A-9AFF-4C741895F69C}" destId="{1479FB24-E223-404E-944E-051FDFA6DEC6}" srcOrd="8" destOrd="0" presId="urn:microsoft.com/office/officeart/2005/8/layout/cycle1"/>
    <dgm:cxn modelId="{BA87042E-D410-41B4-8667-F59CCEA94BAF}" type="presParOf" srcId="{91B0C326-8289-401A-9AFF-4C741895F69C}" destId="{ACE08852-3BD3-4BFF-A2D1-B25B8C247F02}" srcOrd="9" destOrd="0" presId="urn:microsoft.com/office/officeart/2005/8/layout/cycle1"/>
    <dgm:cxn modelId="{C0B568A9-B5F5-4AD4-B14B-6FA68B898A27}" type="presParOf" srcId="{91B0C326-8289-401A-9AFF-4C741895F69C}" destId="{9C30BF1E-2BE6-455B-BED2-B472282DE254}" srcOrd="10" destOrd="0" presId="urn:microsoft.com/office/officeart/2005/8/layout/cycle1"/>
    <dgm:cxn modelId="{1280329F-0DF4-4F77-BF2A-A1B192CB971B}" type="presParOf" srcId="{91B0C326-8289-401A-9AFF-4C741895F69C}" destId="{A127FDF1-F65A-49A7-9053-B30EDC18BF58}" srcOrd="11" destOrd="0" presId="urn:microsoft.com/office/officeart/2005/8/layout/cycle1"/>
    <dgm:cxn modelId="{1AF3ECDC-FA9F-47D4-83B9-7ACC952FCA89}" type="presParOf" srcId="{91B0C326-8289-401A-9AFF-4C741895F69C}" destId="{8A50E484-5FBF-48E7-A839-1565FE6D6C72}" srcOrd="12" destOrd="0" presId="urn:microsoft.com/office/officeart/2005/8/layout/cycle1"/>
    <dgm:cxn modelId="{AC19ACE8-2E70-4F70-8F32-862560DB1C6F}" type="presParOf" srcId="{91B0C326-8289-401A-9AFF-4C741895F69C}" destId="{81FF8346-4F63-4181-989A-DAFAF4419D4B}" srcOrd="13" destOrd="0" presId="urn:microsoft.com/office/officeart/2005/8/layout/cycle1"/>
    <dgm:cxn modelId="{CDD4740F-7CCE-43FC-A417-72D840DBC159}" type="presParOf" srcId="{91B0C326-8289-401A-9AFF-4C741895F69C}" destId="{B8CC239E-DCA8-467B-B5CE-1BFD5C1C76DB}" srcOrd="14" destOrd="0" presId="urn:microsoft.com/office/officeart/2005/8/layout/cycle1"/>
    <dgm:cxn modelId="{F71999DB-439D-4F54-A771-F161B896C342}" type="presParOf" srcId="{91B0C326-8289-401A-9AFF-4C741895F69C}" destId="{03950EF5-9958-4C8B-9590-3E27307AEE02}" srcOrd="15" destOrd="0" presId="urn:microsoft.com/office/officeart/2005/8/layout/cycle1"/>
    <dgm:cxn modelId="{15CB0868-9BE9-4248-99F2-047F67D5986F}" type="presParOf" srcId="{91B0C326-8289-401A-9AFF-4C741895F69C}" destId="{4D4070EE-F37D-4763-ADD3-178245061722}" srcOrd="16" destOrd="0" presId="urn:microsoft.com/office/officeart/2005/8/layout/cycle1"/>
    <dgm:cxn modelId="{59F193EE-FC98-4906-ADBB-55CAB013E232}" type="presParOf" srcId="{91B0C326-8289-401A-9AFF-4C741895F69C}" destId="{931D253D-F38B-446C-864D-37E2115614A7}" srcOrd="17"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75FE5-46B6-49C6-938C-9E137DA107F4}">
      <dsp:nvSpPr>
        <dsp:cNvPr id="0" name=""/>
        <dsp:cNvSpPr/>
      </dsp:nvSpPr>
      <dsp:spPr>
        <a:xfrm>
          <a:off x="4011488" y="-238779"/>
          <a:ext cx="1509459" cy="1130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fi-FI" sz="2000" kern="1200" dirty="0"/>
            <a:t>Aiheen ja sisällön hahmottelu</a:t>
          </a:r>
        </a:p>
      </dsp:txBody>
      <dsp:txXfrm>
        <a:off x="4011488" y="-238779"/>
        <a:ext cx="1509459" cy="1130898"/>
      </dsp:txXfrm>
    </dsp:sp>
    <dsp:sp modelId="{32E0A22D-73E6-4E2F-ACFA-D463C67FA736}">
      <dsp:nvSpPr>
        <dsp:cNvPr id="0" name=""/>
        <dsp:cNvSpPr/>
      </dsp:nvSpPr>
      <dsp:spPr>
        <a:xfrm>
          <a:off x="917364" y="-457101"/>
          <a:ext cx="4944452" cy="4944452"/>
        </a:xfrm>
        <a:prstGeom prst="circularArrow">
          <a:avLst>
            <a:gd name="adj1" fmla="val 3991"/>
            <a:gd name="adj2" fmla="val 250365"/>
            <a:gd name="adj3" fmla="val 20985836"/>
            <a:gd name="adj4" fmla="val 19810923"/>
            <a:gd name="adj5" fmla="val 4656"/>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2B8AEF-EB99-4ED2-BABB-8BBC8ADCEF6A}">
      <dsp:nvSpPr>
        <dsp:cNvPr id="0" name=""/>
        <dsp:cNvSpPr/>
      </dsp:nvSpPr>
      <dsp:spPr>
        <a:xfrm>
          <a:off x="4971044" y="1776569"/>
          <a:ext cx="1443541" cy="1011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fi-FI" sz="2000" kern="1200" dirty="0"/>
            <a:t>Teoreettinen viitekehys alustavasti </a:t>
          </a:r>
        </a:p>
      </dsp:txBody>
      <dsp:txXfrm>
        <a:off x="4971044" y="1776569"/>
        <a:ext cx="1443541" cy="1011953"/>
      </dsp:txXfrm>
    </dsp:sp>
    <dsp:sp modelId="{D9D95D6B-5469-4D3D-ABF9-151F952CDFED}">
      <dsp:nvSpPr>
        <dsp:cNvPr id="0" name=""/>
        <dsp:cNvSpPr/>
      </dsp:nvSpPr>
      <dsp:spPr>
        <a:xfrm>
          <a:off x="1115493" y="-636371"/>
          <a:ext cx="4944452" cy="4944452"/>
        </a:xfrm>
        <a:prstGeom prst="circularArrow">
          <a:avLst>
            <a:gd name="adj1" fmla="val 3991"/>
            <a:gd name="adj2" fmla="val 250365"/>
            <a:gd name="adj3" fmla="val 2657274"/>
            <a:gd name="adj4" fmla="val 1496986"/>
            <a:gd name="adj5" fmla="val 4656"/>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6DEA19-8F9E-413D-A7B2-80D52472D83E}">
      <dsp:nvSpPr>
        <dsp:cNvPr id="0" name=""/>
        <dsp:cNvSpPr/>
      </dsp:nvSpPr>
      <dsp:spPr>
        <a:xfrm>
          <a:off x="4073422" y="3509340"/>
          <a:ext cx="1011953" cy="988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fi-FI" sz="2000" b="0" kern="1200" dirty="0">
              <a:solidFill>
                <a:srgbClr val="FF0000"/>
              </a:solidFill>
            </a:rPr>
            <a:t>Käsittely-luvut</a:t>
          </a:r>
          <a:r>
            <a:rPr lang="fi-FI" sz="2000" kern="1200" dirty="0"/>
            <a:t> </a:t>
          </a:r>
        </a:p>
      </dsp:txBody>
      <dsp:txXfrm>
        <a:off x="4073422" y="3509340"/>
        <a:ext cx="1011953" cy="988314"/>
      </dsp:txXfrm>
    </dsp:sp>
    <dsp:sp modelId="{1479FB24-E223-404E-944E-051FDFA6DEC6}">
      <dsp:nvSpPr>
        <dsp:cNvPr id="0" name=""/>
        <dsp:cNvSpPr/>
      </dsp:nvSpPr>
      <dsp:spPr>
        <a:xfrm>
          <a:off x="590943" y="-243775"/>
          <a:ext cx="4944452" cy="4944452"/>
        </a:xfrm>
        <a:prstGeom prst="circularArrow">
          <a:avLst>
            <a:gd name="adj1" fmla="val 3991"/>
            <a:gd name="adj2" fmla="val 250365"/>
            <a:gd name="adj3" fmla="val 5361303"/>
            <a:gd name="adj4" fmla="val 3805684"/>
            <a:gd name="adj5" fmla="val 4656"/>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30BF1E-2BE6-455B-BED2-B472282DE254}">
      <dsp:nvSpPr>
        <dsp:cNvPr id="0" name=""/>
        <dsp:cNvSpPr/>
      </dsp:nvSpPr>
      <dsp:spPr>
        <a:xfrm>
          <a:off x="1686076" y="3287514"/>
          <a:ext cx="1238124" cy="1901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fi-FI" sz="1800" kern="1200" dirty="0">
              <a:solidFill>
                <a:srgbClr val="FF0000"/>
              </a:solidFill>
            </a:rPr>
            <a:t>Teorian viimeistely </a:t>
          </a:r>
        </a:p>
      </dsp:txBody>
      <dsp:txXfrm>
        <a:off x="1686076" y="3287514"/>
        <a:ext cx="1238124" cy="1901814"/>
      </dsp:txXfrm>
    </dsp:sp>
    <dsp:sp modelId="{A127FDF1-F65A-49A7-9053-B30EDC18BF58}">
      <dsp:nvSpPr>
        <dsp:cNvPr id="0" name=""/>
        <dsp:cNvSpPr/>
      </dsp:nvSpPr>
      <dsp:spPr>
        <a:xfrm>
          <a:off x="962138" y="-189680"/>
          <a:ext cx="4944452" cy="4944452"/>
        </a:xfrm>
        <a:prstGeom prst="circularArrow">
          <a:avLst>
            <a:gd name="adj1" fmla="val 3991"/>
            <a:gd name="adj2" fmla="val 250365"/>
            <a:gd name="adj3" fmla="val 9772860"/>
            <a:gd name="adj4" fmla="val 8443461"/>
            <a:gd name="adj5" fmla="val 4656"/>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FF8346-4F63-4181-989A-DAFAF4419D4B}">
      <dsp:nvSpPr>
        <dsp:cNvPr id="0" name=""/>
        <dsp:cNvSpPr/>
      </dsp:nvSpPr>
      <dsp:spPr>
        <a:xfrm>
          <a:off x="336164" y="1776569"/>
          <a:ext cx="1679498" cy="1011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fi-FI" sz="2000" kern="1200" dirty="0">
              <a:solidFill>
                <a:srgbClr val="FF0000"/>
              </a:solidFill>
            </a:rPr>
            <a:t>Johdanto + pohdinta </a:t>
          </a:r>
          <a:r>
            <a:rPr lang="fi-FI" sz="2400" kern="1200" baseline="0" dirty="0">
              <a:solidFill>
                <a:schemeClr val="accent5">
                  <a:lumMod val="75000"/>
                </a:schemeClr>
              </a:solidFill>
            </a:rPr>
            <a:t>+tiivistelmä</a:t>
          </a:r>
        </a:p>
      </dsp:txBody>
      <dsp:txXfrm>
        <a:off x="336164" y="1776569"/>
        <a:ext cx="1679498" cy="1011953"/>
      </dsp:txXfrm>
    </dsp:sp>
    <dsp:sp modelId="{B8CC239E-DCA8-467B-B5CE-1BFD5C1C76DB}">
      <dsp:nvSpPr>
        <dsp:cNvPr id="0" name=""/>
        <dsp:cNvSpPr/>
      </dsp:nvSpPr>
      <dsp:spPr>
        <a:xfrm>
          <a:off x="991942" y="-343632"/>
          <a:ext cx="4944452" cy="4944452"/>
        </a:xfrm>
        <a:prstGeom prst="circularArrow">
          <a:avLst>
            <a:gd name="adj1" fmla="val 3991"/>
            <a:gd name="adj2" fmla="val 250365"/>
            <a:gd name="adj3" fmla="val 12650662"/>
            <a:gd name="adj4" fmla="val 11338034"/>
            <a:gd name="adj5" fmla="val 4656"/>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4070EE-F37D-4763-ADD3-178245061722}">
      <dsp:nvSpPr>
        <dsp:cNvPr id="0" name=""/>
        <dsp:cNvSpPr/>
      </dsp:nvSpPr>
      <dsp:spPr>
        <a:xfrm>
          <a:off x="1312075" y="-179306"/>
          <a:ext cx="1723852" cy="10119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fi-FI" sz="2400" b="1" kern="1200" baseline="0" dirty="0">
              <a:solidFill>
                <a:schemeClr val="accent5">
                  <a:lumMod val="75000"/>
                </a:schemeClr>
              </a:solidFill>
            </a:rPr>
            <a:t>Työn viimeistely</a:t>
          </a:r>
          <a:r>
            <a:rPr lang="fi-FI" sz="1600" kern="1200" dirty="0"/>
            <a:t> </a:t>
          </a:r>
        </a:p>
      </dsp:txBody>
      <dsp:txXfrm>
        <a:off x="1312075" y="-179306"/>
        <a:ext cx="1723852" cy="1011953"/>
      </dsp:txXfrm>
    </dsp:sp>
    <dsp:sp modelId="{931D253D-F38B-446C-864D-37E2115614A7}">
      <dsp:nvSpPr>
        <dsp:cNvPr id="0" name=""/>
        <dsp:cNvSpPr/>
      </dsp:nvSpPr>
      <dsp:spPr>
        <a:xfrm>
          <a:off x="1056903" y="-297497"/>
          <a:ext cx="4944452" cy="4944452"/>
        </a:xfrm>
        <a:prstGeom prst="circularArrow">
          <a:avLst>
            <a:gd name="adj1" fmla="val 3991"/>
            <a:gd name="adj2" fmla="val 250365"/>
            <a:gd name="adj3" fmla="val 16689568"/>
            <a:gd name="adj4" fmla="val 15443165"/>
            <a:gd name="adj5" fmla="val 4656"/>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F74F9C-2D4D-47E2-A572-10D2149E12DA}" type="datetimeFigureOut">
              <a:rPr lang="fi-FI" smtClean="0"/>
              <a:t>19.4.2022</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51C910-87B8-41C7-BC16-DA1C636A357F}" type="slidenum">
              <a:rPr lang="fi-FI" smtClean="0"/>
              <a:t>‹#›</a:t>
            </a:fld>
            <a:endParaRPr lang="fi-FI"/>
          </a:p>
        </p:txBody>
      </p:sp>
    </p:spTree>
    <p:extLst>
      <p:ext uri="{BB962C8B-B14F-4D97-AF65-F5344CB8AC3E}">
        <p14:creationId xmlns:p14="http://schemas.microsoft.com/office/powerpoint/2010/main" val="1818569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744538" y="835025"/>
            <a:ext cx="5562600" cy="4171950"/>
          </a:xfrm>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B40FE3A-2AA4-48BD-8B5A-24EFB90891CE}" type="slidenum">
              <a:rPr kumimoji="0" lang="fi-FI"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i-FI"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1334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10"/>
          </p:nvPr>
        </p:nvSpPr>
        <p:spPr/>
        <p:txBody>
          <a:bodyPr/>
          <a:lstStyle/>
          <a:p>
            <a:fld id="{D951C910-87B8-41C7-BC16-DA1C636A357F}" type="slidenum">
              <a:rPr lang="fi-FI" smtClean="0"/>
              <a:t>36</a:t>
            </a:fld>
            <a:endParaRPr lang="fi-FI"/>
          </a:p>
        </p:txBody>
      </p:sp>
    </p:spTree>
    <p:extLst>
      <p:ext uri="{BB962C8B-B14F-4D97-AF65-F5344CB8AC3E}">
        <p14:creationId xmlns:p14="http://schemas.microsoft.com/office/powerpoint/2010/main" val="1212826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741056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89127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988884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A6163-DADC-41EB-AD41-6383300002C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fi-FI"/>
          </a:p>
        </p:txBody>
      </p:sp>
      <p:sp>
        <p:nvSpPr>
          <p:cNvPr id="3" name="Subtitle 2">
            <a:extLst>
              <a:ext uri="{FF2B5EF4-FFF2-40B4-BE49-F238E27FC236}">
                <a16:creationId xmlns:a16="http://schemas.microsoft.com/office/drawing/2014/main" id="{6211CEE7-32A8-4126-95D5-572476F6114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8A3FF59E-DACD-4D0B-B872-80B8ED0C8EDE}"/>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5" name="Footer Placeholder 4">
            <a:extLst>
              <a:ext uri="{FF2B5EF4-FFF2-40B4-BE49-F238E27FC236}">
                <a16:creationId xmlns:a16="http://schemas.microsoft.com/office/drawing/2014/main" id="{A76534C8-110E-4580-A32C-4631FD5FDDE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9FB72B0-CDC7-4AE2-99EE-DE3BAFB84F73}"/>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1430893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7A87C-F3D4-4220-AAD9-E212EC00983A}"/>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A273220E-A214-481F-83CC-2694DA49EF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E43D25AD-CD60-443B-9538-D90015479939}"/>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5" name="Footer Placeholder 4">
            <a:extLst>
              <a:ext uri="{FF2B5EF4-FFF2-40B4-BE49-F238E27FC236}">
                <a16:creationId xmlns:a16="http://schemas.microsoft.com/office/drawing/2014/main" id="{414E420C-61C6-449D-9439-4D17886D1A99}"/>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69ABD88E-9AAA-40DC-866B-5044F33BF0BB}"/>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6234133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4DB41-DFE9-427F-93F4-DA88AF80F8BC}"/>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C2A18134-6622-4C2C-8BDE-CCFE586E66C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9BF42D-6AB6-4471-A4AD-5B3F99434994}"/>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5" name="Footer Placeholder 4">
            <a:extLst>
              <a:ext uri="{FF2B5EF4-FFF2-40B4-BE49-F238E27FC236}">
                <a16:creationId xmlns:a16="http://schemas.microsoft.com/office/drawing/2014/main" id="{AD20739B-B5DF-4F45-BC05-2D4256C7BD54}"/>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B88C1A27-FAAA-4B86-AD1F-7F0BA42D0ACC}"/>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1232551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E8ABD-93CF-4707-A68F-8773383A849D}"/>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99F31734-EB88-4E14-BB60-490E798546E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4C074174-37F3-4C72-82DB-18D00C0239D1}"/>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B7C3B4B0-762D-4435-9C7D-0F17567297E4}"/>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6" name="Footer Placeholder 5">
            <a:extLst>
              <a:ext uri="{FF2B5EF4-FFF2-40B4-BE49-F238E27FC236}">
                <a16:creationId xmlns:a16="http://schemas.microsoft.com/office/drawing/2014/main" id="{0C02832A-8362-49D0-BCB8-630194DBCB0B}"/>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719C3B39-1B92-4EB7-85D9-148CCD6E8977}"/>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46009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9AB2D-A3EF-4520-AB9F-57D4BF5B0063}"/>
              </a:ext>
            </a:extLst>
          </p:cNvPr>
          <p:cNvSpPr>
            <a:spLocks noGrp="1"/>
          </p:cNvSpPr>
          <p:nvPr>
            <p:ph type="title"/>
          </p:nvPr>
        </p:nvSpPr>
        <p:spPr>
          <a:xfrm>
            <a:off x="629841" y="365126"/>
            <a:ext cx="78867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FE867BFA-F625-4EBB-82C7-26D6ED03331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10248-6181-4FDA-B535-995062A2DB77}"/>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F226936D-0C6E-4772-BB79-0F02FF08118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792B291-32BF-4FD4-8B0F-48BBB73164F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32C94F1A-730E-4EFD-B82B-82865F2753A8}"/>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8" name="Footer Placeholder 7">
            <a:extLst>
              <a:ext uri="{FF2B5EF4-FFF2-40B4-BE49-F238E27FC236}">
                <a16:creationId xmlns:a16="http://schemas.microsoft.com/office/drawing/2014/main" id="{181FD617-AE6C-4D5F-B7C0-3719F289C1AC}"/>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9D448444-04A4-4390-BCC8-98DC248B7FEC}"/>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11796665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BDDEA-3925-4034-BF29-6D0C0D2AAEAD}"/>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A3190BF2-543C-46B9-8636-93EF318CA9EF}"/>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4" name="Footer Placeholder 3">
            <a:extLst>
              <a:ext uri="{FF2B5EF4-FFF2-40B4-BE49-F238E27FC236}">
                <a16:creationId xmlns:a16="http://schemas.microsoft.com/office/drawing/2014/main" id="{498FE95B-FEA0-4AB5-BFF2-A83756CC528C}"/>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D1E96DCF-B26B-499D-8F73-6645935B2430}"/>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11938960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5BAA23-792E-468E-80FA-CBD2C787392E}"/>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3" name="Footer Placeholder 2">
            <a:extLst>
              <a:ext uri="{FF2B5EF4-FFF2-40B4-BE49-F238E27FC236}">
                <a16:creationId xmlns:a16="http://schemas.microsoft.com/office/drawing/2014/main" id="{2C65EE49-E082-470C-80C9-F7C1B5FDF45D}"/>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74408CFA-082C-499D-8D04-691E4DC567F4}"/>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12907986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A8D91-F7E2-400B-A3D7-AE1FA7D0A016}"/>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F2FE9E51-A4F7-41DA-94CE-97AFEE5C51D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7DB0A89C-456B-445F-8768-6DC979F742D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D419A9-4A97-4349-9F92-D184F22788B9}"/>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6" name="Footer Placeholder 5">
            <a:extLst>
              <a:ext uri="{FF2B5EF4-FFF2-40B4-BE49-F238E27FC236}">
                <a16:creationId xmlns:a16="http://schemas.microsoft.com/office/drawing/2014/main" id="{40563AF1-E24D-47E5-9CD2-85FD2554BDFE}"/>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06BB4411-7EAC-4999-826F-69510C1D00A9}"/>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3657020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42578659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7005C-0E9A-4B86-9C3F-95C7520A5BE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EA802394-E63E-4066-8BCA-7A2B59CA731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i-FI"/>
          </a:p>
        </p:txBody>
      </p:sp>
      <p:sp>
        <p:nvSpPr>
          <p:cNvPr id="4" name="Text Placeholder 3">
            <a:extLst>
              <a:ext uri="{FF2B5EF4-FFF2-40B4-BE49-F238E27FC236}">
                <a16:creationId xmlns:a16="http://schemas.microsoft.com/office/drawing/2014/main" id="{2AD1C520-D422-4526-B1C7-DBC623B5CBC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C6DF9B34-A00D-43E7-A1EC-18A23CCFA107}"/>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6" name="Footer Placeholder 5">
            <a:extLst>
              <a:ext uri="{FF2B5EF4-FFF2-40B4-BE49-F238E27FC236}">
                <a16:creationId xmlns:a16="http://schemas.microsoft.com/office/drawing/2014/main" id="{B43AB59D-8873-47FA-8302-B722BFB69A26}"/>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FEEF8E4C-4A51-4515-8BDF-5156FBDB7DC7}"/>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14349333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637E8-3DDE-4548-B7E0-8F5D4BDBA4E2}"/>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B50ADF37-5008-4CAB-9E06-DA02771DF1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02456C14-6EE9-437D-A7D3-D7315C31412F}"/>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5" name="Footer Placeholder 4">
            <a:extLst>
              <a:ext uri="{FF2B5EF4-FFF2-40B4-BE49-F238E27FC236}">
                <a16:creationId xmlns:a16="http://schemas.microsoft.com/office/drawing/2014/main" id="{79253F81-2FC0-4E04-AD85-A26E53693FC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CCD16670-3B84-48FB-976E-2F0E4F19F12E}"/>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122430621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D21BA6-0D91-4015-BA9B-EE9B4649C63F}"/>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A80AE8F1-EA77-45D4-B477-3B0F1BA64D2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F9AC77D9-08A9-425D-8109-A142B0B07842}"/>
              </a:ext>
            </a:extLst>
          </p:cNvPr>
          <p:cNvSpPr>
            <a:spLocks noGrp="1"/>
          </p:cNvSpPr>
          <p:nvPr>
            <p:ph type="dt" sz="half" idx="10"/>
          </p:nvPr>
        </p:nvSpPr>
        <p:spPr/>
        <p:txBody>
          <a:bodyPr/>
          <a:lstStyle/>
          <a:p>
            <a:fld id="{922AB783-49D4-4943-80DE-AC5CE17BBC6B}" type="datetimeFigureOut">
              <a:rPr lang="fi-FI" smtClean="0"/>
              <a:t>19.4.2022</a:t>
            </a:fld>
            <a:endParaRPr lang="fi-FI"/>
          </a:p>
        </p:txBody>
      </p:sp>
      <p:sp>
        <p:nvSpPr>
          <p:cNvPr id="5" name="Footer Placeholder 4">
            <a:extLst>
              <a:ext uri="{FF2B5EF4-FFF2-40B4-BE49-F238E27FC236}">
                <a16:creationId xmlns:a16="http://schemas.microsoft.com/office/drawing/2014/main" id="{781C669F-847C-492D-A4C6-E00865A2DB8D}"/>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1FC04832-17F1-41C6-B74F-0FB7CFA27523}"/>
              </a:ext>
            </a:extLst>
          </p:cNvPr>
          <p:cNvSpPr>
            <a:spLocks noGrp="1"/>
          </p:cNvSpPr>
          <p:nvPr>
            <p:ph type="sldNum" sz="quarter" idx="12"/>
          </p:nvPr>
        </p:nvSpPr>
        <p:spPr/>
        <p:txBody>
          <a:bodyPr/>
          <a:lstStyle/>
          <a:p>
            <a:fld id="{8CF91C5F-3A84-470B-AE17-AA326148378F}" type="slidenum">
              <a:rPr lang="fi-FI" smtClean="0"/>
              <a:t>‹#›</a:t>
            </a:fld>
            <a:endParaRPr lang="fi-FI"/>
          </a:p>
        </p:txBody>
      </p:sp>
    </p:spTree>
    <p:extLst>
      <p:ext uri="{BB962C8B-B14F-4D97-AF65-F5344CB8AC3E}">
        <p14:creationId xmlns:p14="http://schemas.microsoft.com/office/powerpoint/2010/main" val="1753147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D41BA0AE-0D45-4A51-AD19-08AD9912415E}" type="datetimeFigureOut">
              <a:rPr lang="fi-FI" smtClean="0"/>
              <a:pPr/>
              <a:t>19.4.2022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203519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D41BA0AE-0D45-4A51-AD19-08AD9912415E}" type="datetimeFigureOut">
              <a:rPr lang="fi-FI" smtClean="0"/>
              <a:pPr/>
              <a:t>19.4.2022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2606610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D41BA0AE-0D45-4A51-AD19-08AD9912415E}" type="datetimeFigureOut">
              <a:rPr lang="fi-FI" smtClean="0"/>
              <a:pPr/>
              <a:t>19.4.2022</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2363581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D41BA0AE-0D45-4A51-AD19-08AD9912415E}" type="datetimeFigureOut">
              <a:rPr lang="fi-FI" smtClean="0"/>
              <a:pPr/>
              <a:t>19.4.2022</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4127515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D41BA0AE-0D45-4A51-AD19-08AD9912415E}" type="datetimeFigureOut">
              <a:rPr lang="fi-FI" smtClean="0"/>
              <a:pPr/>
              <a:t>19.4.2022</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559012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D41BA0AE-0D45-4A51-AD19-08AD9912415E}" type="datetimeFigureOut">
              <a:rPr lang="fi-FI" smtClean="0"/>
              <a:pPr/>
              <a:t>19.4.2022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162250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D41BA0AE-0D45-4A51-AD19-08AD9912415E}" type="datetimeFigureOut">
              <a:rPr lang="fi-FI" smtClean="0"/>
              <a:pPr/>
              <a:t>19.4.2022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22CF3CA-12C7-4DE4-93AE-43C40D9EF3DE}" type="slidenum">
              <a:rPr lang="fi-FI" smtClean="0"/>
              <a:pPr/>
              <a:t>‹#›</a:t>
            </a:fld>
            <a:endParaRPr lang="fi-FI"/>
          </a:p>
        </p:txBody>
      </p:sp>
    </p:spTree>
    <p:extLst>
      <p:ext uri="{BB962C8B-B14F-4D97-AF65-F5344CB8AC3E}">
        <p14:creationId xmlns:p14="http://schemas.microsoft.com/office/powerpoint/2010/main" val="1236084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1BA0AE-0D45-4A51-AD19-08AD9912415E}" type="datetimeFigureOut">
              <a:rPr lang="fi-FI" smtClean="0"/>
              <a:pPr/>
              <a:t>19.4.2022</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2CF3CA-12C7-4DE4-93AE-43C40D9EF3DE}" type="slidenum">
              <a:rPr lang="fi-FI" smtClean="0"/>
              <a:pPr/>
              <a:t>‹#›</a:t>
            </a:fld>
            <a:endParaRPr lang="fi-FI"/>
          </a:p>
        </p:txBody>
      </p:sp>
    </p:spTree>
    <p:extLst>
      <p:ext uri="{BB962C8B-B14F-4D97-AF65-F5344CB8AC3E}">
        <p14:creationId xmlns:p14="http://schemas.microsoft.com/office/powerpoint/2010/main" val="1379734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F72A35-2AAE-4608-8D63-A1FEA9C9778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358E29FB-0C24-44D0-B802-2BAF86B65FA1}"/>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C58FA64B-2229-417E-890B-A7FF043180D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22AB783-49D4-4943-80DE-AC5CE17BBC6B}" type="datetimeFigureOut">
              <a:rPr lang="fi-FI" smtClean="0"/>
              <a:t>19.4.2022</a:t>
            </a:fld>
            <a:endParaRPr lang="fi-FI"/>
          </a:p>
        </p:txBody>
      </p:sp>
      <p:sp>
        <p:nvSpPr>
          <p:cNvPr id="5" name="Footer Placeholder 4">
            <a:extLst>
              <a:ext uri="{FF2B5EF4-FFF2-40B4-BE49-F238E27FC236}">
                <a16:creationId xmlns:a16="http://schemas.microsoft.com/office/drawing/2014/main" id="{7953433D-BA82-4607-8D27-F98AA4FFEDA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C4E79E19-465E-4DE0-8E8C-1C08CC45213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F91C5F-3A84-470B-AE17-AA326148378F}" type="slidenum">
              <a:rPr lang="fi-FI" smtClean="0"/>
              <a:t>‹#›</a:t>
            </a:fld>
            <a:endParaRPr lang="fi-FI"/>
          </a:p>
        </p:txBody>
      </p:sp>
    </p:spTree>
    <p:extLst>
      <p:ext uri="{BB962C8B-B14F-4D97-AF65-F5344CB8AC3E}">
        <p14:creationId xmlns:p14="http://schemas.microsoft.com/office/powerpoint/2010/main" val="19236869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i-FI"/>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dirty="0"/>
              <a:t>OKLA4301 Kandidaatintutkielma ja seminaari </a:t>
            </a:r>
          </a:p>
        </p:txBody>
      </p:sp>
      <p:sp>
        <p:nvSpPr>
          <p:cNvPr id="3" name="Subtitle 2"/>
          <p:cNvSpPr>
            <a:spLocks noGrp="1"/>
          </p:cNvSpPr>
          <p:nvPr>
            <p:ph type="subTitle" idx="1"/>
          </p:nvPr>
        </p:nvSpPr>
        <p:spPr/>
        <p:txBody>
          <a:bodyPr>
            <a:normAutofit fontScale="92500"/>
          </a:bodyPr>
          <a:lstStyle/>
          <a:p>
            <a:r>
              <a:rPr lang="fi-FI" dirty="0"/>
              <a:t>Kirjoitusviestintä 4, tutkielman rakenne </a:t>
            </a:r>
          </a:p>
          <a:p>
            <a:r>
              <a:rPr lang="fi-FI" dirty="0"/>
              <a:t>Merja Kauppinen &amp; muut kirjoitusviestinnän opet</a:t>
            </a:r>
          </a:p>
        </p:txBody>
      </p:sp>
    </p:spTree>
    <p:extLst>
      <p:ext uri="{BB962C8B-B14F-4D97-AF65-F5344CB8AC3E}">
        <p14:creationId xmlns:p14="http://schemas.microsoft.com/office/powerpoint/2010/main" val="944066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b="1" dirty="0"/>
              <a:t>Muista tiivistelmässä tavoitteen ja tulosten ”parit”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r>
                  <a:rPr lang="fi-FI" dirty="0"/>
                  <a:t>Tutkielman tavoitteena oli selvittää, mitä odotuksia ja toiveita esikoululaisilla on ensimmäiselle luokalle siirryttäessä ja  mitä opettaja voi tehdä siirtymän sujumisen helpottamiseksi. ‒ ‒</a:t>
                </a:r>
              </a:p>
              <a:p>
                <a:pPr marL="0" indent="0">
                  <a:buNone/>
                </a:pPr>
                <a:endParaRPr lang="fi-FI" dirty="0"/>
              </a:p>
              <a:p>
                <a:pPr marL="0" indent="0">
                  <a:buNone/>
                </a:pPr>
                <a:r>
                  <a:rPr lang="fi-FI" dirty="0"/>
                  <a:t>Esikoululaiset odottivat </a:t>
                </a:r>
                <a14:m>
                  <m:oMath xmlns:m="http://schemas.openxmlformats.org/officeDocument/2006/math">
                    <m:r>
                      <a:rPr lang="fi-FI" i="1" dirty="0">
                        <a:latin typeface="Cambria Math" panose="02040503050406030204" pitchFamily="18" charset="0"/>
                      </a:rPr>
                      <m:t>‒‒</m:t>
                    </m:r>
                  </m:oMath>
                </a14:m>
                <a:r>
                  <a:rPr lang="fi-FI" dirty="0"/>
                  <a:t>. He toivoivat </a:t>
                </a:r>
                <a14:m>
                  <m:oMath xmlns:m="http://schemas.openxmlformats.org/officeDocument/2006/math">
                    <m:r>
                      <a:rPr lang="fi-FI" i="1" dirty="0">
                        <a:latin typeface="Cambria Math" panose="02040503050406030204" pitchFamily="18" charset="0"/>
                      </a:rPr>
                      <m:t>‒‒</m:t>
                    </m:r>
                  </m:oMath>
                </a14:m>
                <a:r>
                  <a:rPr lang="fi-FI" dirty="0"/>
                  <a:t>.</a:t>
                </a:r>
              </a:p>
              <a:p>
                <a:pPr marL="0" indent="0">
                  <a:buNone/>
                </a:pPr>
                <a:r>
                  <a:rPr lang="fi-FI" dirty="0"/>
                  <a:t>Esikoululaisten mukaan opettaja voi </a:t>
                </a:r>
                <a14:m>
                  <m:oMath xmlns:m="http://schemas.openxmlformats.org/officeDocument/2006/math">
                    <m:r>
                      <a:rPr lang="fi-FI" i="1" dirty="0">
                        <a:latin typeface="Cambria Math" panose="02040503050406030204" pitchFamily="18" charset="0"/>
                      </a:rPr>
                      <m:t>‒‒</m:t>
                    </m:r>
                  </m:oMath>
                </a14:m>
                <a:r>
                  <a:rPr lang="fi-FI"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852" t="-1752"/>
                </a:stretch>
              </a:blipFill>
            </p:spPr>
            <p:txBody>
              <a:bodyPr/>
              <a:lstStyle/>
              <a:p>
                <a:r>
                  <a:rPr lang="fi-FI">
                    <a:noFill/>
                  </a:rPr>
                  <a:t> </a:t>
                </a:r>
              </a:p>
            </p:txBody>
          </p:sp>
        </mc:Fallback>
      </mc:AlternateContent>
    </p:spTree>
    <p:extLst>
      <p:ext uri="{BB962C8B-B14F-4D97-AF65-F5344CB8AC3E}">
        <p14:creationId xmlns:p14="http://schemas.microsoft.com/office/powerpoint/2010/main" val="4263620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a:t>Tutkimuksen toteuttaminen -luvusta</a:t>
            </a:r>
          </a:p>
        </p:txBody>
      </p:sp>
      <p:sp>
        <p:nvSpPr>
          <p:cNvPr id="3" name="Content Placeholder 2"/>
          <p:cNvSpPr>
            <a:spLocks noGrp="1"/>
          </p:cNvSpPr>
          <p:nvPr>
            <p:ph idx="1"/>
          </p:nvPr>
        </p:nvSpPr>
        <p:spPr/>
        <p:txBody>
          <a:bodyPr>
            <a:normAutofit fontScale="92500" lnSpcReduction="20000"/>
          </a:bodyPr>
          <a:lstStyle/>
          <a:p>
            <a:r>
              <a:rPr lang="fi-FI" dirty="0"/>
              <a:t>Tutkittavat</a:t>
            </a:r>
          </a:p>
          <a:p>
            <a:pPr lvl="1"/>
            <a:r>
              <a:rPr lang="fi-FI" dirty="0"/>
              <a:t>Mitä tietoja tutkittavista tarvitsee kertoa? </a:t>
            </a:r>
          </a:p>
          <a:p>
            <a:pPr lvl="1"/>
            <a:r>
              <a:rPr lang="fi-FI" dirty="0"/>
              <a:t>Tutkittavien valinnan perustelut</a:t>
            </a:r>
          </a:p>
          <a:p>
            <a:pPr lvl="1"/>
            <a:r>
              <a:rPr lang="fi-FI" altLang="fi-FI" dirty="0">
                <a:solidFill>
                  <a:schemeClr val="tx1">
                    <a:lumMod val="75000"/>
                    <a:lumOff val="25000"/>
                  </a:schemeClr>
                </a:solidFill>
              </a:rPr>
              <a:t>Mikä on lopullinen tutkittavien joukko ja miten siihen päästiin? -&gt; lopputulos ensin ja sitten prosessin selostus</a:t>
            </a:r>
          </a:p>
          <a:p>
            <a:r>
              <a:rPr lang="fi-FI" altLang="fi-FI" b="1" dirty="0"/>
              <a:t>Aineisto ja sen analyysi</a:t>
            </a:r>
          </a:p>
          <a:p>
            <a:pPr lvl="1"/>
            <a:r>
              <a:rPr lang="fi-FI" altLang="fi-FI" dirty="0"/>
              <a:t>Mikä on lopullinen aineisto (määrä!), ja miten siihen päästiin? -&gt; lopputulos ensin ja sitten prosessin selostus (miten prosessi eteni juuri omassa työssä)</a:t>
            </a:r>
          </a:p>
          <a:p>
            <a:pPr lvl="1"/>
            <a:r>
              <a:rPr lang="fi-FI" altLang="fi-FI" dirty="0"/>
              <a:t>Teoreettinen tieto analyysimenetelmästä + oma käyttö </a:t>
            </a:r>
          </a:p>
          <a:p>
            <a:pPr marL="457200" lvl="1" indent="0">
              <a:buNone/>
            </a:pPr>
            <a:endParaRPr lang="fi-FI" altLang="fi-FI" dirty="0">
              <a:solidFill>
                <a:schemeClr val="tx1">
                  <a:lumMod val="75000"/>
                  <a:lumOff val="25000"/>
                </a:schemeClr>
              </a:solidFill>
            </a:endParaRPr>
          </a:p>
          <a:p>
            <a:pPr marL="457200" lvl="1" indent="0">
              <a:buNone/>
            </a:pPr>
            <a:endParaRPr lang="fi-FI" dirty="0"/>
          </a:p>
        </p:txBody>
      </p:sp>
    </p:spTree>
    <p:extLst>
      <p:ext uri="{BB962C8B-B14F-4D97-AF65-F5344CB8AC3E}">
        <p14:creationId xmlns:p14="http://schemas.microsoft.com/office/powerpoint/2010/main" val="2028375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b="1" dirty="0"/>
              <a:t>Tutkimuksen toteuttaminen -luvusta muistettavaa</a:t>
            </a:r>
          </a:p>
        </p:txBody>
      </p:sp>
      <p:sp>
        <p:nvSpPr>
          <p:cNvPr id="3" name="Content Placeholder 2"/>
          <p:cNvSpPr>
            <a:spLocks noGrp="1"/>
          </p:cNvSpPr>
          <p:nvPr>
            <p:ph idx="1"/>
          </p:nvPr>
        </p:nvSpPr>
        <p:spPr/>
        <p:txBody>
          <a:bodyPr>
            <a:normAutofit fontScale="77500" lnSpcReduction="20000"/>
          </a:bodyPr>
          <a:lstStyle/>
          <a:p>
            <a:pPr marL="0" indent="0">
              <a:buNone/>
            </a:pPr>
            <a:r>
              <a:rPr lang="fi-FI" b="1" dirty="0"/>
              <a:t>Tarkista, ettei oma toimintasi mene lähteen ”piikkiin”.</a:t>
            </a:r>
          </a:p>
          <a:p>
            <a:pPr marL="0" indent="0">
              <a:buNone/>
            </a:pPr>
            <a:endParaRPr lang="fi-FI" dirty="0"/>
          </a:p>
          <a:p>
            <a:pPr marL="0" indent="0">
              <a:buNone/>
            </a:pPr>
            <a:r>
              <a:rPr lang="fi-FI" dirty="0"/>
              <a:t>Aloitimme haastattelun lämmittelykysymyksellä Mikä </a:t>
            </a:r>
            <a:r>
              <a:rPr lang="fi-FI" dirty="0" err="1"/>
              <a:t>piirrustuksista</a:t>
            </a:r>
            <a:r>
              <a:rPr lang="fi-FI" dirty="0"/>
              <a:t> on sinun?. Tämän jälkeen siirryimme - -. </a:t>
            </a:r>
            <a:r>
              <a:rPr lang="fi-FI" dirty="0">
                <a:solidFill>
                  <a:srgbClr val="FF0000"/>
                </a:solidFill>
              </a:rPr>
              <a:t>(Hirsjärvi &amp; Hurme, 2014, 131; Hirsjärvi, Remes &amp; Sajavaara, 2007, 201.)   </a:t>
            </a:r>
            <a:r>
              <a:rPr lang="fi-FI" dirty="0"/>
              <a:t>[ei näin]</a:t>
            </a:r>
          </a:p>
          <a:p>
            <a:pPr marL="0" indent="0">
              <a:buNone/>
            </a:pPr>
            <a:endParaRPr lang="fi-FI" dirty="0"/>
          </a:p>
          <a:p>
            <a:pPr marL="0" indent="0">
              <a:buNone/>
            </a:pPr>
            <a:r>
              <a:rPr lang="fi-FI" dirty="0"/>
              <a:t>Haastattelutilanteessa on tärkeä luoda turvallinen ilmapiiri aloittamalla haastattelu oppilaille tutuilla teemoilla (Hirsjärvi &amp; Hurme, 2014, 131), sillä haastateltava voi kokea haastattelutilanteen pelottavana tai uhkaavana (Hirsjärvi, Remes &amp; Sajavaara 2007, 201).  Tämän vuoksi aloitimme haastattelun lämmittelykysymyksellä - -, jonka jälkeen - -. </a:t>
            </a:r>
          </a:p>
        </p:txBody>
      </p:sp>
    </p:spTree>
    <p:extLst>
      <p:ext uri="{BB962C8B-B14F-4D97-AF65-F5344CB8AC3E}">
        <p14:creationId xmlns:p14="http://schemas.microsoft.com/office/powerpoint/2010/main" val="225193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a:t>Tutkimuksen toteuttaminen -luvusta muistettavaa</a:t>
            </a:r>
          </a:p>
        </p:txBody>
      </p:sp>
      <p:sp>
        <p:nvSpPr>
          <p:cNvPr id="3" name="Content Placeholder 2"/>
          <p:cNvSpPr>
            <a:spLocks noGrp="1"/>
          </p:cNvSpPr>
          <p:nvPr>
            <p:ph idx="1"/>
          </p:nvPr>
        </p:nvSpPr>
        <p:spPr/>
        <p:txBody>
          <a:bodyPr>
            <a:normAutofit fontScale="77500" lnSpcReduction="20000"/>
          </a:bodyPr>
          <a:lstStyle/>
          <a:p>
            <a:pPr marL="0" indent="0">
              <a:buNone/>
            </a:pPr>
            <a:r>
              <a:rPr lang="fi-FI" dirty="0"/>
              <a:t>Tarkista, ettei oma toimintasi mene lähteen ”piikkiin”.</a:t>
            </a:r>
          </a:p>
          <a:p>
            <a:pPr marL="0" indent="0">
              <a:buNone/>
            </a:pPr>
            <a:endParaRPr lang="fi-FI" dirty="0"/>
          </a:p>
          <a:p>
            <a:pPr marL="0" indent="0">
              <a:buNone/>
            </a:pPr>
            <a:r>
              <a:rPr lang="fi-FI" dirty="0"/>
              <a:t>Laadimme kyselylomakkeen, jossa ensiksi kartoitimme vastaajien taustatiedot. Tämän jälkeen osallistujat vastasivat 5-portaisen Likert-asteikon (1= täysin eri mieltä, 5=täysin samaa mieltä) avulla väittämiin, joissa mitattiin opettajien asenteita ja omia opetuskäytäntöjä </a:t>
            </a:r>
            <a:r>
              <a:rPr lang="fi-FI" dirty="0">
                <a:solidFill>
                  <a:srgbClr val="FF0000"/>
                </a:solidFill>
              </a:rPr>
              <a:t>(Valli 2010, 118). </a:t>
            </a:r>
            <a:r>
              <a:rPr lang="fi-FI" dirty="0"/>
              <a:t>Kolmannessa osiossa pyysimme osallistujia vastaamaan lyhyesti avoimeen kysymykseen. Avoimen kysymyksen valitsimme, jotta saisimme käytännön tietoa opettajien oman opetuksen muuttumisesta ja myös sitä kautta saada perusteltua tietoa opettajien suhtautumisesta </a:t>
            </a:r>
            <a:r>
              <a:rPr lang="fi-FI" dirty="0">
                <a:solidFill>
                  <a:srgbClr val="FF0000"/>
                </a:solidFill>
              </a:rPr>
              <a:t>(Valli 2010, 126).  </a:t>
            </a:r>
            <a:r>
              <a:rPr lang="fi-FI" dirty="0"/>
              <a:t>[ei näin]</a:t>
            </a:r>
          </a:p>
        </p:txBody>
      </p:sp>
    </p:spTree>
    <p:extLst>
      <p:ext uri="{BB962C8B-B14F-4D97-AF65-F5344CB8AC3E}">
        <p14:creationId xmlns:p14="http://schemas.microsoft.com/office/powerpoint/2010/main" val="1509946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 </a:t>
            </a:r>
          </a:p>
        </p:txBody>
      </p:sp>
      <p:sp>
        <p:nvSpPr>
          <p:cNvPr id="3" name="Content Placeholder 2"/>
          <p:cNvSpPr>
            <a:spLocks noGrp="1"/>
          </p:cNvSpPr>
          <p:nvPr>
            <p:ph idx="1"/>
          </p:nvPr>
        </p:nvSpPr>
        <p:spPr/>
        <p:txBody>
          <a:bodyPr>
            <a:normAutofit fontScale="85000" lnSpcReduction="10000"/>
          </a:bodyPr>
          <a:lstStyle/>
          <a:p>
            <a:pPr marL="0" indent="0">
              <a:buNone/>
            </a:pPr>
            <a:r>
              <a:rPr lang="fi-FI" dirty="0"/>
              <a:t>Kyselylomakkeessamme käytimme sekä Likert-asteikollisia väittämiä että avointa kysymystä. Likert-asteikollisten väittämien avulla - -. Avoimet kysymykset puolestaan - -. </a:t>
            </a:r>
            <a:r>
              <a:rPr lang="fi-FI" dirty="0">
                <a:solidFill>
                  <a:srgbClr val="FF0000"/>
                </a:solidFill>
              </a:rPr>
              <a:t>(Valli 2010, 118</a:t>
            </a:r>
            <a:r>
              <a:rPr lang="fi-FI" dirty="0">
                <a:solidFill>
                  <a:srgbClr val="FF0000"/>
                </a:solidFill>
                <a:latin typeface="Calibri" panose="020F0502020204030204" pitchFamily="34" charset="0"/>
                <a:cs typeface="Calibri" panose="020F0502020204030204" pitchFamily="34" charset="0"/>
              </a:rPr>
              <a:t>‒</a:t>
            </a:r>
            <a:r>
              <a:rPr lang="fi-FI" dirty="0">
                <a:solidFill>
                  <a:srgbClr val="FF0000"/>
                </a:solidFill>
              </a:rPr>
              <a:t>126.) </a:t>
            </a:r>
            <a:r>
              <a:rPr lang="fi-FI" dirty="0"/>
              <a:t>Kyselylomakkeemme  (liite 1) sisälsi 10 väittämää, jotka käsittelivät opettajien asenteita ja opetuskäytänteitä. Osallistujat arvioivat väitteitä 5-portaisen Likert-asteikon (1 = täysin eri mieltä, 5 = täysin samaa mieltä) avulla.  Avoimen kysymyksen </a:t>
            </a:r>
            <a:r>
              <a:rPr lang="fi-FI" i="1" dirty="0"/>
              <a:t>Miten opetuksesi on muuttunut uuden opetussuunnitelman myötä? </a:t>
            </a:r>
            <a:r>
              <a:rPr lang="fi-FI" dirty="0"/>
              <a:t>avulla pyrimme selvittämään opettajien käytännön kokemuksia opetuksen muuttumisesta.</a:t>
            </a:r>
          </a:p>
        </p:txBody>
      </p:sp>
    </p:spTree>
    <p:extLst>
      <p:ext uri="{BB962C8B-B14F-4D97-AF65-F5344CB8AC3E}">
        <p14:creationId xmlns:p14="http://schemas.microsoft.com/office/powerpoint/2010/main" val="3562885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a:t>Lukujen välinen yhteys </a:t>
            </a:r>
            <a:r>
              <a:rPr lang="en-US" altLang="fi-FI" sz="2400" dirty="0"/>
              <a:t>(</a:t>
            </a:r>
            <a:r>
              <a:rPr lang="en-US" altLang="fi-FI" sz="2400" dirty="0" err="1"/>
              <a:t>ks</a:t>
            </a:r>
            <a:r>
              <a:rPr lang="en-US" altLang="fi-FI" sz="2400" dirty="0"/>
              <a:t>. </a:t>
            </a:r>
            <a:r>
              <a:rPr lang="en-US" altLang="fi-FI" sz="2400" dirty="0" err="1"/>
              <a:t>Ohjeita</a:t>
            </a:r>
            <a:r>
              <a:rPr lang="en-US" altLang="fi-FI" sz="2400" dirty="0"/>
              <a:t> </a:t>
            </a:r>
            <a:r>
              <a:rPr lang="en-US" altLang="fi-FI" sz="2400" dirty="0" err="1"/>
              <a:t>lukujen</a:t>
            </a:r>
            <a:r>
              <a:rPr lang="en-US" altLang="fi-FI" sz="2400" dirty="0"/>
              <a:t> </a:t>
            </a:r>
            <a:r>
              <a:rPr lang="en-US" altLang="fi-FI" sz="2400" dirty="0" err="1"/>
              <a:t>rakentamiseen</a:t>
            </a:r>
            <a:r>
              <a:rPr lang="en-US" altLang="fi-FI" sz="2400" dirty="0"/>
              <a:t> </a:t>
            </a:r>
            <a:r>
              <a:rPr lang="en-US" altLang="fi-FI" sz="2400" dirty="0" err="1"/>
              <a:t>teoksista</a:t>
            </a:r>
            <a:r>
              <a:rPr lang="en-US" altLang="fi-FI" sz="2400" dirty="0"/>
              <a:t> </a:t>
            </a:r>
            <a:r>
              <a:rPr lang="en-US" altLang="fi-FI" sz="2400" dirty="0" err="1"/>
              <a:t>Tutki</a:t>
            </a:r>
            <a:r>
              <a:rPr lang="en-US" altLang="fi-FI" sz="2400" dirty="0"/>
              <a:t> ja </a:t>
            </a:r>
            <a:r>
              <a:rPr lang="en-US" altLang="fi-FI" sz="2400" dirty="0" err="1"/>
              <a:t>kirjoita</a:t>
            </a:r>
            <a:r>
              <a:rPr lang="en-US" altLang="fi-FI" sz="2400" dirty="0"/>
              <a:t>, </a:t>
            </a:r>
            <a:r>
              <a:rPr lang="en-US" altLang="fi-FI" sz="2400" dirty="0" err="1"/>
              <a:t>Tiede</a:t>
            </a:r>
            <a:r>
              <a:rPr lang="en-US" altLang="fi-FI" sz="2400" dirty="0"/>
              <a:t> ja </a:t>
            </a:r>
            <a:r>
              <a:rPr lang="en-US" altLang="fi-FI" sz="2400" dirty="0" err="1"/>
              <a:t>teksti</a:t>
            </a:r>
            <a:r>
              <a:rPr lang="en-US" altLang="fi-FI" sz="2400" dirty="0"/>
              <a:t>)</a:t>
            </a:r>
            <a:endParaRPr lang="fi-FI" sz="2400" dirty="0"/>
          </a:p>
        </p:txBody>
      </p:sp>
      <p:sp>
        <p:nvSpPr>
          <p:cNvPr id="3" name="Content Placeholder 2"/>
          <p:cNvSpPr>
            <a:spLocks noGrp="1"/>
          </p:cNvSpPr>
          <p:nvPr>
            <p:ph idx="1"/>
          </p:nvPr>
        </p:nvSpPr>
        <p:spPr>
          <a:xfrm>
            <a:off x="457200" y="2204864"/>
            <a:ext cx="8229600" cy="3921299"/>
          </a:xfrm>
        </p:spPr>
        <p:txBody>
          <a:bodyPr>
            <a:normAutofit/>
          </a:bodyPr>
          <a:lstStyle/>
          <a:p>
            <a:r>
              <a:rPr lang="fi-FI" dirty="0"/>
              <a:t>Johdanto ja pohdinta ovat ”samaa paria”</a:t>
            </a:r>
          </a:p>
          <a:p>
            <a:r>
              <a:rPr lang="fi-FI" dirty="0"/>
              <a:t>Johdannon yhteys teorialukuihin</a:t>
            </a:r>
          </a:p>
          <a:p>
            <a:r>
              <a:rPr lang="fi-FI" b="1" dirty="0"/>
              <a:t>Tutkimuksen tavoitteen ilmaiseminen läpi työn yhtenäisesti</a:t>
            </a:r>
            <a:r>
              <a:rPr lang="fi-FI" dirty="0"/>
              <a:t> (tiivistelmä, johdanto, tutkimuksen toteuttaminen, pohdinta).</a:t>
            </a:r>
          </a:p>
          <a:p>
            <a:r>
              <a:rPr lang="fi-FI" dirty="0"/>
              <a:t>Tulosluvun ja pohdinnan välinen yhteys</a:t>
            </a:r>
          </a:p>
          <a:p>
            <a:endParaRPr lang="fi-FI" dirty="0"/>
          </a:p>
        </p:txBody>
      </p:sp>
    </p:spTree>
    <p:extLst>
      <p:ext uri="{BB962C8B-B14F-4D97-AF65-F5344CB8AC3E}">
        <p14:creationId xmlns:p14="http://schemas.microsoft.com/office/powerpoint/2010/main" val="833309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550863" y="549275"/>
            <a:ext cx="8042275" cy="1223963"/>
          </a:xfrm>
        </p:spPr>
        <p:txBody>
          <a:bodyPr>
            <a:normAutofit fontScale="90000"/>
          </a:bodyPr>
          <a:lstStyle/>
          <a:p>
            <a:r>
              <a:rPr lang="fi-FI" altLang="fi-FI" sz="2800"/>
              <a:t>Mikä on lopullinen aineisto, ja miten siihen päästiin? -&gt; lopputulos ensin ja sitten prosessin selostus</a:t>
            </a:r>
            <a:br>
              <a:rPr lang="fi-FI" altLang="fi-FI"/>
            </a:br>
            <a:endParaRPr lang="fi-FI" altLang="fi-FI"/>
          </a:p>
        </p:txBody>
      </p:sp>
      <p:sp>
        <p:nvSpPr>
          <p:cNvPr id="19459" name="Content Placeholder 2"/>
          <p:cNvSpPr>
            <a:spLocks noGrp="1"/>
          </p:cNvSpPr>
          <p:nvPr>
            <p:ph idx="1"/>
          </p:nvPr>
        </p:nvSpPr>
        <p:spPr/>
        <p:txBody>
          <a:bodyPr>
            <a:normAutofit lnSpcReduction="10000"/>
          </a:bodyPr>
          <a:lstStyle/>
          <a:p>
            <a:pPr marL="0" indent="0">
              <a:buFont typeface="Rage Italic" panose="03070502040507070304" pitchFamily="66" charset="0"/>
              <a:buNone/>
            </a:pPr>
            <a:r>
              <a:rPr lang="fi-FI" altLang="fi-FI"/>
              <a:t>Aineiston keruu</a:t>
            </a:r>
          </a:p>
          <a:p>
            <a:pPr marL="0" indent="0">
              <a:buFont typeface="Rage Italic" panose="03070502040507070304" pitchFamily="66" charset="0"/>
              <a:buNone/>
            </a:pPr>
            <a:endParaRPr lang="fi-FI" altLang="fi-FI"/>
          </a:p>
          <a:p>
            <a:pPr marL="0" indent="0">
              <a:buFont typeface="Rage Italic" panose="03070502040507070304" pitchFamily="66" charset="0"/>
              <a:buNone/>
            </a:pPr>
            <a:r>
              <a:rPr lang="fi-FI" altLang="fi-FI"/>
              <a:t>Aineisto kerättiin haastattelemalla 20 opettajaa. Haastattelut kestivät keskimäärin 30 minuuttia. Tutkimusaineiston hankintamenetelmäksi valikoitui haastattelu, koska tutkimuksessa oltiin kiinnostuneita tutkittavien kokemuksista. Haastattelun avulla on mahdollista  - - (xxxxx 2010). - - </a:t>
            </a:r>
          </a:p>
          <a:p>
            <a:pPr marL="0" indent="0">
              <a:buFont typeface="Rage Italic" panose="03070502040507070304" pitchFamily="66" charset="0"/>
              <a:buNone/>
            </a:pPr>
            <a:endParaRPr lang="fi-FI" altLang="fi-FI"/>
          </a:p>
        </p:txBody>
      </p:sp>
    </p:spTree>
    <p:extLst>
      <p:ext uri="{BB962C8B-B14F-4D97-AF65-F5344CB8AC3E}">
        <p14:creationId xmlns:p14="http://schemas.microsoft.com/office/powerpoint/2010/main" val="517976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tsikko 1"/>
          <p:cNvSpPr>
            <a:spLocks noGrp="1"/>
          </p:cNvSpPr>
          <p:nvPr>
            <p:ph type="title"/>
          </p:nvPr>
        </p:nvSpPr>
        <p:spPr/>
        <p:txBody>
          <a:bodyPr/>
          <a:lstStyle/>
          <a:p>
            <a:pPr eaLnBrk="1" hangingPunct="1"/>
            <a:endParaRPr lang="fi-FI" altLang="fi-FI"/>
          </a:p>
        </p:txBody>
      </p:sp>
      <p:sp>
        <p:nvSpPr>
          <p:cNvPr id="20483" name="Sisällön paikkamerkki 2"/>
          <p:cNvSpPr>
            <a:spLocks noGrp="1"/>
          </p:cNvSpPr>
          <p:nvPr>
            <p:ph idx="1"/>
          </p:nvPr>
        </p:nvSpPr>
        <p:spPr/>
        <p:txBody>
          <a:bodyPr>
            <a:normAutofit lnSpcReduction="10000"/>
          </a:bodyPr>
          <a:lstStyle/>
          <a:p>
            <a:pPr marL="0" indent="0" eaLnBrk="1" hangingPunct="1">
              <a:buFont typeface="Rage Italic" panose="03070502040507070304" pitchFamily="66" charset="0"/>
              <a:buNone/>
            </a:pPr>
            <a:r>
              <a:rPr lang="fi-FI" altLang="fi-FI" dirty="0"/>
              <a:t>Haastattelua ei haluttu strukturoida liian paljon, koska tavoitteena oli - -. Siten tämän tutkimuksen aineiston hankinnan tavaksi valikoitui teemahaastattelu. Teemahaastattelussa - - (xxxx, 2010).</a:t>
            </a:r>
          </a:p>
          <a:p>
            <a:pPr marL="0" indent="0" eaLnBrk="1" hangingPunct="1">
              <a:buFont typeface="Rage Italic" panose="03070502040507070304" pitchFamily="66" charset="0"/>
              <a:buNone/>
            </a:pPr>
            <a:endParaRPr lang="fi-FI" altLang="fi-FI" dirty="0"/>
          </a:p>
          <a:p>
            <a:pPr marL="0" indent="0" eaLnBrk="1" hangingPunct="1">
              <a:buFont typeface="Rage Italic" panose="03070502040507070304" pitchFamily="66" charset="0"/>
              <a:buNone/>
            </a:pPr>
            <a:r>
              <a:rPr lang="fi-FI" altLang="fi-FI" dirty="0"/>
              <a:t>Haastattelu eteni seuraavien teemojen pohjalta - -. </a:t>
            </a:r>
          </a:p>
          <a:p>
            <a:pPr marL="0" indent="0" eaLnBrk="1" hangingPunct="1">
              <a:buFont typeface="Rage Italic" panose="03070502040507070304" pitchFamily="66" charset="0"/>
              <a:buNone/>
            </a:pPr>
            <a:r>
              <a:rPr lang="fi-FI" altLang="fi-FI" dirty="0"/>
              <a:t>Teemat pohjautuivat - -.</a:t>
            </a:r>
          </a:p>
          <a:p>
            <a:pPr marL="0" indent="0" eaLnBrk="1" hangingPunct="1">
              <a:buFont typeface="Rage Italic" panose="03070502040507070304" pitchFamily="66" charset="0"/>
              <a:buNone/>
            </a:pPr>
            <a:endParaRPr lang="fi-FI" altLang="fi-FI" dirty="0"/>
          </a:p>
        </p:txBody>
      </p:sp>
    </p:spTree>
    <p:extLst>
      <p:ext uri="{BB962C8B-B14F-4D97-AF65-F5344CB8AC3E}">
        <p14:creationId xmlns:p14="http://schemas.microsoft.com/office/powerpoint/2010/main" val="2343907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fi-FI" altLang="fi-FI"/>
              <a:t>Katse tekstiin</a:t>
            </a:r>
          </a:p>
        </p:txBody>
      </p:sp>
      <p:sp>
        <p:nvSpPr>
          <p:cNvPr id="28675" name="Content Placeholder 2"/>
          <p:cNvSpPr>
            <a:spLocks noGrp="1"/>
          </p:cNvSpPr>
          <p:nvPr>
            <p:ph idx="1"/>
          </p:nvPr>
        </p:nvSpPr>
        <p:spPr/>
        <p:txBody>
          <a:bodyPr/>
          <a:lstStyle/>
          <a:p>
            <a:pPr lvl="1">
              <a:buFont typeface="Arial" panose="020B0604020202020204" pitchFamily="34" charset="0"/>
              <a:buChar char="•"/>
            </a:pPr>
            <a:r>
              <a:rPr lang="fi-FI" altLang="fi-FI" sz="2000" dirty="0"/>
              <a:t>Millaisia perusteluja kohdejoukon, aineiston ja menetelmän valinnalle annetaan?</a:t>
            </a:r>
          </a:p>
          <a:p>
            <a:pPr lvl="1">
              <a:buFont typeface="Arial" panose="020B0604020202020204" pitchFamily="34" charset="0"/>
              <a:buChar char="•"/>
            </a:pPr>
            <a:r>
              <a:rPr lang="fi-FI" altLang="fi-FI" sz="2000" dirty="0"/>
              <a:t>Toteutuiko ”lopputulos ensin” -kirjoittaminen (= esim. ensin kerrotaan, ketä tutkittiin ja sitten vasta, miten tutkivat saatiin mukaan) TAI ensin esitellään koko aineisto ja sitten vasta kerrotaan yksityiskohtia aineiston keräämisestä?</a:t>
            </a:r>
          </a:p>
        </p:txBody>
      </p:sp>
    </p:spTree>
    <p:extLst>
      <p:ext uri="{BB962C8B-B14F-4D97-AF65-F5344CB8AC3E}">
        <p14:creationId xmlns:p14="http://schemas.microsoft.com/office/powerpoint/2010/main" val="364917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3490" y="836712"/>
            <a:ext cx="7024744" cy="720080"/>
          </a:xfrm>
        </p:spPr>
        <p:txBody>
          <a:bodyPr>
            <a:normAutofit/>
          </a:bodyPr>
          <a:lstStyle/>
          <a:p>
            <a:pPr algn="l"/>
            <a:r>
              <a:rPr lang="fi-FI" sz="3200" b="1" dirty="0"/>
              <a:t>Tulosten esittäminen</a:t>
            </a:r>
          </a:p>
        </p:txBody>
      </p:sp>
      <p:sp>
        <p:nvSpPr>
          <p:cNvPr id="3" name="Sisällön paikkamerkki 2"/>
          <p:cNvSpPr>
            <a:spLocks noGrp="1"/>
          </p:cNvSpPr>
          <p:nvPr>
            <p:ph idx="1"/>
          </p:nvPr>
        </p:nvSpPr>
        <p:spPr>
          <a:xfrm>
            <a:off x="1043492" y="1700808"/>
            <a:ext cx="7272924" cy="4131821"/>
          </a:xfrm>
        </p:spPr>
        <p:txBody>
          <a:bodyPr>
            <a:normAutofit/>
          </a:bodyPr>
          <a:lstStyle/>
          <a:p>
            <a:r>
              <a:rPr lang="fi-FI" sz="2400" dirty="0"/>
              <a:t>Mitä fokusoit tekstissä? (asioiden esittämisjärjestys,  tulosten suhteita tai merkitystä osoittavat sanat)</a:t>
            </a:r>
          </a:p>
          <a:p>
            <a:r>
              <a:rPr lang="fi-FI" sz="2400" dirty="0"/>
              <a:t>Aineistoesimerkkeihin johdattelu ja esimerkkien avaaminen lukijalle</a:t>
            </a:r>
          </a:p>
          <a:p>
            <a:r>
              <a:rPr lang="fi-FI" sz="2400" dirty="0"/>
              <a:t>Taulukoihin ja kuvioihin johdattelu ja niiden avaaminen</a:t>
            </a:r>
          </a:p>
          <a:p>
            <a:r>
              <a:rPr lang="fi-FI" sz="2400" dirty="0"/>
              <a:t>Kerrotaanko lukijalle tutkimuskysymyksistä tai metodista vai jätetäänkö tämä pelkästään metodilukuun?</a:t>
            </a:r>
          </a:p>
        </p:txBody>
      </p:sp>
    </p:spTree>
    <p:extLst>
      <p:ext uri="{BB962C8B-B14F-4D97-AF65-F5344CB8AC3E}">
        <p14:creationId xmlns:p14="http://schemas.microsoft.com/office/powerpoint/2010/main" val="3193277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p:cNvGraphicFramePr>
          <p:nvPr>
            <p:extLst>
              <p:ext uri="{D42A27DB-BD31-4B8C-83A1-F6EECF244321}">
                <p14:modId xmlns:p14="http://schemas.microsoft.com/office/powerpoint/2010/main" val="377003109"/>
              </p:ext>
            </p:extLst>
          </p:nvPr>
        </p:nvGraphicFramePr>
        <p:xfrm>
          <a:off x="1709682" y="1430778"/>
          <a:ext cx="6750750" cy="4950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kstiruutu 1"/>
          <p:cNvSpPr txBox="1"/>
          <p:nvPr/>
        </p:nvSpPr>
        <p:spPr>
          <a:xfrm>
            <a:off x="6732240" y="5437861"/>
            <a:ext cx="2011724" cy="1183466"/>
          </a:xfrm>
          <a:prstGeom prst="rect">
            <a:avLst/>
          </a:prstGeom>
          <a:noFill/>
          <a:ln w="3175">
            <a:solidFill>
              <a:srgbClr val="FF0000"/>
            </a:solidFill>
          </a:ln>
        </p:spPr>
        <p:txBody>
          <a:bodyPr wrap="square" rtlCol="0">
            <a:spAutoFit/>
          </a:bodyPr>
          <a:lstStyle/>
          <a:p>
            <a:pPr defTabSz="685800"/>
            <a:r>
              <a:rPr lang="fi-FI" sz="1013" b="1" dirty="0">
                <a:solidFill>
                  <a:prstClr val="black"/>
                </a:solidFill>
                <a:latin typeface="Calibri" panose="020F0502020204030204"/>
              </a:rPr>
              <a:t>tutkimuskysymykset, -asetelma, -menetelmä </a:t>
            </a:r>
          </a:p>
          <a:p>
            <a:pPr defTabSz="685800"/>
            <a:r>
              <a:rPr lang="fi-FI" sz="1013" b="1" dirty="0">
                <a:solidFill>
                  <a:prstClr val="black"/>
                </a:solidFill>
                <a:latin typeface="Calibri" panose="020F0502020204030204"/>
              </a:rPr>
              <a:t>aineiston kerääminen, analyysi ja tulkinta</a:t>
            </a:r>
          </a:p>
          <a:p>
            <a:pPr defTabSz="685800"/>
            <a:r>
              <a:rPr lang="fi-FI" sz="1013" b="1" dirty="0">
                <a:solidFill>
                  <a:prstClr val="black"/>
                </a:solidFill>
                <a:latin typeface="Calibri" panose="020F0502020204030204"/>
              </a:rPr>
              <a:t>tulokset</a:t>
            </a:r>
          </a:p>
          <a:p>
            <a:pPr defTabSz="685800"/>
            <a:r>
              <a:rPr lang="fi-FI" sz="1013" b="1" dirty="0">
                <a:solidFill>
                  <a:prstClr val="black"/>
                </a:solidFill>
                <a:latin typeface="Calibri" panose="020F0502020204030204"/>
              </a:rPr>
              <a:t>alustavaa pohdintaa</a:t>
            </a:r>
          </a:p>
          <a:p>
            <a:pPr defTabSz="685800"/>
            <a:endParaRPr lang="fi-FI" sz="1013" b="1" dirty="0">
              <a:solidFill>
                <a:prstClr val="black"/>
              </a:solidFill>
              <a:latin typeface="Calibri" panose="020F0502020204030204"/>
            </a:endParaRPr>
          </a:p>
        </p:txBody>
      </p:sp>
      <p:sp>
        <p:nvSpPr>
          <p:cNvPr id="6" name="Tekstiruutu 5"/>
          <p:cNvSpPr txBox="1"/>
          <p:nvPr/>
        </p:nvSpPr>
        <p:spPr>
          <a:xfrm>
            <a:off x="6145842" y="3832874"/>
            <a:ext cx="184731" cy="248209"/>
          </a:xfrm>
          <a:prstGeom prst="rect">
            <a:avLst/>
          </a:prstGeom>
          <a:noFill/>
        </p:spPr>
        <p:txBody>
          <a:bodyPr wrap="none" rtlCol="0">
            <a:spAutoFit/>
          </a:bodyPr>
          <a:lstStyle/>
          <a:p>
            <a:pPr defTabSz="685800"/>
            <a:endParaRPr lang="fi-FI" sz="1013" dirty="0">
              <a:solidFill>
                <a:prstClr val="black"/>
              </a:solidFill>
              <a:latin typeface="Calibri" panose="020F0502020204030204"/>
            </a:endParaRPr>
          </a:p>
        </p:txBody>
      </p:sp>
      <p:sp>
        <p:nvSpPr>
          <p:cNvPr id="5" name="Tekstiruutu 4"/>
          <p:cNvSpPr txBox="1"/>
          <p:nvPr/>
        </p:nvSpPr>
        <p:spPr>
          <a:xfrm>
            <a:off x="88051" y="4286435"/>
            <a:ext cx="2676581" cy="1325427"/>
          </a:xfrm>
          <a:prstGeom prst="rect">
            <a:avLst/>
          </a:prstGeom>
          <a:noFill/>
          <a:ln w="3175">
            <a:solidFill>
              <a:schemeClr val="accent1"/>
            </a:solidFill>
          </a:ln>
        </p:spPr>
        <p:txBody>
          <a:bodyPr wrap="square" rtlCol="0">
            <a:spAutoFit/>
          </a:bodyPr>
          <a:lstStyle/>
          <a:p>
            <a:pPr defTabSz="685800"/>
            <a:r>
              <a:rPr lang="fi-FI" sz="1400" dirty="0">
                <a:solidFill>
                  <a:prstClr val="black"/>
                </a:solidFill>
                <a:latin typeface="Calibri" panose="020F0502020204030204"/>
              </a:rPr>
              <a:t>Huom. muutaman eri kohdan työstäminen samaan aikaan on tavallista. </a:t>
            </a:r>
            <a:r>
              <a:rPr lang="fi-FI" sz="1400" b="1" dirty="0">
                <a:solidFill>
                  <a:prstClr val="black"/>
                </a:solidFill>
                <a:latin typeface="Calibri" panose="020F0502020204030204"/>
              </a:rPr>
              <a:t>Lähteiden kanssa työskentely koko tutkimusprosessin ajan! </a:t>
            </a:r>
          </a:p>
          <a:p>
            <a:pPr defTabSz="685800"/>
            <a:endParaRPr lang="fi-FI" sz="1013" dirty="0">
              <a:solidFill>
                <a:prstClr val="black"/>
              </a:solidFill>
              <a:latin typeface="Calibri" panose="020F0502020204030204"/>
            </a:endParaRPr>
          </a:p>
        </p:txBody>
      </p:sp>
      <p:sp>
        <p:nvSpPr>
          <p:cNvPr id="3" name="Arrow: Right 2">
            <a:extLst>
              <a:ext uri="{FF2B5EF4-FFF2-40B4-BE49-F238E27FC236}">
                <a16:creationId xmlns:a16="http://schemas.microsoft.com/office/drawing/2014/main" id="{2C504926-DD09-4586-A5F4-2BFFA1B58CDD}"/>
              </a:ext>
            </a:extLst>
          </p:cNvPr>
          <p:cNvSpPr/>
          <p:nvPr/>
        </p:nvSpPr>
        <p:spPr>
          <a:xfrm rot="21030448">
            <a:off x="4120933" y="4202641"/>
            <a:ext cx="747686" cy="33101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fi-FI" sz="1350">
              <a:solidFill>
                <a:prstClr val="white"/>
              </a:solidFill>
              <a:latin typeface="Calibri" panose="020F0502020204030204"/>
            </a:endParaRPr>
          </a:p>
        </p:txBody>
      </p:sp>
      <p:sp>
        <p:nvSpPr>
          <p:cNvPr id="7" name="Oval 6">
            <a:extLst>
              <a:ext uri="{FF2B5EF4-FFF2-40B4-BE49-F238E27FC236}">
                <a16:creationId xmlns:a16="http://schemas.microsoft.com/office/drawing/2014/main" id="{9182427D-4D5C-4A20-9BFC-B39673E88012}"/>
              </a:ext>
            </a:extLst>
          </p:cNvPr>
          <p:cNvSpPr/>
          <p:nvPr/>
        </p:nvSpPr>
        <p:spPr>
          <a:xfrm>
            <a:off x="66258" y="13979"/>
            <a:ext cx="3857669" cy="19259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fi-FI" sz="2400" dirty="0">
                <a:solidFill>
                  <a:prstClr val="white"/>
                </a:solidFill>
                <a:latin typeface="Calibri" panose="020F0502020204030204"/>
              </a:rPr>
              <a:t>Tutkimus-/kirjoittamisprosessi</a:t>
            </a:r>
          </a:p>
        </p:txBody>
      </p:sp>
    </p:spTree>
    <p:extLst>
      <p:ext uri="{BB962C8B-B14F-4D97-AF65-F5344CB8AC3E}">
        <p14:creationId xmlns:p14="http://schemas.microsoft.com/office/powerpoint/2010/main" val="3885181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3490" y="764704"/>
            <a:ext cx="7024744" cy="720080"/>
          </a:xfrm>
        </p:spPr>
        <p:txBody>
          <a:bodyPr>
            <a:normAutofit/>
          </a:bodyPr>
          <a:lstStyle/>
          <a:p>
            <a:pPr algn="l"/>
            <a:r>
              <a:rPr lang="fi-FI" sz="3200" b="1" dirty="0"/>
              <a:t>Asioiden esittämisjärjestys</a:t>
            </a:r>
            <a:endParaRPr lang="en-US" sz="3200" b="1" dirty="0"/>
          </a:p>
        </p:txBody>
      </p:sp>
      <p:sp>
        <p:nvSpPr>
          <p:cNvPr id="3" name="Sisällön paikkamerkki 2"/>
          <p:cNvSpPr>
            <a:spLocks noGrp="1"/>
          </p:cNvSpPr>
          <p:nvPr>
            <p:ph idx="1"/>
          </p:nvPr>
        </p:nvSpPr>
        <p:spPr>
          <a:xfrm>
            <a:off x="539552" y="1772816"/>
            <a:ext cx="7992888" cy="4059813"/>
          </a:xfrm>
        </p:spPr>
        <p:txBody>
          <a:bodyPr>
            <a:normAutofit fontScale="25000" lnSpcReduction="20000"/>
          </a:bodyPr>
          <a:lstStyle/>
          <a:p>
            <a:pPr>
              <a:buNone/>
            </a:pPr>
            <a:r>
              <a:rPr lang="fi-FI" sz="7200" b="1" dirty="0"/>
              <a:t>10.1 Päätulokset ja niiden tarkastelua</a:t>
            </a:r>
            <a:endParaRPr lang="en-US" sz="7200" dirty="0"/>
          </a:p>
          <a:p>
            <a:pPr>
              <a:buNone/>
            </a:pPr>
            <a:r>
              <a:rPr lang="fi-FI" sz="9600" b="1" dirty="0"/>
              <a:t> </a:t>
            </a:r>
            <a:endParaRPr lang="en-US" sz="9600" dirty="0"/>
          </a:p>
          <a:p>
            <a:pPr>
              <a:buNone/>
            </a:pPr>
            <a:r>
              <a:rPr lang="fi-FI" sz="9600" dirty="0"/>
              <a:t>	Tähän tutkimukseen osallistuneiden nuorten aikuisten yleisen elämän tyytyväisyyden taso noudattaa samaa linjaa tyytyväisyyttä aiemmin kartoittaneiden sekä suomalaisia että muiden länsimaiden kansalaisia koskeneiden tutkimusten kanssa (Allardt 1976; Kainulainen 1998; </a:t>
            </a:r>
            <a:r>
              <a:rPr lang="fi-FI" sz="9600" dirty="0" err="1"/>
              <a:t>Layard</a:t>
            </a:r>
            <a:r>
              <a:rPr lang="fi-FI" sz="9600" dirty="0"/>
              <a:t> 2003). Tutkittavista lähes 90 % koki olevansa elämäänsä enimmäkseen tyytyväisiä.</a:t>
            </a:r>
          </a:p>
          <a:p>
            <a:pPr>
              <a:buNone/>
            </a:pPr>
            <a:endParaRPr lang="fi-FI" sz="9600" dirty="0"/>
          </a:p>
          <a:p>
            <a:pPr>
              <a:buNone/>
            </a:pPr>
            <a:r>
              <a:rPr lang="fi-FI" sz="9600" dirty="0"/>
              <a:t> Tutkituista nuorista aikuisista 90 % koki olevansa – – .</a:t>
            </a:r>
          </a:p>
          <a:p>
            <a:pPr>
              <a:buNone/>
            </a:pPr>
            <a:r>
              <a:rPr lang="fi-FI" sz="9600" dirty="0"/>
              <a:t>Tämä tulos – – .</a:t>
            </a:r>
            <a:endParaRPr lang="en-US" sz="9600" dirty="0"/>
          </a:p>
          <a:p>
            <a:pPr>
              <a:buNone/>
            </a:pPr>
            <a:r>
              <a:rPr lang="fi-FI" sz="7200" dirty="0"/>
              <a:t> </a:t>
            </a:r>
            <a:r>
              <a:rPr lang="fi-FI" sz="8000" dirty="0"/>
              <a:t>	(Muunneltua tekstiä Martikainen, L. 2006. Suomalaisten nuorten aikuisten elämään tyytyväisyyden monet kasvot)</a:t>
            </a:r>
            <a:endParaRPr lang="en-US" sz="8000" dirty="0"/>
          </a:p>
          <a:p>
            <a:pPr>
              <a:buNone/>
            </a:pPr>
            <a:r>
              <a:rPr lang="fi-FI" sz="7200" dirty="0"/>
              <a:t> </a:t>
            </a:r>
            <a:endParaRPr lang="en-US" sz="7200" dirty="0"/>
          </a:p>
          <a:p>
            <a:pPr>
              <a:buNone/>
            </a:pPr>
            <a:r>
              <a:rPr lang="fi-FI" sz="7200" dirty="0"/>
              <a:t> </a:t>
            </a:r>
            <a:endParaRPr lang="en-US" sz="7200" dirty="0"/>
          </a:p>
          <a:p>
            <a:pPr>
              <a:buNone/>
            </a:pPr>
            <a:endParaRPr lang="en-US" dirty="0"/>
          </a:p>
        </p:txBody>
      </p:sp>
      <p:sp>
        <p:nvSpPr>
          <p:cNvPr id="4" name="Nuoli oikealle 3"/>
          <p:cNvSpPr/>
          <p:nvPr/>
        </p:nvSpPr>
        <p:spPr>
          <a:xfrm>
            <a:off x="251520" y="4933598"/>
            <a:ext cx="21602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8600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l"/>
            <a:r>
              <a:rPr lang="fi-FI" sz="3200" b="1" dirty="0"/>
              <a:t>Asioiden esittämisjärjestys: yleisestä yksityiseen?</a:t>
            </a:r>
          </a:p>
        </p:txBody>
      </p:sp>
      <p:sp>
        <p:nvSpPr>
          <p:cNvPr id="3" name="Sisällön paikkamerkki 2"/>
          <p:cNvSpPr>
            <a:spLocks noGrp="1"/>
          </p:cNvSpPr>
          <p:nvPr>
            <p:ph idx="1"/>
          </p:nvPr>
        </p:nvSpPr>
        <p:spPr/>
        <p:txBody>
          <a:bodyPr>
            <a:normAutofit/>
          </a:bodyPr>
          <a:lstStyle/>
          <a:p>
            <a:pPr marL="0" indent="0">
              <a:buNone/>
            </a:pPr>
            <a:r>
              <a:rPr lang="fi-FI" sz="2800" dirty="0"/>
              <a:t>5.2 Ymmärryksen varmentamisen keinot</a:t>
            </a:r>
          </a:p>
          <a:p>
            <a:pPr marL="0" indent="0">
              <a:buNone/>
            </a:pPr>
            <a:endParaRPr lang="fi-FI" sz="2800" dirty="0"/>
          </a:p>
          <a:p>
            <a:pPr marL="0" indent="0">
              <a:buNone/>
            </a:pPr>
            <a:r>
              <a:rPr lang="fi-FI" sz="2800" dirty="0"/>
              <a:t>Opettajat varmistivat oppilaiden ymmärrystä joko kysymyksillä tai kommenteilla. Kysymyksiä käytettiin kommentteja enemmän. Opettajat esittivät tarkistus-, x-, x- ja x-kysymyksiä ja x-, x-, x- ja x-kommentteja.</a:t>
            </a:r>
          </a:p>
          <a:p>
            <a:pPr marL="0" indent="0">
              <a:buNone/>
            </a:pPr>
            <a:endParaRPr lang="fi-FI" sz="2800" dirty="0"/>
          </a:p>
          <a:p>
            <a:pPr marL="0" indent="0">
              <a:buNone/>
            </a:pPr>
            <a:r>
              <a:rPr lang="fi-FI" sz="2800" dirty="0"/>
              <a:t>5.2.1 Tarkistuskysymykset </a:t>
            </a:r>
          </a:p>
        </p:txBody>
      </p:sp>
    </p:spTree>
    <p:extLst>
      <p:ext uri="{BB962C8B-B14F-4D97-AF65-F5344CB8AC3E}">
        <p14:creationId xmlns:p14="http://schemas.microsoft.com/office/powerpoint/2010/main" val="2150355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sz="3200" b="1" dirty="0"/>
              <a:t>Tulosten suhteita ja merkityksiä osoittavat sanat</a:t>
            </a:r>
          </a:p>
        </p:txBody>
      </p:sp>
      <p:sp>
        <p:nvSpPr>
          <p:cNvPr id="3" name="Content Placeholder 2"/>
          <p:cNvSpPr>
            <a:spLocks noGrp="1"/>
          </p:cNvSpPr>
          <p:nvPr>
            <p:ph idx="1"/>
          </p:nvPr>
        </p:nvSpPr>
        <p:spPr/>
        <p:txBody>
          <a:bodyPr/>
          <a:lstStyle/>
          <a:p>
            <a:pPr marL="0" indent="0">
              <a:buNone/>
            </a:pPr>
            <a:r>
              <a:rPr lang="fi-FI" sz="2400" dirty="0"/>
              <a:t>Myöntävästi vastanneiden opiskelijoiden näkemykset sanomalehden ominaisuuksista </a:t>
            </a:r>
            <a:r>
              <a:rPr lang="fi-FI" sz="2400" dirty="0">
                <a:solidFill>
                  <a:srgbClr val="FF0000"/>
                </a:solidFill>
              </a:rPr>
              <a:t>olivat varsin yhdensuuntaisia</a:t>
            </a:r>
            <a:r>
              <a:rPr lang="fi-FI" sz="2400" dirty="0"/>
              <a:t>. </a:t>
            </a:r>
            <a:r>
              <a:rPr lang="fi-FI" sz="2400" dirty="0">
                <a:solidFill>
                  <a:srgbClr val="FF0000"/>
                </a:solidFill>
              </a:rPr>
              <a:t>Tärkeintä oli </a:t>
            </a:r>
            <a:r>
              <a:rPr lang="fi-FI" sz="2400" dirty="0"/>
              <a:t>ajankohtaisuus, jonka mainitsi lähes puolet vastanneista eli 109 opiskelijaa.</a:t>
            </a:r>
          </a:p>
          <a:p>
            <a:pPr marL="0" indent="0">
              <a:buNone/>
            </a:pPr>
            <a:endParaRPr lang="fi-FI" sz="2400" dirty="0"/>
          </a:p>
          <a:p>
            <a:pPr marL="0" indent="0">
              <a:buNone/>
            </a:pPr>
            <a:r>
              <a:rPr lang="fi-FI" sz="2400" dirty="0"/>
              <a:t>(Hankala, M. 2011)</a:t>
            </a:r>
          </a:p>
          <a:p>
            <a:pPr marL="0" indent="0">
              <a:buNone/>
            </a:pPr>
            <a:endParaRPr lang="fi-FI" dirty="0"/>
          </a:p>
          <a:p>
            <a:pPr marL="0" indent="0">
              <a:buNone/>
            </a:pPr>
            <a:endParaRPr lang="fi-FI" dirty="0"/>
          </a:p>
        </p:txBody>
      </p:sp>
    </p:spTree>
    <p:extLst>
      <p:ext uri="{BB962C8B-B14F-4D97-AF65-F5344CB8AC3E}">
        <p14:creationId xmlns:p14="http://schemas.microsoft.com/office/powerpoint/2010/main" val="8182956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fi-FI" sz="3200" b="1" dirty="0"/>
              <a:t>Aineistoesimerkkeihin johdattelu</a:t>
            </a:r>
            <a:endParaRPr lang="fi-FI" sz="3200" dirty="0"/>
          </a:p>
        </p:txBody>
      </p:sp>
      <p:sp>
        <p:nvSpPr>
          <p:cNvPr id="3" name="Content Placeholder 2"/>
          <p:cNvSpPr>
            <a:spLocks noGrp="1"/>
          </p:cNvSpPr>
          <p:nvPr>
            <p:ph idx="1"/>
          </p:nvPr>
        </p:nvSpPr>
        <p:spPr/>
        <p:txBody>
          <a:bodyPr/>
          <a:lstStyle/>
          <a:p>
            <a:r>
              <a:rPr lang="fi-FI" dirty="0"/>
              <a:t>Aineistoesimerkkejä tuodaan tekstiin joko lyhyinä tai pitkinä sitaatteina.</a:t>
            </a:r>
          </a:p>
          <a:p>
            <a:endParaRPr lang="fi-FI" dirty="0"/>
          </a:p>
          <a:p>
            <a:r>
              <a:rPr lang="fi-FI" dirty="0"/>
              <a:t>Aineistoesimerkkeihin pitää aina johdattaa, jotta lukija tietää, miksi sitaatti on otettu tekstiin.</a:t>
            </a:r>
          </a:p>
        </p:txBody>
      </p:sp>
    </p:spTree>
    <p:extLst>
      <p:ext uri="{BB962C8B-B14F-4D97-AF65-F5344CB8AC3E}">
        <p14:creationId xmlns:p14="http://schemas.microsoft.com/office/powerpoint/2010/main" val="3075062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3490" y="836712"/>
            <a:ext cx="7024744" cy="864096"/>
          </a:xfrm>
        </p:spPr>
        <p:txBody>
          <a:bodyPr>
            <a:normAutofit fontScale="90000"/>
          </a:bodyPr>
          <a:lstStyle/>
          <a:p>
            <a:pPr algn="l"/>
            <a:r>
              <a:rPr lang="fi-FI" sz="3200" b="1" dirty="0"/>
              <a:t>Aineistoesimerkin upottaminen tekstiin (lyhyt sitaatti)</a:t>
            </a:r>
            <a:endParaRPr lang="en-US" sz="3200" b="1" dirty="0"/>
          </a:p>
        </p:txBody>
      </p:sp>
      <p:sp>
        <p:nvSpPr>
          <p:cNvPr id="3" name="Sisällön paikkamerkki 2"/>
          <p:cNvSpPr>
            <a:spLocks noGrp="1"/>
          </p:cNvSpPr>
          <p:nvPr>
            <p:ph idx="1"/>
          </p:nvPr>
        </p:nvSpPr>
        <p:spPr>
          <a:xfrm>
            <a:off x="755576" y="1844824"/>
            <a:ext cx="7704856" cy="3987805"/>
          </a:xfrm>
        </p:spPr>
        <p:txBody>
          <a:bodyPr>
            <a:normAutofit fontScale="85000" lnSpcReduction="20000"/>
          </a:bodyPr>
          <a:lstStyle/>
          <a:p>
            <a:pPr>
              <a:buNone/>
            </a:pPr>
            <a:r>
              <a:rPr lang="fi-FI" sz="2400" dirty="0"/>
              <a:t>	</a:t>
            </a:r>
          </a:p>
          <a:p>
            <a:pPr>
              <a:buNone/>
            </a:pPr>
            <a:r>
              <a:rPr lang="fi-FI" dirty="0"/>
              <a:t>	</a:t>
            </a:r>
            <a:r>
              <a:rPr lang="fi-FI" sz="2400" dirty="0"/>
              <a:t>Paperille painetun sanomalehden lukeminen oli vastaajista yleisesti ottaen </a:t>
            </a:r>
            <a:r>
              <a:rPr lang="fi-FI" sz="2400" i="1" dirty="0"/>
              <a:t>helpompaa</a:t>
            </a:r>
            <a:r>
              <a:rPr lang="fi-FI" sz="2400" dirty="0"/>
              <a:t>, </a:t>
            </a:r>
            <a:r>
              <a:rPr lang="fi-FI" sz="2400" i="1" dirty="0"/>
              <a:t>mukavampaa</a:t>
            </a:r>
            <a:r>
              <a:rPr lang="fi-FI" sz="2400" dirty="0"/>
              <a:t>, </a:t>
            </a:r>
            <a:r>
              <a:rPr lang="fi-FI" sz="2400" i="1" dirty="0"/>
              <a:t>miellyttävämpää</a:t>
            </a:r>
            <a:r>
              <a:rPr lang="fi-FI" sz="2400" dirty="0"/>
              <a:t> tai jotain vastaavaa verkkolehtiin verrattuna, sillä tämäntyyppisiä vastauksia esitettiin 82 kertaa. Näihin vastauksiin yhdistettiin 33 kertaa jokin fysiologinen syy, joka useasti liittyi silmien väsymiseen tietokoneella luettaessa. </a:t>
            </a:r>
          </a:p>
          <a:p>
            <a:pPr>
              <a:buNone/>
            </a:pPr>
            <a:r>
              <a:rPr lang="fi-FI" sz="2400" dirty="0"/>
              <a:t>	.- -.</a:t>
            </a:r>
          </a:p>
          <a:p>
            <a:pPr>
              <a:buNone/>
            </a:pPr>
            <a:r>
              <a:rPr lang="fi-FI" sz="2400" dirty="0"/>
              <a:t>	Lehden lukemisessa viehätti myös se, että lukemista ei ole sidottu paikkaan. </a:t>
            </a:r>
          </a:p>
          <a:p>
            <a:pPr>
              <a:buNone/>
            </a:pPr>
            <a:r>
              <a:rPr lang="fi-FI" sz="2400" dirty="0"/>
              <a:t>	- -. </a:t>
            </a:r>
          </a:p>
          <a:p>
            <a:pPr>
              <a:buNone/>
            </a:pPr>
            <a:r>
              <a:rPr lang="fi-FI" sz="2000" dirty="0"/>
              <a:t>	(Hankala, M. 2011. Sanomalehdellä aktiiviseksi kansalaiseksi? Näkökulmia nuorten sanomalehtien </a:t>
            </a:r>
            <a:r>
              <a:rPr lang="fi-FI" sz="2000" dirty="0" err="1"/>
              <a:t>lukijuuteen</a:t>
            </a:r>
            <a:r>
              <a:rPr lang="fi-FI" sz="2000" dirty="0"/>
              <a:t> ja koulun sanomalehtiopetukseen.)</a:t>
            </a:r>
            <a:endParaRPr lang="en-US" sz="2000" dirty="0"/>
          </a:p>
          <a:p>
            <a:pPr>
              <a:buNone/>
            </a:pPr>
            <a:endParaRPr lang="en-US" sz="2400" dirty="0"/>
          </a:p>
        </p:txBody>
      </p:sp>
    </p:spTree>
    <p:extLst>
      <p:ext uri="{BB962C8B-B14F-4D97-AF65-F5344CB8AC3E}">
        <p14:creationId xmlns:p14="http://schemas.microsoft.com/office/powerpoint/2010/main" val="36010316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280" y="436563"/>
            <a:ext cx="8041440" cy="1048221"/>
          </a:xfrm>
        </p:spPr>
        <p:txBody>
          <a:bodyPr/>
          <a:lstStyle/>
          <a:p>
            <a:r>
              <a:rPr lang="fi-FI" dirty="0"/>
              <a:t>Johdatus pitkään sitaattiin</a:t>
            </a:r>
          </a:p>
        </p:txBody>
      </p:sp>
      <p:sp>
        <p:nvSpPr>
          <p:cNvPr id="3" name="Content Placeholder 2"/>
          <p:cNvSpPr>
            <a:spLocks noGrp="1"/>
          </p:cNvSpPr>
          <p:nvPr>
            <p:ph idx="1"/>
          </p:nvPr>
        </p:nvSpPr>
        <p:spPr>
          <a:xfrm>
            <a:off x="899592" y="1340768"/>
            <a:ext cx="7920880" cy="4648957"/>
          </a:xfrm>
        </p:spPr>
        <p:txBody>
          <a:bodyPr>
            <a:noAutofit/>
          </a:bodyPr>
          <a:lstStyle/>
          <a:p>
            <a:pPr marL="0" indent="0">
              <a:buNone/>
            </a:pPr>
            <a:r>
              <a:rPr lang="fi-FI" dirty="0"/>
              <a:t>Vaikka lapset määrittelivätkin liiallisen huolehtimisen hyvän vanhemmuuden ulkopuolelle, se ei kuitenkaan heikentänyt huolenpidon asemaa hyvän vanhemmuuden osa-alueena. </a:t>
            </a:r>
            <a:r>
              <a:rPr lang="fi-FI" dirty="0">
                <a:solidFill>
                  <a:srgbClr val="FF0000"/>
                </a:solidFill>
              </a:rPr>
              <a:t>Liiallista huolehtimista myös ymmärrettiin:</a:t>
            </a:r>
          </a:p>
          <a:p>
            <a:pPr marL="329184" lvl="1" indent="0">
              <a:buNone/>
            </a:pPr>
            <a:r>
              <a:rPr lang="fi-FI" i="1" dirty="0"/>
              <a:t>Toivoisin, että äitini luottaisi minuun (kyllä luottaakin) ja että ei huolehtisi niin paljon. Itse äitinä luultavasti hössöttäisin joka asiasta, koska rakastaisin lapsiani.</a:t>
            </a:r>
          </a:p>
          <a:p>
            <a:pPr marL="329184" lvl="1" indent="0">
              <a:buNone/>
            </a:pPr>
            <a:r>
              <a:rPr lang="fi-FI" dirty="0"/>
              <a:t>(tyttö 12v</a:t>
            </a:r>
            <a:r>
              <a:rPr lang="fi-FI" i="1" dirty="0"/>
              <a:t>)</a:t>
            </a:r>
          </a:p>
          <a:p>
            <a:pPr marL="329184" lvl="1" indent="0">
              <a:buNone/>
            </a:pPr>
            <a:endParaRPr lang="fi-FI" i="1" dirty="0"/>
          </a:p>
          <a:p>
            <a:pPr marL="329184" lvl="1" indent="0">
              <a:buNone/>
            </a:pPr>
            <a:r>
              <a:rPr lang="fi-FI" dirty="0"/>
              <a:t>(Valkonen 2006)</a:t>
            </a:r>
          </a:p>
        </p:txBody>
      </p:sp>
    </p:spTree>
    <p:extLst>
      <p:ext uri="{BB962C8B-B14F-4D97-AF65-F5344CB8AC3E}">
        <p14:creationId xmlns:p14="http://schemas.microsoft.com/office/powerpoint/2010/main" val="3106137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Aineistoesimerkki tekstissä</a:t>
            </a:r>
          </a:p>
        </p:txBody>
      </p:sp>
      <p:sp>
        <p:nvSpPr>
          <p:cNvPr id="3" name="Content Placeholder 2"/>
          <p:cNvSpPr>
            <a:spLocks noGrp="1"/>
          </p:cNvSpPr>
          <p:nvPr>
            <p:ph idx="1"/>
          </p:nvPr>
        </p:nvSpPr>
        <p:spPr/>
        <p:txBody>
          <a:bodyPr>
            <a:normAutofit fontScale="92500" lnSpcReduction="20000"/>
          </a:bodyPr>
          <a:lstStyle/>
          <a:p>
            <a:pPr marL="0" indent="0">
              <a:buNone/>
            </a:pPr>
            <a:r>
              <a:rPr lang="fi-FI" dirty="0"/>
              <a:t>Koska lukija kuuluu johdattaa aineistoesimerkkiin, niin haasteeksi voi tulla se, ettei toista omin sanoin sitä, mitä aineistoesimerkissä on.</a:t>
            </a:r>
          </a:p>
          <a:p>
            <a:pPr marL="0" indent="0">
              <a:buNone/>
            </a:pPr>
            <a:endParaRPr lang="fi-FI" dirty="0"/>
          </a:p>
          <a:p>
            <a:pPr marL="0" indent="0">
              <a:buNone/>
            </a:pPr>
            <a:r>
              <a:rPr lang="fi-FI" dirty="0"/>
              <a:t>Näin Pekka kuvaa tylsistymistään tunnilla:</a:t>
            </a:r>
          </a:p>
          <a:p>
            <a:pPr marL="0" indent="0">
              <a:buNone/>
            </a:pPr>
            <a:r>
              <a:rPr lang="fi-FI" dirty="0"/>
              <a:t>	Tylsistyin tunnilla.</a:t>
            </a:r>
          </a:p>
          <a:p>
            <a:pPr marL="0" indent="0">
              <a:buNone/>
            </a:pPr>
            <a:endParaRPr lang="fi-FI" dirty="0"/>
          </a:p>
          <a:p>
            <a:pPr marL="0" indent="0">
              <a:buNone/>
            </a:pPr>
            <a:r>
              <a:rPr lang="fi-FI" dirty="0"/>
              <a:t>-&gt; Näin Pekka kuvaa tunnilla kokemiaan kielteisiä tunteita:</a:t>
            </a:r>
          </a:p>
          <a:p>
            <a:pPr marL="0" indent="0">
              <a:buNone/>
            </a:pPr>
            <a:r>
              <a:rPr lang="fi-FI" dirty="0"/>
              <a:t>	Tylsistyin tunnilla.</a:t>
            </a:r>
          </a:p>
        </p:txBody>
      </p:sp>
    </p:spTree>
    <p:extLst>
      <p:ext uri="{BB962C8B-B14F-4D97-AF65-F5344CB8AC3E}">
        <p14:creationId xmlns:p14="http://schemas.microsoft.com/office/powerpoint/2010/main" val="29710347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a:r>
              <a:rPr lang="fi-FI" sz="3200" b="1" dirty="0"/>
              <a:t>Taulukot ja kuviot tekstissä</a:t>
            </a:r>
            <a:endParaRPr lang="en-US" sz="3200" b="1" dirty="0"/>
          </a:p>
        </p:txBody>
      </p:sp>
      <p:sp>
        <p:nvSpPr>
          <p:cNvPr id="3" name="Sisällön paikkamerkki 2"/>
          <p:cNvSpPr>
            <a:spLocks noGrp="1"/>
          </p:cNvSpPr>
          <p:nvPr>
            <p:ph idx="1"/>
          </p:nvPr>
        </p:nvSpPr>
        <p:spPr/>
        <p:txBody>
          <a:bodyPr/>
          <a:lstStyle/>
          <a:p>
            <a:r>
              <a:rPr lang="fi-FI" dirty="0"/>
              <a:t>Johdata lukija taulukkoon tai kuvioon.</a:t>
            </a:r>
          </a:p>
          <a:p>
            <a:r>
              <a:rPr lang="fi-FI" dirty="0"/>
              <a:t>Älä selosta koko taulukkoa tai kuviota lopullisessa tekstissä.</a:t>
            </a:r>
          </a:p>
          <a:p>
            <a:r>
              <a:rPr lang="fi-FI" dirty="0"/>
              <a:t>Mieti tekstin tarkkuutta: yli puolet (56 %), suurin osa (88/100).</a:t>
            </a:r>
            <a:endParaRPr lang="en-US" dirty="0"/>
          </a:p>
        </p:txBody>
      </p:sp>
    </p:spTree>
    <p:extLst>
      <p:ext uri="{BB962C8B-B14F-4D97-AF65-F5344CB8AC3E}">
        <p14:creationId xmlns:p14="http://schemas.microsoft.com/office/powerpoint/2010/main" val="40294015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l"/>
            <a:r>
              <a:rPr lang="fi-FI" sz="3200" b="1" dirty="0"/>
              <a:t>Taulukoista kirjoittaminen: ”suora” teksti</a:t>
            </a:r>
          </a:p>
        </p:txBody>
      </p:sp>
      <p:sp>
        <p:nvSpPr>
          <p:cNvPr id="3" name="Sisällön paikkamerkki 2"/>
          <p:cNvSpPr>
            <a:spLocks noGrp="1"/>
          </p:cNvSpPr>
          <p:nvPr>
            <p:ph idx="1"/>
          </p:nvPr>
        </p:nvSpPr>
        <p:spPr/>
        <p:txBody>
          <a:bodyPr>
            <a:normAutofit lnSpcReduction="10000"/>
          </a:bodyPr>
          <a:lstStyle/>
          <a:p>
            <a:pPr marL="0" indent="0">
              <a:buNone/>
            </a:pPr>
            <a:r>
              <a:rPr lang="fi-FI" i="1" dirty="0"/>
              <a:t>Äitien vanhemmuustyyleistä yleisin oli auktoritatiivinen vanhemmuus. Myös isillä yleisin vanhemmuustyyli oli auktoritatiivinen vanhemmuus. (Ks. taulukko 1.) Äideillä seuraavaksi yleisin oli salliva vanhemmuus, sitten laiminlyövä vanhemmuus ja viimeisenä autoritaarinen vanhemmuus. Sen sijaan isien vanhemmuudessa toisella sijalla oli laiminlyövä, sitten salliva ja viimeisenä autoritaarinen vanhemmuus.</a:t>
            </a:r>
            <a:endParaRPr lang="fi-FI" dirty="0"/>
          </a:p>
          <a:p>
            <a:endParaRPr lang="fi-FI" dirty="0"/>
          </a:p>
        </p:txBody>
      </p:sp>
    </p:spTree>
    <p:extLst>
      <p:ext uri="{BB962C8B-B14F-4D97-AF65-F5344CB8AC3E}">
        <p14:creationId xmlns:p14="http://schemas.microsoft.com/office/powerpoint/2010/main" val="10973721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l"/>
            <a:r>
              <a:rPr lang="fi-FI" sz="3200" b="1" dirty="0"/>
              <a:t>Taulukoista kirjoittaminen: sama + erot</a:t>
            </a:r>
          </a:p>
        </p:txBody>
      </p:sp>
      <p:sp>
        <p:nvSpPr>
          <p:cNvPr id="3" name="Sisällön paikkamerkki 2"/>
          <p:cNvSpPr>
            <a:spLocks noGrp="1"/>
          </p:cNvSpPr>
          <p:nvPr>
            <p:ph idx="1"/>
          </p:nvPr>
        </p:nvSpPr>
        <p:spPr/>
        <p:txBody>
          <a:bodyPr>
            <a:normAutofit/>
          </a:bodyPr>
          <a:lstStyle/>
          <a:p>
            <a:pPr marL="0" indent="0">
              <a:buNone/>
            </a:pPr>
            <a:r>
              <a:rPr lang="fi-FI" i="1" dirty="0"/>
              <a:t>Sekä äitien että isien vanhemmuustyyleistä </a:t>
            </a:r>
            <a:r>
              <a:rPr lang="fi-FI" i="1" dirty="0">
                <a:solidFill>
                  <a:srgbClr val="FF0000"/>
                </a:solidFill>
              </a:rPr>
              <a:t>yleisin oli </a:t>
            </a:r>
            <a:r>
              <a:rPr lang="fi-FI" i="1" dirty="0"/>
              <a:t>auktoritatiivinen vanhemmuus ja harvinaisin autoritaarinen vanhemmuus (ks. taulukko 1). Äideillä toiseksi yleisin oli salliva vanhemmuus ja kolmanneksi  laiminlyövä. Isillä puolestaan toisella sijalla oli laiminlyövä vanhemmuus ja kolmantena autoritaarinen vanhemmuus.</a:t>
            </a:r>
            <a:endParaRPr lang="fi-FI" dirty="0"/>
          </a:p>
          <a:p>
            <a:endParaRPr lang="fi-FI" dirty="0"/>
          </a:p>
        </p:txBody>
      </p:sp>
    </p:spTree>
    <p:extLst>
      <p:ext uri="{BB962C8B-B14F-4D97-AF65-F5344CB8AC3E}">
        <p14:creationId xmlns:p14="http://schemas.microsoft.com/office/powerpoint/2010/main" val="810051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fi-FI" dirty="0"/>
              <a:t>Tekstin sidosteisuus </a:t>
            </a:r>
            <a:r>
              <a:rPr lang="fi-FI" sz="2000" dirty="0"/>
              <a:t>(Hirsjärvi ym., 2014; Kniivilä ym., 2012)</a:t>
            </a:r>
          </a:p>
        </p:txBody>
      </p:sp>
      <p:sp>
        <p:nvSpPr>
          <p:cNvPr id="3" name="Content Placeholder 2"/>
          <p:cNvSpPr>
            <a:spLocks noGrp="1"/>
          </p:cNvSpPr>
          <p:nvPr>
            <p:ph idx="1"/>
          </p:nvPr>
        </p:nvSpPr>
        <p:spPr>
          <a:xfrm>
            <a:off x="755576" y="1600201"/>
            <a:ext cx="7931224" cy="3701008"/>
          </a:xfrm>
        </p:spPr>
        <p:txBody>
          <a:bodyPr>
            <a:normAutofit fontScale="70000" lnSpcReduction="20000"/>
          </a:bodyPr>
          <a:lstStyle/>
          <a:p>
            <a:pPr marL="514350" indent="-514350">
              <a:buFont typeface="+mj-lt"/>
              <a:buAutoNum type="arabicPeriod"/>
            </a:pPr>
            <a:r>
              <a:rPr lang="fi-FI" dirty="0"/>
              <a:t>Asiasisällön yhtenäisyys ja johdonmukaisuus (koherenssi)</a:t>
            </a:r>
          </a:p>
          <a:p>
            <a:pPr marL="329184" lvl="1" indent="0">
              <a:buNone/>
            </a:pPr>
            <a:endParaRPr lang="fi-FI" dirty="0"/>
          </a:p>
          <a:p>
            <a:pPr marL="329184" lvl="1" indent="0">
              <a:buNone/>
            </a:pPr>
            <a:r>
              <a:rPr lang="fi-FI" dirty="0"/>
              <a:t>Kognitiivinen jäsennys eli ajatuksellinen sujuvuus -&gt; syntyy ajattelu- ja kirjoitusprosessissa </a:t>
            </a:r>
          </a:p>
          <a:p>
            <a:endParaRPr lang="fi-FI" dirty="0"/>
          </a:p>
          <a:p>
            <a:pPr marL="514350" indent="-514350">
              <a:buFont typeface="+mj-lt"/>
              <a:buAutoNum type="arabicPeriod" startAt="2"/>
            </a:pPr>
            <a:r>
              <a:rPr lang="fi-FI" dirty="0"/>
              <a:t>Kielen keinoin luotu yhtenäisyys (koheesio, juonen kuljetus, sidosteisuus, sidoksisuus)</a:t>
            </a:r>
          </a:p>
          <a:p>
            <a:pPr marL="329184" lvl="1" indent="0">
              <a:buNone/>
            </a:pPr>
            <a:endParaRPr lang="fi-FI" dirty="0"/>
          </a:p>
          <a:p>
            <a:pPr marL="329184" lvl="1" indent="0">
              <a:buNone/>
            </a:pPr>
            <a:r>
              <a:rPr lang="fi-FI" dirty="0"/>
              <a:t>Retorinen jäsennys eli rakenteellinen sujuvuus -&gt; näkyy lopputuloksessa </a:t>
            </a:r>
          </a:p>
          <a:p>
            <a:pPr marL="329184" lvl="1" indent="0">
              <a:buNone/>
            </a:pPr>
            <a:endParaRPr lang="fi-FI" dirty="0"/>
          </a:p>
          <a:p>
            <a:pPr marL="329184" lvl="1" indent="0">
              <a:buNone/>
            </a:pPr>
            <a:r>
              <a:rPr lang="fi-FI" dirty="0">
                <a:solidFill>
                  <a:srgbClr val="FF0000"/>
                </a:solidFill>
                <a:sym typeface="Wingdings" panose="05000000000000000000" pitchFamily="2" charset="2"/>
              </a:rPr>
              <a:t> Sidosteisuuden tarkistaminen: tutkielman vakiintunut rakenne ml. otsikointi omassa tutkimusraportissa</a:t>
            </a:r>
            <a:endParaRPr lang="fi-FI" dirty="0">
              <a:solidFill>
                <a:srgbClr val="FF0000"/>
              </a:solidFill>
            </a:endParaRPr>
          </a:p>
          <a:p>
            <a:pPr lvl="1"/>
            <a:endParaRPr lang="fi-FI" dirty="0"/>
          </a:p>
          <a:p>
            <a:endParaRPr lang="fi-FI" dirty="0"/>
          </a:p>
          <a:p>
            <a:pPr marL="329184" lvl="1" indent="0">
              <a:buNone/>
            </a:pPr>
            <a:endParaRPr lang="fi-FI" dirty="0"/>
          </a:p>
        </p:txBody>
      </p:sp>
    </p:spTree>
    <p:extLst>
      <p:ext uri="{BB962C8B-B14F-4D97-AF65-F5344CB8AC3E}">
        <p14:creationId xmlns:p14="http://schemas.microsoft.com/office/powerpoint/2010/main" val="25927600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pPr algn="l"/>
            <a:r>
              <a:rPr lang="fi-FI" sz="3200" b="1" dirty="0"/>
              <a:t>Taulukoista kirjoittaminen: sama + erot metatekstillä tuettuna</a:t>
            </a:r>
          </a:p>
        </p:txBody>
      </p:sp>
      <p:sp>
        <p:nvSpPr>
          <p:cNvPr id="3" name="Sisällön paikkamerkki 2"/>
          <p:cNvSpPr>
            <a:spLocks noGrp="1"/>
          </p:cNvSpPr>
          <p:nvPr>
            <p:ph idx="1"/>
          </p:nvPr>
        </p:nvSpPr>
        <p:spPr/>
        <p:txBody>
          <a:bodyPr/>
          <a:lstStyle/>
          <a:p>
            <a:pPr marL="0" indent="0">
              <a:buNone/>
            </a:pPr>
            <a:r>
              <a:rPr lang="fi-FI" i="1" dirty="0">
                <a:solidFill>
                  <a:srgbClr val="FF0000"/>
                </a:solidFill>
              </a:rPr>
              <a:t>Isien ja äitien vanhemmuustyyleissä oli yhteistä se</a:t>
            </a:r>
            <a:r>
              <a:rPr lang="fi-FI" i="1" dirty="0"/>
              <a:t>, että molempien  yleisin vanhemmuustyyli oli auktoritatiivinen vanhemmuus ja harvinaisin autoritaarinen vanhemmuus. </a:t>
            </a:r>
            <a:r>
              <a:rPr lang="fi-FI" i="1" dirty="0">
                <a:solidFill>
                  <a:srgbClr val="FF0000"/>
                </a:solidFill>
              </a:rPr>
              <a:t>Vanhemmuustyylien erona oli puolestaan se</a:t>
            </a:r>
            <a:r>
              <a:rPr lang="fi-FI" i="1" dirty="0"/>
              <a:t>, että - -. (Ks. taulukko 1.) </a:t>
            </a:r>
            <a:endParaRPr lang="fi-FI" dirty="0"/>
          </a:p>
          <a:p>
            <a:endParaRPr lang="fi-FI" dirty="0"/>
          </a:p>
        </p:txBody>
      </p:sp>
    </p:spTree>
    <p:extLst>
      <p:ext uri="{BB962C8B-B14F-4D97-AF65-F5344CB8AC3E}">
        <p14:creationId xmlns:p14="http://schemas.microsoft.com/office/powerpoint/2010/main" val="20866940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36680"/>
          </a:xfrm>
        </p:spPr>
        <p:txBody>
          <a:bodyPr>
            <a:normAutofit/>
          </a:bodyPr>
          <a:lstStyle/>
          <a:p>
            <a:pPr algn="l"/>
            <a:r>
              <a:rPr lang="fi-FI" sz="3200" b="1" dirty="0"/>
              <a:t>Johdanto </a:t>
            </a:r>
            <a:r>
              <a:rPr lang="fi-FI" sz="2400" dirty="0"/>
              <a:t>(Tutki ja kirjoita, Tiede ja teksti)</a:t>
            </a:r>
          </a:p>
        </p:txBody>
      </p:sp>
      <p:sp>
        <p:nvSpPr>
          <p:cNvPr id="3" name="Content Placeholder 2"/>
          <p:cNvSpPr>
            <a:spLocks noGrp="1"/>
          </p:cNvSpPr>
          <p:nvPr>
            <p:ph idx="1"/>
          </p:nvPr>
        </p:nvSpPr>
        <p:spPr>
          <a:xfrm>
            <a:off x="395536" y="1412776"/>
            <a:ext cx="8229600" cy="4525963"/>
          </a:xfrm>
        </p:spPr>
        <p:txBody>
          <a:bodyPr>
            <a:normAutofit/>
          </a:bodyPr>
          <a:lstStyle/>
          <a:p>
            <a:pPr>
              <a:spcAft>
                <a:spcPts val="0"/>
              </a:spcAft>
            </a:pPr>
            <a:endParaRPr lang="fi-FI" sz="2400" dirty="0">
              <a:effectLst/>
              <a:latin typeface="Calibri" pitchFamily="34" charset="0"/>
              <a:ea typeface="Times New Roman"/>
              <a:cs typeface="Calibri" pitchFamily="34" charset="0"/>
            </a:endParaRPr>
          </a:p>
          <a:p>
            <a:pPr>
              <a:spcAft>
                <a:spcPts val="0"/>
              </a:spcAft>
            </a:pPr>
            <a:r>
              <a:rPr lang="fi-FI" sz="2400" dirty="0">
                <a:effectLst/>
                <a:latin typeface="Calibri" pitchFamily="34" charset="0"/>
                <a:ea typeface="Times New Roman"/>
                <a:cs typeface="Calibri" pitchFamily="34" charset="0"/>
              </a:rPr>
              <a:t>virittää kiinnostuksen ja antaa alustavat tiedot asiasta</a:t>
            </a:r>
          </a:p>
          <a:p>
            <a:pPr>
              <a:spcAft>
                <a:spcPts val="0"/>
              </a:spcAft>
            </a:pPr>
            <a:r>
              <a:rPr lang="fi-FI" sz="2400" dirty="0">
                <a:latin typeface="Calibri" pitchFamily="34" charset="0"/>
                <a:ea typeface="Times New Roman"/>
                <a:cs typeface="Calibri" pitchFamily="34" charset="0"/>
              </a:rPr>
              <a:t>vie lukijan työn aihepiiriin ja tarvittaviin esitietoihin</a:t>
            </a:r>
          </a:p>
          <a:p>
            <a:pPr>
              <a:spcAft>
                <a:spcPts val="0"/>
              </a:spcAft>
            </a:pPr>
            <a:r>
              <a:rPr lang="fi-FI" sz="2400" dirty="0">
                <a:latin typeface="Calibri" pitchFamily="34" charset="0"/>
                <a:ea typeface="Times New Roman"/>
                <a:cs typeface="Calibri" pitchFamily="34" charset="0"/>
              </a:rPr>
              <a:t>on yleisemmällä tasolla kuin muu tutkielman muu teksti </a:t>
            </a:r>
          </a:p>
          <a:p>
            <a:pPr>
              <a:spcAft>
                <a:spcPts val="0"/>
              </a:spcAft>
            </a:pPr>
            <a:r>
              <a:rPr lang="fi-FI" sz="2400" dirty="0">
                <a:effectLst/>
                <a:latin typeface="Calibri" pitchFamily="34" charset="0"/>
                <a:ea typeface="Times New Roman"/>
                <a:cs typeface="Calibri" pitchFamily="34" charset="0"/>
              </a:rPr>
              <a:t>hahmotellaan tutkimusprosessin aikana, mutta kirjoitetaan lopullisesti vasta työn valmistumisvaiheessa</a:t>
            </a:r>
          </a:p>
          <a:p>
            <a:pPr>
              <a:spcAft>
                <a:spcPts val="0"/>
              </a:spcAft>
            </a:pPr>
            <a:endParaRPr lang="fi-FI" sz="1800" dirty="0">
              <a:effectLst/>
              <a:latin typeface="Calibri" pitchFamily="34" charset="0"/>
              <a:ea typeface="Times New Roman"/>
              <a:cs typeface="Calibri" pitchFamily="34" charset="0"/>
            </a:endParaRPr>
          </a:p>
          <a:p>
            <a:endParaRPr lang="fi-FI" dirty="0"/>
          </a:p>
        </p:txBody>
      </p:sp>
    </p:spTree>
    <p:extLst>
      <p:ext uri="{BB962C8B-B14F-4D97-AF65-F5344CB8AC3E}">
        <p14:creationId xmlns:p14="http://schemas.microsoft.com/office/powerpoint/2010/main" val="36960047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fi-FI" sz="3200" b="1" dirty="0"/>
              <a:t>Johdanto </a:t>
            </a:r>
            <a:r>
              <a:rPr lang="fi-FI" sz="2400" dirty="0"/>
              <a:t>(Tutki ja kirjoita, Tiede ja teksti)</a:t>
            </a:r>
          </a:p>
        </p:txBody>
      </p:sp>
      <p:sp>
        <p:nvSpPr>
          <p:cNvPr id="3" name="Content Placeholder 2"/>
          <p:cNvSpPr>
            <a:spLocks noGrp="1"/>
          </p:cNvSpPr>
          <p:nvPr>
            <p:ph idx="1"/>
          </p:nvPr>
        </p:nvSpPr>
        <p:spPr/>
        <p:txBody>
          <a:bodyPr>
            <a:normAutofit/>
          </a:bodyPr>
          <a:lstStyle/>
          <a:p>
            <a:pPr marL="400050" lvl="1" indent="0">
              <a:buNone/>
            </a:pPr>
            <a:r>
              <a:rPr lang="fi-FI" b="1" dirty="0">
                <a:effectLst/>
                <a:latin typeface="Calibri" pitchFamily="34" charset="0"/>
                <a:ea typeface="Times New Roman"/>
                <a:cs typeface="Calibri" pitchFamily="34" charset="0"/>
              </a:rPr>
              <a:t>Rakenne 1</a:t>
            </a:r>
            <a:endParaRPr lang="fi-FI" sz="1400" b="1" dirty="0">
              <a:effectLst/>
              <a:latin typeface="Calibri" pitchFamily="34" charset="0"/>
              <a:ea typeface="Times New Roman"/>
              <a:cs typeface="Calibri" pitchFamily="34" charset="0"/>
            </a:endParaRPr>
          </a:p>
          <a:p>
            <a:pPr marL="857250" lvl="1" indent="-457200">
              <a:buFont typeface="+mj-lt"/>
              <a:buAutoNum type="alphaLcParenR"/>
            </a:pPr>
            <a:r>
              <a:rPr lang="fi-FI" dirty="0">
                <a:effectLst/>
                <a:latin typeface="Calibri" pitchFamily="34" charset="0"/>
                <a:ea typeface="Times New Roman"/>
                <a:cs typeface="Calibri" pitchFamily="34" charset="0"/>
              </a:rPr>
              <a:t>Yleinen tausta (</a:t>
            </a:r>
            <a:r>
              <a:rPr lang="fi-FI" dirty="0">
                <a:latin typeface="Calibri" pitchFamily="34" charset="0"/>
                <a:ea typeface="Times New Roman"/>
                <a:cs typeface="Calibri" pitchFamily="34" charset="0"/>
              </a:rPr>
              <a:t>tärkeys / </a:t>
            </a:r>
            <a:r>
              <a:rPr lang="fi-FI" dirty="0">
                <a:effectLst/>
                <a:latin typeface="Calibri" pitchFamily="34" charset="0"/>
                <a:ea typeface="Times New Roman"/>
                <a:cs typeface="Calibri" pitchFamily="34" charset="0"/>
              </a:rPr>
              <a:t>ajankohtaisuus)</a:t>
            </a:r>
            <a:endParaRPr lang="fi-FI" sz="1400" dirty="0">
              <a:latin typeface="Calibri" pitchFamily="34" charset="0"/>
              <a:ea typeface="Times New Roman"/>
              <a:cs typeface="Calibri" pitchFamily="34" charset="0"/>
            </a:endParaRPr>
          </a:p>
          <a:p>
            <a:pPr marL="857250" lvl="1" indent="-457200">
              <a:buFont typeface="+mj-lt"/>
              <a:buAutoNum type="alphaLcParenR"/>
            </a:pPr>
            <a:r>
              <a:rPr lang="fi-FI" dirty="0">
                <a:effectLst/>
                <a:latin typeface="Calibri" pitchFamily="34" charset="0"/>
                <a:ea typeface="Times New Roman"/>
                <a:cs typeface="Calibri" pitchFamily="34" charset="0"/>
              </a:rPr>
              <a:t>Tutkimusaihe yleisesti -&gt; lisätutkimuksen tarve, perustelut tutkimukselle</a:t>
            </a:r>
            <a:endParaRPr lang="fi-FI" sz="1400" dirty="0">
              <a:effectLst/>
              <a:latin typeface="Calibri" pitchFamily="34" charset="0"/>
              <a:ea typeface="Times New Roman"/>
              <a:cs typeface="Calibri" pitchFamily="34" charset="0"/>
            </a:endParaRPr>
          </a:p>
          <a:p>
            <a:pPr marL="857250" lvl="1" indent="-457200">
              <a:buFont typeface="+mj-lt"/>
              <a:buAutoNum type="alphaLcParenR"/>
            </a:pPr>
            <a:r>
              <a:rPr lang="fi-FI" dirty="0">
                <a:effectLst/>
                <a:latin typeface="Calibri" pitchFamily="34" charset="0"/>
                <a:ea typeface="Times New Roman"/>
                <a:cs typeface="Calibri" pitchFamily="34" charset="0"/>
              </a:rPr>
              <a:t>Oma tutkimustehtävä tai -tavoite, oma aineisto ja aineiston analyysi menetelmä (voi oll</a:t>
            </a:r>
            <a:r>
              <a:rPr lang="fi-FI" dirty="0">
                <a:latin typeface="Calibri" pitchFamily="34" charset="0"/>
                <a:ea typeface="Times New Roman"/>
                <a:cs typeface="Calibri" pitchFamily="34" charset="0"/>
              </a:rPr>
              <a:t>a myös keskeisten käsitteiden määrittelyä)</a:t>
            </a:r>
            <a:endParaRPr lang="fi-FI" dirty="0">
              <a:effectLst/>
              <a:latin typeface="Calibri" pitchFamily="34" charset="0"/>
              <a:ea typeface="Times New Roman"/>
              <a:cs typeface="Calibri" pitchFamily="34" charset="0"/>
            </a:endParaRPr>
          </a:p>
          <a:p>
            <a:pPr marL="857250" lvl="1" indent="-457200">
              <a:buFont typeface="+mj-lt"/>
              <a:buAutoNum type="alphaLcParenR"/>
            </a:pPr>
            <a:r>
              <a:rPr lang="fi-FI" dirty="0">
                <a:latin typeface="Calibri" pitchFamily="34" charset="0"/>
                <a:ea typeface="Times New Roman"/>
                <a:cs typeface="Calibri" pitchFamily="34" charset="0"/>
              </a:rPr>
              <a:t>Tutkielman rakenteen selostus (ei ole aina tarpeen, varo sisällysluettelon selostamista)</a:t>
            </a:r>
            <a:endParaRPr lang="fi-FI" dirty="0">
              <a:effectLst/>
              <a:latin typeface="Calibri" pitchFamily="34" charset="0"/>
              <a:ea typeface="Times New Roman"/>
              <a:cs typeface="Calibri" pitchFamily="34" charset="0"/>
            </a:endParaRPr>
          </a:p>
          <a:p>
            <a:endParaRPr lang="fi-FI" dirty="0"/>
          </a:p>
        </p:txBody>
      </p:sp>
    </p:spTree>
    <p:extLst>
      <p:ext uri="{BB962C8B-B14F-4D97-AF65-F5344CB8AC3E}">
        <p14:creationId xmlns:p14="http://schemas.microsoft.com/office/powerpoint/2010/main" val="21297016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fi-FI" sz="3200" b="1" dirty="0"/>
              <a:t>Johdanto</a:t>
            </a:r>
            <a:r>
              <a:rPr lang="fi-FI" sz="3200" dirty="0"/>
              <a:t> </a:t>
            </a:r>
            <a:r>
              <a:rPr lang="fi-FI" sz="2400" dirty="0"/>
              <a:t>(Tutki ja kirjoita, Tiede ja teksti)</a:t>
            </a:r>
          </a:p>
        </p:txBody>
      </p:sp>
      <p:sp>
        <p:nvSpPr>
          <p:cNvPr id="3" name="Content Placeholder 2"/>
          <p:cNvSpPr>
            <a:spLocks noGrp="1"/>
          </p:cNvSpPr>
          <p:nvPr>
            <p:ph idx="1"/>
          </p:nvPr>
        </p:nvSpPr>
        <p:spPr/>
        <p:txBody>
          <a:bodyPr/>
          <a:lstStyle/>
          <a:p>
            <a:pPr marL="400050" lvl="1" indent="0">
              <a:buNone/>
            </a:pPr>
            <a:r>
              <a:rPr lang="fi-FI" b="1" dirty="0">
                <a:latin typeface="+mj-lt"/>
              </a:rPr>
              <a:t>Rakenne 2</a:t>
            </a:r>
          </a:p>
          <a:p>
            <a:pPr marL="914400" lvl="1" indent="-514350">
              <a:buFont typeface="+mj-lt"/>
              <a:buAutoNum type="alphaLcParenR"/>
            </a:pPr>
            <a:r>
              <a:rPr lang="fi-FI" dirty="0">
                <a:latin typeface="+mj-lt"/>
              </a:rPr>
              <a:t>Oman työn esittely (tavoitteet, aineisto, metodi)</a:t>
            </a:r>
          </a:p>
          <a:p>
            <a:pPr marL="914400" lvl="1" indent="-514350">
              <a:buFont typeface="+mj-lt"/>
              <a:buAutoNum type="alphaLcParenR"/>
            </a:pPr>
            <a:r>
              <a:rPr lang="fi-FI" dirty="0">
                <a:latin typeface="+mj-lt"/>
              </a:rPr>
              <a:t>Yleinen tausta( tärkeys/ajankohtaisuus jne.)</a:t>
            </a:r>
          </a:p>
          <a:p>
            <a:pPr marL="914400" lvl="1" indent="-514350">
              <a:buFont typeface="+mj-lt"/>
              <a:buAutoNum type="alphaLcParenR"/>
            </a:pPr>
            <a:r>
              <a:rPr lang="fi-FI" dirty="0">
                <a:latin typeface="+mj-lt"/>
              </a:rPr>
              <a:t>Oman työn rajaus (keskeiset käsitteet)</a:t>
            </a:r>
          </a:p>
          <a:p>
            <a:pPr marL="914400" lvl="1" indent="-514350">
              <a:buFont typeface="+mj-lt"/>
              <a:buAutoNum type="alphaLcParenR"/>
            </a:pPr>
            <a:r>
              <a:rPr lang="fi-FI" dirty="0">
                <a:latin typeface="+mj-lt"/>
              </a:rPr>
              <a:t>Tutkielman rakenteen selostus (ei ole aina tarpeen, varo sisällysluettelon selostamista)</a:t>
            </a:r>
          </a:p>
          <a:p>
            <a:pPr marL="914400" lvl="1" indent="-514350">
              <a:buFont typeface="+mj-lt"/>
              <a:buAutoNum type="alphaLcParenR"/>
            </a:pPr>
            <a:endParaRPr lang="fi-FI" dirty="0">
              <a:latin typeface="+mj-lt"/>
            </a:endParaRPr>
          </a:p>
        </p:txBody>
      </p:sp>
    </p:spTree>
    <p:extLst>
      <p:ext uri="{BB962C8B-B14F-4D97-AF65-F5344CB8AC3E}">
        <p14:creationId xmlns:p14="http://schemas.microsoft.com/office/powerpoint/2010/main" val="12225769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sz="3600" b="1" dirty="0"/>
              <a:t>Päätäntö / Pohdinta</a:t>
            </a:r>
            <a:r>
              <a:rPr lang="fi-FI" dirty="0"/>
              <a:t> </a:t>
            </a:r>
            <a:r>
              <a:rPr lang="fi-FI" sz="2400" dirty="0"/>
              <a:t>(</a:t>
            </a:r>
            <a:r>
              <a:rPr lang="fi-FI" sz="2700" dirty="0"/>
              <a:t>Tiede ja teksti, Tutki ja kirjoita)</a:t>
            </a:r>
          </a:p>
        </p:txBody>
      </p:sp>
      <p:sp>
        <p:nvSpPr>
          <p:cNvPr id="3" name="Content Placeholder 2"/>
          <p:cNvSpPr>
            <a:spLocks noGrp="1"/>
          </p:cNvSpPr>
          <p:nvPr>
            <p:ph idx="1"/>
          </p:nvPr>
        </p:nvSpPr>
        <p:spPr/>
        <p:txBody>
          <a:bodyPr/>
          <a:lstStyle/>
          <a:p>
            <a:r>
              <a:rPr lang="fi-FI" dirty="0"/>
              <a:t>kootaan omat tärkeimmät tulokset </a:t>
            </a:r>
          </a:p>
          <a:p>
            <a:r>
              <a:rPr lang="fi-FI" dirty="0"/>
              <a:t>suhteutetaan omat tulokset aiempaan tietoon </a:t>
            </a:r>
          </a:p>
          <a:p>
            <a:r>
              <a:rPr lang="fi-FI" dirty="0"/>
              <a:t>arvioidaan tulosten merkitystä ja luotettavuutta</a:t>
            </a:r>
          </a:p>
          <a:p>
            <a:r>
              <a:rPr lang="fi-FI" dirty="0"/>
              <a:t>esitetään tulevaisuudennäkymiä (johtopäätökset, suositukset, jatkotutkimushaasteet)</a:t>
            </a:r>
          </a:p>
        </p:txBody>
      </p:sp>
    </p:spTree>
    <p:extLst>
      <p:ext uri="{BB962C8B-B14F-4D97-AF65-F5344CB8AC3E}">
        <p14:creationId xmlns:p14="http://schemas.microsoft.com/office/powerpoint/2010/main" val="13117693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sp>
        <p:nvSpPr>
          <p:cNvPr id="3" name="Content Placeholder 2"/>
          <p:cNvSpPr>
            <a:spLocks noGrp="1"/>
          </p:cNvSpPr>
          <p:nvPr>
            <p:ph idx="1"/>
          </p:nvPr>
        </p:nvSpPr>
        <p:spPr/>
        <p:txBody>
          <a:bodyPr>
            <a:normAutofit lnSpcReduction="10000"/>
          </a:bodyPr>
          <a:lstStyle/>
          <a:p>
            <a:r>
              <a:rPr lang="fi-FI" dirty="0"/>
              <a:t>Tyypillinen rakenne</a:t>
            </a:r>
          </a:p>
          <a:p>
            <a:pPr lvl="1"/>
            <a:r>
              <a:rPr lang="fi-FI" dirty="0"/>
              <a:t>Oman työn tavoitteiden kertaus (aineisto + menetelmät lyhyesti)</a:t>
            </a:r>
          </a:p>
          <a:p>
            <a:pPr lvl="1"/>
            <a:r>
              <a:rPr lang="fi-FI" dirty="0"/>
              <a:t>Keskeisten tulosten esittely ja sitominen aiempaan tietoon</a:t>
            </a:r>
          </a:p>
          <a:p>
            <a:pPr lvl="1"/>
            <a:r>
              <a:rPr lang="fi-FI" dirty="0"/>
              <a:t>Tutkimuksen arviointi (aiemmat tulokset, johdannossa esitetyt ”ongelmat”, tutkimuksen toteutus)</a:t>
            </a:r>
          </a:p>
          <a:p>
            <a:pPr lvl="1"/>
            <a:r>
              <a:rPr lang="fi-FI" dirty="0"/>
              <a:t>Johtopäätökset, suositukset, jatkotutkimushaasteet</a:t>
            </a:r>
          </a:p>
        </p:txBody>
      </p:sp>
    </p:spTree>
    <p:extLst>
      <p:ext uri="{BB962C8B-B14F-4D97-AF65-F5344CB8AC3E}">
        <p14:creationId xmlns:p14="http://schemas.microsoft.com/office/powerpoint/2010/main" val="39356295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52400"/>
            <a:ext cx="6870700" cy="679450"/>
          </a:xfrm>
        </p:spPr>
        <p:txBody>
          <a:bodyPr>
            <a:normAutofit fontScale="90000"/>
          </a:bodyPr>
          <a:lstStyle/>
          <a:p>
            <a:pPr eaLnBrk="1" hangingPunct="1"/>
            <a:r>
              <a:rPr lang="fi-FI" altLang="fi-FI" sz="4000"/>
              <a:t>                </a:t>
            </a:r>
            <a:endParaRPr lang="en-US" altLang="fi-FI" sz="4000"/>
          </a:p>
        </p:txBody>
      </p:sp>
      <p:sp>
        <p:nvSpPr>
          <p:cNvPr id="5123" name="Rectangle 3"/>
          <p:cNvSpPr>
            <a:spLocks noGrp="1" noChangeArrowheads="1"/>
          </p:cNvSpPr>
          <p:nvPr>
            <p:ph type="body" idx="1"/>
          </p:nvPr>
        </p:nvSpPr>
        <p:spPr>
          <a:xfrm>
            <a:off x="654835" y="575602"/>
            <a:ext cx="8424936" cy="6264275"/>
          </a:xfrm>
        </p:spPr>
        <p:txBody>
          <a:bodyPr>
            <a:normAutofit/>
          </a:bodyPr>
          <a:lstStyle/>
          <a:p>
            <a:pPr marL="0" indent="0" eaLnBrk="1" hangingPunct="1">
              <a:lnSpc>
                <a:spcPct val="90000"/>
              </a:lnSpc>
              <a:buNone/>
            </a:pPr>
            <a:r>
              <a:rPr lang="fi-FI" altLang="fi-FI" sz="2400" dirty="0"/>
              <a:t>Tukea kirjoittamiseen tutkimuksen tekemisen ja kirjoittamisen oppaista, esim.</a:t>
            </a:r>
          </a:p>
          <a:p>
            <a:pPr marL="0" indent="0" eaLnBrk="1" hangingPunct="1">
              <a:lnSpc>
                <a:spcPct val="90000"/>
              </a:lnSpc>
              <a:buNone/>
            </a:pPr>
            <a:endParaRPr lang="fi-FI" altLang="fi-FI" sz="2400" dirty="0"/>
          </a:p>
          <a:p>
            <a:pPr lvl="1">
              <a:lnSpc>
                <a:spcPct val="90000"/>
              </a:lnSpc>
            </a:pPr>
            <a:r>
              <a:rPr lang="fi-FI" altLang="fi-FI" sz="2000" dirty="0"/>
              <a:t>Hakala, J. T. 2008. Uusi graduopas. Helsinki: Gaudeamus.</a:t>
            </a:r>
          </a:p>
          <a:p>
            <a:pPr lvl="1">
              <a:lnSpc>
                <a:spcPct val="90000"/>
              </a:lnSpc>
            </a:pPr>
            <a:r>
              <a:rPr lang="fi-FI" altLang="fi-FI" sz="2000" dirty="0"/>
              <a:t>Hirsjärvi, S., Remes, P. &amp; </a:t>
            </a:r>
            <a:r>
              <a:rPr lang="fi-FI" altLang="fi-FI" sz="2000" dirty="0" err="1"/>
              <a:t>Sajavaara</a:t>
            </a:r>
            <a:r>
              <a:rPr lang="fi-FI" altLang="fi-FI" sz="2000" dirty="0"/>
              <a:t>, P. (mahdollisimman uusi painos). Tutki ja kirjoita. Helsinki: Tammi.</a:t>
            </a:r>
          </a:p>
          <a:p>
            <a:pPr lvl="1">
              <a:lnSpc>
                <a:spcPct val="90000"/>
              </a:lnSpc>
            </a:pPr>
            <a:r>
              <a:rPr lang="fi-FI" altLang="fi-FI" sz="2000" dirty="0" err="1"/>
              <a:t>Hurtig</a:t>
            </a:r>
            <a:r>
              <a:rPr lang="fi-FI" altLang="fi-FI" sz="2000" dirty="0"/>
              <a:t>, J., Laitinen, M. &amp; </a:t>
            </a:r>
            <a:r>
              <a:rPr lang="fi-FI" altLang="fi-FI" sz="2000" dirty="0" err="1"/>
              <a:t>Uljas-Rautio</a:t>
            </a:r>
            <a:r>
              <a:rPr lang="fi-FI" altLang="fi-FI" sz="2000" dirty="0"/>
              <a:t>, K. 2010. Ajattele itse! Tutkimuksellisen lukutaidon perusteet. Jyväskylä: </a:t>
            </a:r>
            <a:r>
              <a:rPr lang="fi-FI" altLang="fi-FI" sz="2000" dirty="0" err="1"/>
              <a:t>PS-kustannus</a:t>
            </a:r>
            <a:r>
              <a:rPr lang="fi-FI" altLang="fi-FI" sz="2000" dirty="0"/>
              <a:t>.</a:t>
            </a:r>
          </a:p>
          <a:p>
            <a:pPr lvl="1">
              <a:lnSpc>
                <a:spcPct val="90000"/>
              </a:lnSpc>
            </a:pPr>
            <a:r>
              <a:rPr lang="fi-FI" altLang="fi-FI" sz="2000" dirty="0"/>
              <a:t>Kinnunen, M. &amp; </a:t>
            </a:r>
            <a:r>
              <a:rPr lang="fi-FI" altLang="fi-FI" sz="2000" dirty="0" err="1"/>
              <a:t>Löytty</a:t>
            </a:r>
            <a:r>
              <a:rPr lang="fi-FI" altLang="fi-FI" sz="2000" dirty="0"/>
              <a:t>, O. 2007 (toim.) Tieteellinen kirjoittaminen. Tampere: Vastapaino. </a:t>
            </a:r>
          </a:p>
          <a:p>
            <a:pPr lvl="1">
              <a:lnSpc>
                <a:spcPct val="90000"/>
              </a:lnSpc>
            </a:pPr>
            <a:r>
              <a:rPr lang="fi-FI" altLang="fi-FI" sz="2000" dirty="0"/>
              <a:t>Kniivilä, S. </a:t>
            </a:r>
            <a:r>
              <a:rPr lang="fi-FI" altLang="fi-FI" sz="2000" dirty="0" err="1"/>
              <a:t>Lindblom-Ylänne</a:t>
            </a:r>
            <a:r>
              <a:rPr lang="fi-FI" altLang="fi-FI" sz="2000" dirty="0"/>
              <a:t>, S. &amp; Mäntynen, A. 2007. Tiede ja teksti. Tehoa ja taitoa tutkielman kirjoittamiseen. Helsinki: WSOY.</a:t>
            </a:r>
          </a:p>
          <a:p>
            <a:pPr lvl="1">
              <a:lnSpc>
                <a:spcPct val="90000"/>
              </a:lnSpc>
            </a:pPr>
            <a:r>
              <a:rPr lang="fi-FI" altLang="fi-FI" sz="2000" dirty="0"/>
              <a:t>Kniivilä, S. Lindblom-Ylänne, S. &amp; Mäntynen, A. 2017. Tiede ja teksti. Tehoa ja taitoa tutkielman kirjoittamiseen. Helsinki: Gaudeamus.</a:t>
            </a:r>
          </a:p>
          <a:p>
            <a:pPr lvl="1">
              <a:lnSpc>
                <a:spcPct val="90000"/>
              </a:lnSpc>
            </a:pPr>
            <a:r>
              <a:rPr lang="fi-FI" altLang="fi-FI" sz="2000" dirty="0"/>
              <a:t>Gradutakuu-sivusto. 	</a:t>
            </a:r>
          </a:p>
          <a:p>
            <a:pPr lvl="1">
              <a:lnSpc>
                <a:spcPct val="90000"/>
              </a:lnSpc>
            </a:pPr>
            <a:r>
              <a:rPr lang="fi-FI" altLang="fi-FI" sz="2000" dirty="0"/>
              <a:t>Svinhufvud, K. 2007. Kokonaisvaltainen kirjoittaminen. Tammi: Helsinki.</a:t>
            </a:r>
          </a:p>
          <a:p>
            <a:pPr lvl="1">
              <a:lnSpc>
                <a:spcPct val="90000"/>
              </a:lnSpc>
            </a:pPr>
            <a:r>
              <a:rPr lang="fi-FI" altLang="fi-FI" sz="2000" dirty="0"/>
              <a:t>Svinhufvud, K. 2009. Gradutakuu. Tammi: Helsinki.</a:t>
            </a:r>
          </a:p>
          <a:p>
            <a:pPr lvl="1">
              <a:lnSpc>
                <a:spcPct val="90000"/>
              </a:lnSpc>
            </a:pPr>
            <a:r>
              <a:rPr lang="fi-FI" altLang="fi-FI" sz="2000" dirty="0"/>
              <a:t>Svinhufvud, K. 2015. Gradutakuu. Helsinki: </a:t>
            </a:r>
            <a:r>
              <a:rPr lang="fi-FI" altLang="fi-FI" sz="2000" dirty="0" err="1"/>
              <a:t>ArtHouse</a:t>
            </a:r>
            <a:r>
              <a:rPr lang="fi-FI" altLang="fi-FI" sz="2000" dirty="0"/>
              <a:t>.</a:t>
            </a:r>
          </a:p>
          <a:p>
            <a:pPr lvl="1">
              <a:lnSpc>
                <a:spcPct val="90000"/>
              </a:lnSpc>
            </a:pPr>
            <a:endParaRPr lang="fi-FI" altLang="fi-FI" sz="2000" dirty="0"/>
          </a:p>
          <a:p>
            <a:pPr lvl="1" eaLnBrk="1" hangingPunct="1">
              <a:lnSpc>
                <a:spcPct val="90000"/>
              </a:lnSpc>
              <a:buFontTx/>
              <a:buNone/>
            </a:pPr>
            <a:endParaRPr lang="fi-FI" altLang="fi-FI" sz="2400" dirty="0"/>
          </a:p>
        </p:txBody>
      </p:sp>
    </p:spTree>
    <p:extLst>
      <p:ext uri="{BB962C8B-B14F-4D97-AF65-F5344CB8AC3E}">
        <p14:creationId xmlns:p14="http://schemas.microsoft.com/office/powerpoint/2010/main" val="4470257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69C11-BFE2-4DA3-AE59-D564C4B5EF50}"/>
              </a:ext>
            </a:extLst>
          </p:cNvPr>
          <p:cNvSpPr>
            <a:spLocks noGrp="1"/>
          </p:cNvSpPr>
          <p:nvPr>
            <p:ph type="title"/>
          </p:nvPr>
        </p:nvSpPr>
        <p:spPr/>
        <p:txBody>
          <a:bodyPr>
            <a:normAutofit fontScale="90000"/>
          </a:bodyPr>
          <a:lstStyle/>
          <a:p>
            <a:r>
              <a:rPr lang="fi-FI" dirty="0"/>
              <a:t>Työparin / oman tutkimuksen tarkastelu:</a:t>
            </a:r>
          </a:p>
        </p:txBody>
      </p:sp>
      <p:sp>
        <p:nvSpPr>
          <p:cNvPr id="3" name="Content Placeholder 2">
            <a:extLst>
              <a:ext uri="{FF2B5EF4-FFF2-40B4-BE49-F238E27FC236}">
                <a16:creationId xmlns:a16="http://schemas.microsoft.com/office/drawing/2014/main" id="{EC453B6C-2B57-48F0-B158-E65658B296B5}"/>
              </a:ext>
            </a:extLst>
          </p:cNvPr>
          <p:cNvSpPr>
            <a:spLocks noGrp="1"/>
          </p:cNvSpPr>
          <p:nvPr>
            <p:ph idx="1"/>
          </p:nvPr>
        </p:nvSpPr>
        <p:spPr>
          <a:xfrm>
            <a:off x="464363" y="1844824"/>
            <a:ext cx="8229600" cy="4525963"/>
          </a:xfrm>
        </p:spPr>
        <p:txBody>
          <a:bodyPr/>
          <a:lstStyle/>
          <a:p>
            <a:r>
              <a:rPr lang="fi-FI" dirty="0"/>
              <a:t>Tarkastele työn rakennetta:</a:t>
            </a:r>
          </a:p>
          <a:p>
            <a:pPr lvl="1">
              <a:buFontTx/>
              <a:buChar char="-"/>
            </a:pPr>
            <a:r>
              <a:rPr lang="fi-FI" dirty="0"/>
              <a:t>Jakautuminen eri lukuihin: otsikointi ja sisällöt</a:t>
            </a:r>
          </a:p>
          <a:p>
            <a:pPr lvl="1">
              <a:buFontTx/>
              <a:buChar char="-"/>
            </a:pPr>
            <a:r>
              <a:rPr lang="fi-FI" dirty="0"/>
              <a:t>Lukujen sisäinen juoni, esiin nostetut asiat, metatekstillä selittäminen</a:t>
            </a:r>
          </a:p>
          <a:p>
            <a:pPr lvl="1">
              <a:buFontTx/>
              <a:buChar char="-"/>
            </a:pPr>
            <a:r>
              <a:rPr lang="fi-FI" dirty="0"/>
              <a:t>Kappalerakenne: virkkeiden ja lauseiden väliset suhteet (kausaaliset, esimerkit..)</a:t>
            </a:r>
          </a:p>
          <a:p>
            <a:pPr marL="514350" indent="-457200"/>
            <a:r>
              <a:rPr lang="fi-FI" dirty="0"/>
              <a:t>Mukauta lähdeviitteet APA7:n mukaisiksi</a:t>
            </a:r>
          </a:p>
        </p:txBody>
      </p:sp>
    </p:spTree>
    <p:extLst>
      <p:ext uri="{BB962C8B-B14F-4D97-AF65-F5344CB8AC3E}">
        <p14:creationId xmlns:p14="http://schemas.microsoft.com/office/powerpoint/2010/main" val="378897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a:t>Tekstin sidosteisuus (= rakenteellinen sujuvuus)</a:t>
            </a:r>
          </a:p>
        </p:txBody>
      </p:sp>
      <p:sp>
        <p:nvSpPr>
          <p:cNvPr id="3" name="Content Placeholder 2"/>
          <p:cNvSpPr>
            <a:spLocks noGrp="1"/>
          </p:cNvSpPr>
          <p:nvPr>
            <p:ph idx="1"/>
          </p:nvPr>
        </p:nvSpPr>
        <p:spPr/>
        <p:txBody>
          <a:bodyPr>
            <a:normAutofit fontScale="70000" lnSpcReduction="20000"/>
          </a:bodyPr>
          <a:lstStyle/>
          <a:p>
            <a:r>
              <a:rPr lang="fi-FI" b="1" dirty="0"/>
              <a:t>Koko työn rakenne, otsikot</a:t>
            </a:r>
          </a:p>
          <a:p>
            <a:endParaRPr lang="fi-FI" dirty="0"/>
          </a:p>
          <a:p>
            <a:r>
              <a:rPr lang="fi-FI" dirty="0"/>
              <a:t>Yksittäisen luvun rakenne, alaotsikot, juonellisuus</a:t>
            </a:r>
          </a:p>
          <a:p>
            <a:endParaRPr lang="fi-FI" dirty="0"/>
          </a:p>
          <a:p>
            <a:r>
              <a:rPr lang="fi-FI" dirty="0"/>
              <a:t>Yksittäisen kappaleen rakenne: missä pääasia, syiden ja seurausten, johtopäätösten, esimerkkien esiintuonti</a:t>
            </a:r>
          </a:p>
          <a:p>
            <a:endParaRPr lang="fi-FI" dirty="0"/>
          </a:p>
          <a:p>
            <a:r>
              <a:rPr lang="fi-FI" dirty="0"/>
              <a:t>Virkkeiden ja lauseiden rakenne, konjunktioiden ja muiden sidesanojen käyttäminen (mutta, kuitenkin, näin ollen..)</a:t>
            </a:r>
          </a:p>
          <a:p>
            <a:endParaRPr lang="fi-FI" dirty="0"/>
          </a:p>
          <a:p>
            <a:r>
              <a:rPr lang="fi-FI" dirty="0"/>
              <a:t>Käytetty sanasto: termien yhtenäisyys</a:t>
            </a:r>
          </a:p>
          <a:p>
            <a:endParaRPr lang="fi-FI" dirty="0"/>
          </a:p>
          <a:p>
            <a:r>
              <a:rPr lang="fi-FI" dirty="0"/>
              <a:t>Metateksti: Seuraavaksi selitän - - ; Nämä neljä tekijää vaikuttavat siihen - - </a:t>
            </a:r>
          </a:p>
        </p:txBody>
      </p:sp>
    </p:spTree>
    <p:extLst>
      <p:ext uri="{BB962C8B-B14F-4D97-AF65-F5344CB8AC3E}">
        <p14:creationId xmlns:p14="http://schemas.microsoft.com/office/powerpoint/2010/main" val="2331054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Otsikko 1"/>
          <p:cNvSpPr>
            <a:spLocks noGrp="1"/>
          </p:cNvSpPr>
          <p:nvPr>
            <p:ph type="title"/>
          </p:nvPr>
        </p:nvSpPr>
        <p:spPr/>
        <p:txBody>
          <a:bodyPr/>
          <a:lstStyle/>
          <a:p>
            <a:pPr algn="l"/>
            <a:r>
              <a:rPr lang="fi-FI" altLang="fi-FI" sz="3200" b="1"/>
              <a:t>Sisällysluettelo</a:t>
            </a:r>
            <a:r>
              <a:rPr lang="fi-FI" altLang="fi-FI" sz="3200"/>
              <a:t> </a:t>
            </a:r>
            <a:r>
              <a:rPr lang="fi-FI" altLang="fi-FI" sz="2800"/>
              <a:t>(Tutki ja kirjoita)</a:t>
            </a:r>
          </a:p>
        </p:txBody>
      </p:sp>
      <p:sp>
        <p:nvSpPr>
          <p:cNvPr id="3" name="Sisällön paikkamerkki 2"/>
          <p:cNvSpPr>
            <a:spLocks noGrp="1"/>
          </p:cNvSpPr>
          <p:nvPr>
            <p:ph idx="1"/>
          </p:nvPr>
        </p:nvSpPr>
        <p:spPr/>
        <p:txBody>
          <a:bodyPr>
            <a:normAutofit lnSpcReduction="10000"/>
          </a:bodyPr>
          <a:lstStyle/>
          <a:p>
            <a:pPr>
              <a:buFont typeface="Arial" charset="0"/>
              <a:buChar char="•"/>
              <a:defRPr/>
            </a:pPr>
            <a:r>
              <a:rPr lang="fi-FI" sz="2400" dirty="0"/>
              <a:t>Lukija näkee käsiteltävien asioiden keskinäiset suhteet ja työn etenemisen.</a:t>
            </a:r>
          </a:p>
          <a:p>
            <a:pPr>
              <a:buFont typeface="Arial" charset="0"/>
              <a:buChar char="•"/>
              <a:defRPr/>
            </a:pPr>
            <a:r>
              <a:rPr lang="fi-FI" sz="2400" dirty="0"/>
              <a:t>Otsikkona SISÄLTÖ</a:t>
            </a:r>
          </a:p>
          <a:p>
            <a:pPr>
              <a:buFont typeface="Arial" charset="0"/>
              <a:buChar char="•"/>
              <a:defRPr/>
            </a:pPr>
            <a:r>
              <a:rPr lang="fi-FI" sz="2400" dirty="0"/>
              <a:t>Yleensä kolme tasoa on riittävä määrä.</a:t>
            </a:r>
          </a:p>
          <a:p>
            <a:pPr marL="457200" lvl="1" indent="0">
              <a:buFont typeface="Arial" charset="0"/>
              <a:buNone/>
              <a:defRPr/>
            </a:pPr>
            <a:r>
              <a:rPr lang="fi-FI" sz="1800" dirty="0"/>
              <a:t>2 XXXXXXXX</a:t>
            </a:r>
          </a:p>
          <a:p>
            <a:pPr marL="457200" lvl="1" indent="0">
              <a:buFont typeface="Arial" charset="0"/>
              <a:buNone/>
              <a:defRPr/>
            </a:pPr>
            <a:r>
              <a:rPr lang="fi-FI" sz="1800" dirty="0"/>
              <a:t>	2.1 </a:t>
            </a:r>
            <a:r>
              <a:rPr lang="fi-FI" sz="1800" dirty="0" err="1"/>
              <a:t>Xxxxxxxxxx</a:t>
            </a:r>
            <a:endParaRPr lang="fi-FI" sz="1800" dirty="0"/>
          </a:p>
          <a:p>
            <a:pPr marL="457200" lvl="1" indent="0">
              <a:buFont typeface="Arial" charset="0"/>
              <a:buNone/>
              <a:defRPr/>
            </a:pPr>
            <a:r>
              <a:rPr lang="fi-FI" sz="1800" dirty="0"/>
              <a:t>	2.2 </a:t>
            </a:r>
            <a:r>
              <a:rPr lang="fi-FI" sz="1800" dirty="0" err="1"/>
              <a:t>Xxxxxxxxxx</a:t>
            </a:r>
            <a:endParaRPr lang="fi-FI" sz="1800" dirty="0"/>
          </a:p>
          <a:p>
            <a:pPr marL="457200" lvl="1" indent="0">
              <a:buFont typeface="Arial" charset="0"/>
              <a:buNone/>
              <a:defRPr/>
            </a:pPr>
            <a:r>
              <a:rPr lang="fi-FI" sz="1800" dirty="0"/>
              <a:t>		2.2.1 </a:t>
            </a:r>
            <a:r>
              <a:rPr lang="fi-FI" sz="1800" dirty="0" err="1"/>
              <a:t>Xxxxxx</a:t>
            </a:r>
            <a:endParaRPr lang="fi-FI" sz="1800" dirty="0"/>
          </a:p>
          <a:p>
            <a:pPr marL="457200" lvl="1" indent="0">
              <a:buFont typeface="Arial" charset="0"/>
              <a:buNone/>
              <a:defRPr/>
            </a:pPr>
            <a:r>
              <a:rPr lang="fi-FI" sz="1800" dirty="0"/>
              <a:t>		2.2.2 </a:t>
            </a:r>
            <a:r>
              <a:rPr lang="fi-FI" sz="1800" dirty="0" err="1"/>
              <a:t>Xxxxxx</a:t>
            </a:r>
            <a:endParaRPr lang="fi-FI" sz="1800" dirty="0"/>
          </a:p>
          <a:p>
            <a:pPr>
              <a:buFont typeface="Arial" charset="0"/>
              <a:buChar char="•"/>
              <a:defRPr/>
            </a:pPr>
            <a:r>
              <a:rPr lang="fi-FI" sz="2400" dirty="0"/>
              <a:t>Muista karsia orpoluvut pois.</a:t>
            </a:r>
          </a:p>
          <a:p>
            <a:pPr marL="457200" lvl="1" indent="0">
              <a:buFont typeface="Arial" charset="0"/>
              <a:buNone/>
              <a:defRPr/>
            </a:pPr>
            <a:r>
              <a:rPr lang="fi-FI" sz="1400" dirty="0"/>
              <a:t>2 XXXXXXXXXXX</a:t>
            </a:r>
          </a:p>
          <a:p>
            <a:pPr lvl="1">
              <a:buFont typeface="Wingdings" pitchFamily="2" charset="2"/>
              <a:buChar char="ü"/>
              <a:defRPr/>
            </a:pPr>
            <a:r>
              <a:rPr lang="fi-FI" sz="1400" dirty="0">
                <a:solidFill>
                  <a:srgbClr val="FF0000"/>
                </a:solidFill>
              </a:rPr>
              <a:t>	2.1 </a:t>
            </a:r>
            <a:r>
              <a:rPr lang="fi-FI" sz="1400" dirty="0" err="1">
                <a:solidFill>
                  <a:srgbClr val="FF0000"/>
                </a:solidFill>
              </a:rPr>
              <a:t>Xxxxxxxxx</a:t>
            </a:r>
            <a:endParaRPr lang="fi-FI" sz="1400" dirty="0">
              <a:solidFill>
                <a:srgbClr val="FF0000"/>
              </a:solidFill>
            </a:endParaRPr>
          </a:p>
          <a:p>
            <a:pPr marL="457200" lvl="1" indent="0">
              <a:buFont typeface="Arial" charset="0"/>
              <a:buNone/>
              <a:defRPr/>
            </a:pPr>
            <a:r>
              <a:rPr lang="fi-FI" sz="1400" dirty="0"/>
              <a:t>3 XXXXXXXXX</a:t>
            </a:r>
          </a:p>
          <a:p>
            <a:pPr>
              <a:buFont typeface="Arial" charset="0"/>
              <a:buChar char="•"/>
              <a:defRPr/>
            </a:pPr>
            <a:endParaRPr lang="fi-FI" sz="2400" dirty="0"/>
          </a:p>
        </p:txBody>
      </p:sp>
    </p:spTree>
    <p:extLst>
      <p:ext uri="{BB962C8B-B14F-4D97-AF65-F5344CB8AC3E}">
        <p14:creationId xmlns:p14="http://schemas.microsoft.com/office/powerpoint/2010/main" val="1914129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i-FI"/>
          </a:p>
        </p:txBody>
      </p:sp>
      <p:pic>
        <p:nvPicPr>
          <p:cNvPr id="4" name="Content Placeholder 3"/>
          <p:cNvPicPr>
            <a:picLocks noGrp="1" noChangeAspect="1"/>
          </p:cNvPicPr>
          <p:nvPr>
            <p:ph idx="1"/>
          </p:nvPr>
        </p:nvPicPr>
        <p:blipFill>
          <a:blip r:embed="rId2"/>
          <a:stretch>
            <a:fillRect/>
          </a:stretch>
        </p:blipFill>
        <p:spPr>
          <a:xfrm>
            <a:off x="971600" y="2276872"/>
            <a:ext cx="7781696" cy="2520280"/>
          </a:xfrm>
          <a:prstGeom prst="rect">
            <a:avLst/>
          </a:prstGeom>
        </p:spPr>
      </p:pic>
      <p:sp>
        <p:nvSpPr>
          <p:cNvPr id="5" name="Footer Placeholder 4"/>
          <p:cNvSpPr>
            <a:spLocks noGrp="1"/>
          </p:cNvSpPr>
          <p:nvPr>
            <p:ph type="ftr" sz="quarter" idx="11"/>
          </p:nvPr>
        </p:nvSpPr>
        <p:spPr/>
        <p:txBody>
          <a:bodyPr/>
          <a:lstStyle/>
          <a:p>
            <a:r>
              <a:rPr lang="fi-FI" dirty="0"/>
              <a:t>Dia Hankala 2017</a:t>
            </a:r>
          </a:p>
        </p:txBody>
      </p:sp>
    </p:spTree>
    <p:extLst>
      <p:ext uri="{BB962C8B-B14F-4D97-AF65-F5344CB8AC3E}">
        <p14:creationId xmlns:p14="http://schemas.microsoft.com/office/powerpoint/2010/main" val="2262692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tsikko 1"/>
          <p:cNvSpPr>
            <a:spLocks noGrp="1"/>
          </p:cNvSpPr>
          <p:nvPr>
            <p:ph type="title"/>
          </p:nvPr>
        </p:nvSpPr>
        <p:spPr/>
        <p:txBody>
          <a:bodyPr/>
          <a:lstStyle/>
          <a:p>
            <a:pPr algn="l" eaLnBrk="1" hangingPunct="1"/>
            <a:r>
              <a:rPr lang="fi-FI" altLang="fi-FI" sz="3200" b="1" dirty="0"/>
              <a:t>Otsikointi </a:t>
            </a:r>
            <a:r>
              <a:rPr lang="en-US" altLang="fi-FI" sz="2400" dirty="0"/>
              <a:t>(</a:t>
            </a:r>
            <a:r>
              <a:rPr lang="en-US" altLang="fi-FI" sz="2400" dirty="0" err="1"/>
              <a:t>Tutki</a:t>
            </a:r>
            <a:r>
              <a:rPr lang="en-US" altLang="fi-FI" sz="2400" dirty="0"/>
              <a:t> ja </a:t>
            </a:r>
            <a:r>
              <a:rPr lang="en-US" altLang="fi-FI" sz="2400" dirty="0" err="1"/>
              <a:t>kirjoita</a:t>
            </a:r>
            <a:r>
              <a:rPr lang="en-US" altLang="fi-FI" sz="2400" dirty="0"/>
              <a:t>, </a:t>
            </a:r>
            <a:r>
              <a:rPr lang="en-US" altLang="fi-FI" sz="2400" dirty="0" err="1"/>
              <a:t>Tiede</a:t>
            </a:r>
            <a:r>
              <a:rPr lang="en-US" altLang="fi-FI" sz="2400" dirty="0"/>
              <a:t> ja </a:t>
            </a:r>
            <a:r>
              <a:rPr lang="en-US" altLang="fi-FI" sz="2400" dirty="0" err="1"/>
              <a:t>teksti</a:t>
            </a:r>
            <a:r>
              <a:rPr lang="en-US" altLang="fi-FI" sz="2400" dirty="0"/>
              <a:t>)</a:t>
            </a:r>
          </a:p>
        </p:txBody>
      </p:sp>
      <p:sp>
        <p:nvSpPr>
          <p:cNvPr id="3075" name="Sisällön paikkamerkki 2"/>
          <p:cNvSpPr>
            <a:spLocks noGrp="1"/>
          </p:cNvSpPr>
          <p:nvPr>
            <p:ph idx="1"/>
          </p:nvPr>
        </p:nvSpPr>
        <p:spPr/>
        <p:txBody>
          <a:bodyPr>
            <a:normAutofit fontScale="62500" lnSpcReduction="20000"/>
          </a:bodyPr>
          <a:lstStyle/>
          <a:p>
            <a:pPr eaLnBrk="1" hangingPunct="1"/>
            <a:r>
              <a:rPr lang="fi-FI" altLang="fi-FI" sz="2900" dirty="0"/>
              <a:t>Hyvä otsikko herättää kiinnostuksen ja kertoo olennaisen työstä tai luvun sisällöstä.</a:t>
            </a:r>
          </a:p>
          <a:p>
            <a:pPr eaLnBrk="1" hangingPunct="1"/>
            <a:endParaRPr lang="fi-FI" altLang="fi-FI" sz="2900" dirty="0"/>
          </a:p>
          <a:p>
            <a:pPr eaLnBrk="1" hangingPunct="1"/>
            <a:r>
              <a:rPr lang="fi-FI" altLang="fi-FI" sz="2900" dirty="0"/>
              <a:t>Kolmen M:n sääntö (tutkimuksen pääotsikko):</a:t>
            </a:r>
          </a:p>
          <a:p>
            <a:pPr lvl="1" eaLnBrk="1" hangingPunct="1">
              <a:buFont typeface="Arial" panose="020B0604020202020204" pitchFamily="34" charset="0"/>
              <a:buChar char="•"/>
            </a:pPr>
            <a:r>
              <a:rPr lang="fi-FI" altLang="fi-FI" sz="2900" b="1" dirty="0">
                <a:solidFill>
                  <a:srgbClr val="FF0000"/>
                </a:solidFill>
              </a:rPr>
              <a:t>Mitä </a:t>
            </a:r>
            <a:r>
              <a:rPr lang="fi-FI" altLang="fi-FI" sz="2900" dirty="0"/>
              <a:t>aihetta on tutkittu?</a:t>
            </a:r>
          </a:p>
          <a:p>
            <a:pPr lvl="1" eaLnBrk="1" hangingPunct="1">
              <a:buFont typeface="Arial" panose="020B0604020202020204" pitchFamily="34" charset="0"/>
              <a:buChar char="•"/>
            </a:pPr>
            <a:r>
              <a:rPr lang="fi-FI" altLang="fi-FI" sz="2900" b="1" dirty="0">
                <a:solidFill>
                  <a:srgbClr val="00B050"/>
                </a:solidFill>
              </a:rPr>
              <a:t>Mistä</a:t>
            </a:r>
            <a:r>
              <a:rPr lang="fi-FI" altLang="fi-FI" sz="2900" dirty="0">
                <a:solidFill>
                  <a:srgbClr val="00B050"/>
                </a:solidFill>
              </a:rPr>
              <a:t> </a:t>
            </a:r>
            <a:r>
              <a:rPr lang="fi-FI" altLang="fi-FI" sz="2900" dirty="0"/>
              <a:t>aineistosta tai kohteesta tutkimus on tehty?</a:t>
            </a:r>
          </a:p>
          <a:p>
            <a:pPr lvl="1" eaLnBrk="1" hangingPunct="1">
              <a:buFont typeface="Arial" panose="020B0604020202020204" pitchFamily="34" charset="0"/>
              <a:buChar char="•"/>
            </a:pPr>
            <a:r>
              <a:rPr lang="fi-FI" altLang="fi-FI" sz="2900" b="1" dirty="0">
                <a:solidFill>
                  <a:srgbClr val="0070C0"/>
                </a:solidFill>
              </a:rPr>
              <a:t>Miten</a:t>
            </a:r>
            <a:r>
              <a:rPr lang="fi-FI" altLang="fi-FI" sz="2900" dirty="0"/>
              <a:t> aihetta on lähestytty?</a:t>
            </a:r>
          </a:p>
          <a:p>
            <a:pPr marL="0" indent="0">
              <a:buNone/>
            </a:pPr>
            <a:endParaRPr lang="fi-FI" sz="2900" dirty="0"/>
          </a:p>
          <a:p>
            <a:pPr marL="0" indent="0">
              <a:buNone/>
            </a:pPr>
            <a:r>
              <a:rPr lang="fi-FI" sz="2900" dirty="0">
                <a:solidFill>
                  <a:srgbClr val="FF0000"/>
                </a:solidFill>
              </a:rPr>
              <a:t>Kielitietoisuus ja kielikasvatus </a:t>
            </a:r>
            <a:r>
              <a:rPr lang="fi-FI" sz="2900" dirty="0"/>
              <a:t>– </a:t>
            </a:r>
            <a:r>
              <a:rPr lang="fi-FI" sz="2900" dirty="0">
                <a:solidFill>
                  <a:srgbClr val="0070C0"/>
                </a:solidFill>
              </a:rPr>
              <a:t>havaintoja</a:t>
            </a:r>
            <a:r>
              <a:rPr lang="fi-FI" sz="2900" dirty="0"/>
              <a:t> </a:t>
            </a:r>
            <a:r>
              <a:rPr lang="fi-FI" sz="2900" dirty="0">
                <a:solidFill>
                  <a:srgbClr val="00B050"/>
                </a:solidFill>
              </a:rPr>
              <a:t>S2-opetuksesta</a:t>
            </a:r>
          </a:p>
          <a:p>
            <a:pPr marL="0" indent="0">
              <a:buNone/>
            </a:pPr>
            <a:endParaRPr lang="fi-FI" sz="2900" dirty="0"/>
          </a:p>
          <a:p>
            <a:pPr marL="0" indent="0">
              <a:buNone/>
            </a:pPr>
            <a:r>
              <a:rPr lang="fi-FI" sz="2900" dirty="0">
                <a:solidFill>
                  <a:srgbClr val="FF0000"/>
                </a:solidFill>
              </a:rPr>
              <a:t>Koulun kerhotoiminnan monet ulottuvuudet</a:t>
            </a:r>
          </a:p>
          <a:p>
            <a:pPr marL="0" indent="0">
              <a:buNone/>
            </a:pPr>
            <a:r>
              <a:rPr lang="fi-FI" sz="2900" dirty="0">
                <a:solidFill>
                  <a:srgbClr val="00B050"/>
                </a:solidFill>
              </a:rPr>
              <a:t>Opettajat ja oppilaat </a:t>
            </a:r>
            <a:r>
              <a:rPr lang="fi-FI" sz="2900" dirty="0">
                <a:solidFill>
                  <a:srgbClr val="FF0000"/>
                </a:solidFill>
              </a:rPr>
              <a:t>kerhotoiminnan</a:t>
            </a:r>
            <a:r>
              <a:rPr lang="fi-FI" sz="2900" dirty="0"/>
              <a:t> </a:t>
            </a:r>
            <a:r>
              <a:rPr lang="fi-FI" sz="2900" dirty="0">
                <a:solidFill>
                  <a:srgbClr val="0070C0"/>
                </a:solidFill>
              </a:rPr>
              <a:t>kuvaajina</a:t>
            </a:r>
          </a:p>
          <a:p>
            <a:pPr marL="457200" lvl="1" indent="0" eaLnBrk="1" hangingPunct="1">
              <a:buNone/>
            </a:pPr>
            <a:endParaRPr lang="fi-FI" altLang="fi-FI" sz="2900" dirty="0"/>
          </a:p>
          <a:p>
            <a:pPr marL="57150" indent="0">
              <a:buNone/>
            </a:pPr>
            <a:r>
              <a:rPr lang="fi-FI" altLang="fi-FI" sz="2900" dirty="0">
                <a:solidFill>
                  <a:srgbClr val="00B050"/>
                </a:solidFill>
              </a:rPr>
              <a:t>Luokanopettajaopiskelijoiden</a:t>
            </a:r>
            <a:r>
              <a:rPr lang="fi-FI" altLang="fi-FI" sz="2900" dirty="0">
                <a:solidFill>
                  <a:srgbClr val="0070C0"/>
                </a:solidFill>
              </a:rPr>
              <a:t> käsityksiä </a:t>
            </a:r>
            <a:r>
              <a:rPr lang="fi-FI" altLang="fi-FI" sz="2900" dirty="0">
                <a:solidFill>
                  <a:srgbClr val="FF0000"/>
                </a:solidFill>
              </a:rPr>
              <a:t>tutkimuksellisuudesta</a:t>
            </a:r>
          </a:p>
          <a:p>
            <a:pPr marL="57150" indent="0">
              <a:buNone/>
            </a:pPr>
            <a:endParaRPr lang="fi-FI" altLang="fi-FI" sz="2900" dirty="0"/>
          </a:p>
          <a:p>
            <a:pPr eaLnBrk="1" hangingPunct="1">
              <a:buFont typeface="Arial" panose="020B0604020202020204" pitchFamily="34" charset="0"/>
              <a:buNone/>
            </a:pPr>
            <a:r>
              <a:rPr lang="fi-FI" altLang="fi-FI" sz="2900" dirty="0"/>
              <a:t> </a:t>
            </a:r>
            <a:endParaRPr lang="en-US" altLang="fi-FI" sz="2900" dirty="0"/>
          </a:p>
          <a:p>
            <a:pPr eaLnBrk="1" hangingPunct="1"/>
            <a:endParaRPr lang="en-US" altLang="fi-FI" dirty="0"/>
          </a:p>
        </p:txBody>
      </p:sp>
    </p:spTree>
    <p:extLst>
      <p:ext uri="{BB962C8B-B14F-4D97-AF65-F5344CB8AC3E}">
        <p14:creationId xmlns:p14="http://schemas.microsoft.com/office/powerpoint/2010/main" val="768899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Otsikko 1"/>
          <p:cNvSpPr>
            <a:spLocks noGrp="1"/>
          </p:cNvSpPr>
          <p:nvPr>
            <p:ph type="title"/>
          </p:nvPr>
        </p:nvSpPr>
        <p:spPr/>
        <p:txBody>
          <a:bodyPr/>
          <a:lstStyle/>
          <a:p>
            <a:pPr algn="l" eaLnBrk="1" hangingPunct="1"/>
            <a:r>
              <a:rPr lang="fi-FI" altLang="fi-FI" sz="3200" b="1" dirty="0"/>
              <a:t>Tiivistelmä </a:t>
            </a:r>
            <a:r>
              <a:rPr lang="fi-FI" altLang="fi-FI" sz="2800" dirty="0"/>
              <a:t>(Tutki ja kirjoita, kandiohje)</a:t>
            </a:r>
            <a:endParaRPr lang="fi-FI" altLang="fi-FI" sz="3200" b="1" dirty="0"/>
          </a:p>
        </p:txBody>
      </p:sp>
      <p:sp>
        <p:nvSpPr>
          <p:cNvPr id="3075" name="Sisällön paikkamerkki 2"/>
          <p:cNvSpPr>
            <a:spLocks noGrp="1"/>
          </p:cNvSpPr>
          <p:nvPr>
            <p:ph idx="1"/>
          </p:nvPr>
        </p:nvSpPr>
        <p:spPr/>
        <p:txBody>
          <a:bodyPr/>
          <a:lstStyle/>
          <a:p>
            <a:pPr eaLnBrk="1" hangingPunct="1"/>
            <a:r>
              <a:rPr lang="fi-FI" altLang="fi-FI" sz="2400" dirty="0"/>
              <a:t>Kertoo tiiviisti ja tarkasti olennaisen tutkimuksesta, sen tarkoituksesta, tekotavasta ja tuloksista.</a:t>
            </a:r>
          </a:p>
          <a:p>
            <a:pPr eaLnBrk="1" hangingPunct="1"/>
            <a:r>
              <a:rPr lang="fi-FI" altLang="fi-FI" sz="2400" dirty="0"/>
              <a:t>Itsenäinen teksti (esim. ei viittauksia tutkimustekstiin)</a:t>
            </a:r>
          </a:p>
          <a:p>
            <a:pPr eaLnBrk="1" hangingPunct="1"/>
            <a:r>
              <a:rPr lang="fi-FI" altLang="fi-FI" sz="2400" dirty="0"/>
              <a:t>Kirjoitetaan täydellisin lausein.</a:t>
            </a:r>
          </a:p>
          <a:p>
            <a:pPr eaLnBrk="1" hangingPunct="1"/>
            <a:r>
              <a:rPr lang="fi-FI" altLang="fi-FI" sz="2400" dirty="0"/>
              <a:t>Persoonamuoto passiivi ja yksikön kolmas persoona, aikamuoto imperfekti (paitsi selostettaessa yleisiä johtopäätöksiä)</a:t>
            </a:r>
          </a:p>
          <a:p>
            <a:pPr eaLnBrk="1" hangingPunct="1"/>
            <a:r>
              <a:rPr lang="fi-FI" altLang="fi-FI" sz="2400" dirty="0"/>
              <a:t>Lyhyt, </a:t>
            </a:r>
            <a:r>
              <a:rPr lang="fi-FI" altLang="fi-FI" sz="2400" b="1" dirty="0"/>
              <a:t>yksi sivu</a:t>
            </a:r>
            <a:r>
              <a:rPr lang="fi-FI" altLang="fi-FI" sz="2400" dirty="0"/>
              <a:t>.</a:t>
            </a:r>
          </a:p>
        </p:txBody>
      </p:sp>
    </p:spTree>
    <p:extLst>
      <p:ext uri="{BB962C8B-B14F-4D97-AF65-F5344CB8AC3E}">
        <p14:creationId xmlns:p14="http://schemas.microsoft.com/office/powerpoint/2010/main" val="297285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Otsikko 1"/>
          <p:cNvSpPr>
            <a:spLocks noGrp="1"/>
          </p:cNvSpPr>
          <p:nvPr>
            <p:ph type="title"/>
          </p:nvPr>
        </p:nvSpPr>
        <p:spPr/>
        <p:txBody>
          <a:bodyPr/>
          <a:lstStyle/>
          <a:p>
            <a:pPr algn="l" eaLnBrk="1" hangingPunct="1"/>
            <a:r>
              <a:rPr lang="fi-FI" altLang="fi-FI" sz="4000" b="1"/>
              <a:t>Tiivistelmä</a:t>
            </a:r>
            <a:br>
              <a:rPr lang="fi-FI" altLang="fi-FI" sz="4000"/>
            </a:br>
            <a:r>
              <a:rPr lang="fi-FI" altLang="fi-FI" sz="2400"/>
              <a:t>(Tutki ja kirjoita)</a:t>
            </a:r>
            <a:endParaRPr lang="en-US" altLang="fi-FI" sz="2400"/>
          </a:p>
        </p:txBody>
      </p:sp>
      <p:sp>
        <p:nvSpPr>
          <p:cNvPr id="4099" name="Sisällön paikkamerkki 2"/>
          <p:cNvSpPr>
            <a:spLocks noGrp="1"/>
          </p:cNvSpPr>
          <p:nvPr>
            <p:ph idx="1"/>
          </p:nvPr>
        </p:nvSpPr>
        <p:spPr/>
        <p:txBody>
          <a:bodyPr/>
          <a:lstStyle/>
          <a:p>
            <a:pPr eaLnBrk="1" hangingPunct="1">
              <a:buFont typeface="Arial" panose="020B0604020202020204" pitchFamily="34" charset="0"/>
              <a:buNone/>
            </a:pPr>
            <a:r>
              <a:rPr lang="en-US" altLang="fi-FI" sz="1800" dirty="0" err="1"/>
              <a:t>Bibliografiset</a:t>
            </a:r>
            <a:r>
              <a:rPr lang="en-US" altLang="fi-FI" sz="1800" dirty="0"/>
              <a:t> </a:t>
            </a:r>
            <a:r>
              <a:rPr lang="en-US" altLang="fi-FI" sz="1800" dirty="0" err="1"/>
              <a:t>tiedot</a:t>
            </a:r>
            <a:endParaRPr lang="en-US" altLang="fi-FI" sz="1800" dirty="0"/>
          </a:p>
          <a:p>
            <a:pPr eaLnBrk="1" hangingPunct="1">
              <a:buFont typeface="Arial" panose="020B0604020202020204" pitchFamily="34" charset="0"/>
              <a:buNone/>
            </a:pPr>
            <a:r>
              <a:rPr lang="fi-FI" altLang="fi-FI" sz="1800" dirty="0"/>
              <a:t>Tutkimusaihe ja pääongelma (mitä tutkittiin (ja miksi, jos mahtuu)</a:t>
            </a:r>
            <a:endParaRPr lang="en-US" altLang="fi-FI" sz="1800" dirty="0"/>
          </a:p>
          <a:p>
            <a:pPr eaLnBrk="1" hangingPunct="1">
              <a:buFont typeface="Arial" panose="020B0604020202020204" pitchFamily="34" charset="0"/>
              <a:buNone/>
            </a:pPr>
            <a:r>
              <a:rPr lang="fi-FI" altLang="fi-FI" sz="1800" dirty="0"/>
              <a:t> 		</a:t>
            </a:r>
            <a:r>
              <a:rPr lang="fi-FI" altLang="fi-FI" sz="1800" i="1" dirty="0">
                <a:solidFill>
                  <a:srgbClr val="FF0000"/>
                </a:solidFill>
              </a:rPr>
              <a:t>Tutkimuksen tarkoituksena oli</a:t>
            </a:r>
            <a:r>
              <a:rPr lang="fi-FI" altLang="fi-FI" sz="1800" dirty="0">
                <a:solidFill>
                  <a:srgbClr val="FF0000"/>
                </a:solidFill>
              </a:rPr>
              <a:t> – –.</a:t>
            </a:r>
            <a:endParaRPr lang="en-US" altLang="fi-FI" sz="1800" dirty="0">
              <a:solidFill>
                <a:srgbClr val="FF0000"/>
              </a:solidFill>
            </a:endParaRPr>
          </a:p>
          <a:p>
            <a:pPr eaLnBrk="1" hangingPunct="1">
              <a:buFont typeface="Arial" panose="020B0604020202020204" pitchFamily="34" charset="0"/>
              <a:buNone/>
            </a:pPr>
            <a:r>
              <a:rPr lang="fi-FI" altLang="fi-FI" sz="1800" dirty="0"/>
              <a:t>Käytetyt menetelmät (miten tutkittiin)</a:t>
            </a:r>
            <a:endParaRPr lang="en-US" altLang="fi-FI" sz="1800" dirty="0"/>
          </a:p>
          <a:p>
            <a:pPr eaLnBrk="1" hangingPunct="1">
              <a:buFont typeface="Arial" panose="020B0604020202020204" pitchFamily="34" charset="0"/>
              <a:buNone/>
            </a:pPr>
            <a:r>
              <a:rPr lang="fi-FI" altLang="fi-FI" sz="1800" dirty="0"/>
              <a:t> 		</a:t>
            </a:r>
            <a:r>
              <a:rPr lang="fi-FI" altLang="fi-FI" sz="1800" i="1" dirty="0"/>
              <a:t>Tutkimus toteutettiin – –. Tutkimuksen aineisto koostui ­– –. </a:t>
            </a:r>
            <a:endParaRPr lang="en-US" altLang="fi-FI" sz="1800" dirty="0"/>
          </a:p>
          <a:p>
            <a:pPr eaLnBrk="1" hangingPunct="1">
              <a:buFont typeface="Arial" panose="020B0604020202020204" pitchFamily="34" charset="0"/>
              <a:buNone/>
            </a:pPr>
            <a:r>
              <a:rPr lang="fi-FI" altLang="fi-FI" sz="1800" i="1" dirty="0"/>
              <a:t>		Se analysoitiin</a:t>
            </a:r>
            <a:r>
              <a:rPr lang="fi-FI" altLang="fi-FI" sz="1800" dirty="0"/>
              <a:t> – – . </a:t>
            </a:r>
            <a:endParaRPr lang="en-US" altLang="fi-FI" sz="1800" dirty="0"/>
          </a:p>
          <a:p>
            <a:pPr eaLnBrk="1" hangingPunct="1">
              <a:buFont typeface="Arial" panose="020B0604020202020204" pitchFamily="34" charset="0"/>
              <a:buNone/>
            </a:pPr>
            <a:r>
              <a:rPr lang="fi-FI" altLang="fi-FI" sz="1800" dirty="0"/>
              <a:t> Tärkeimmät tulokset (mitä saatiin)</a:t>
            </a:r>
            <a:endParaRPr lang="en-US" altLang="fi-FI" sz="1800" dirty="0"/>
          </a:p>
          <a:p>
            <a:pPr eaLnBrk="1" hangingPunct="1">
              <a:buFont typeface="Arial" panose="020B0604020202020204" pitchFamily="34" charset="0"/>
              <a:buNone/>
            </a:pPr>
            <a:r>
              <a:rPr lang="fi-FI" altLang="fi-FI" sz="1800" dirty="0"/>
              <a:t> 		</a:t>
            </a:r>
            <a:r>
              <a:rPr lang="fi-FI" altLang="fi-FI" sz="1800" i="1" dirty="0">
                <a:solidFill>
                  <a:srgbClr val="FF0000"/>
                </a:solidFill>
              </a:rPr>
              <a:t>Tutkimus osoitti, että – –. </a:t>
            </a:r>
            <a:endParaRPr lang="en-US" altLang="fi-FI" sz="1800" i="1" dirty="0">
              <a:solidFill>
                <a:srgbClr val="FF0000"/>
              </a:solidFill>
            </a:endParaRPr>
          </a:p>
          <a:p>
            <a:pPr eaLnBrk="1" hangingPunct="1">
              <a:buFont typeface="Arial" panose="020B0604020202020204" pitchFamily="34" charset="0"/>
              <a:buNone/>
            </a:pPr>
            <a:r>
              <a:rPr lang="fi-FI" altLang="fi-FI" sz="1800" dirty="0"/>
              <a:t>Johtopäätökset (mitä siitä seuraa)</a:t>
            </a:r>
            <a:endParaRPr lang="en-US" altLang="fi-FI" sz="1800" dirty="0"/>
          </a:p>
          <a:p>
            <a:pPr eaLnBrk="1" hangingPunct="1">
              <a:buFont typeface="Arial" panose="020B0604020202020204" pitchFamily="34" charset="0"/>
              <a:buNone/>
            </a:pPr>
            <a:r>
              <a:rPr lang="fi-FI" altLang="fi-FI" sz="1800" dirty="0"/>
              <a:t> 		</a:t>
            </a:r>
            <a:r>
              <a:rPr lang="fi-FI" altLang="fi-FI" sz="1800" i="1" dirty="0"/>
              <a:t>Tutkimuksen perusteella voidaan päätellä, että – –.</a:t>
            </a:r>
            <a:endParaRPr lang="en-US" altLang="fi-FI" sz="1800" dirty="0"/>
          </a:p>
          <a:p>
            <a:pPr eaLnBrk="1" hangingPunct="1">
              <a:buFont typeface="Arial" panose="020B0604020202020204" pitchFamily="34" charset="0"/>
              <a:buNone/>
            </a:pPr>
            <a:r>
              <a:rPr lang="fi-FI" altLang="fi-FI" sz="1800" dirty="0"/>
              <a:t> </a:t>
            </a:r>
          </a:p>
          <a:p>
            <a:pPr eaLnBrk="1" hangingPunct="1">
              <a:buFont typeface="Arial" panose="020B0604020202020204" pitchFamily="34" charset="0"/>
              <a:buNone/>
            </a:pPr>
            <a:r>
              <a:rPr lang="fi-FI" altLang="fi-FI" sz="1800" dirty="0"/>
              <a:t>(Arviointi tutkimuksesta, jos mahtuu)</a:t>
            </a:r>
            <a:endParaRPr lang="en-US" altLang="fi-FI" sz="1800" dirty="0"/>
          </a:p>
          <a:p>
            <a:pPr eaLnBrk="1" hangingPunct="1">
              <a:buFont typeface="Arial" panose="020B0604020202020204" pitchFamily="34" charset="0"/>
              <a:buNone/>
            </a:pPr>
            <a:r>
              <a:rPr lang="en-US" altLang="fi-FI" sz="1800" dirty="0" err="1"/>
              <a:t>Avainsanat</a:t>
            </a:r>
            <a:r>
              <a:rPr lang="en-US" altLang="fi-FI" sz="1800" dirty="0"/>
              <a:t>/</a:t>
            </a:r>
            <a:r>
              <a:rPr lang="en-US" altLang="fi-FI" sz="1800" dirty="0" err="1"/>
              <a:t>asiasanat</a:t>
            </a:r>
            <a:r>
              <a:rPr lang="en-US" altLang="fi-FI" sz="1800" dirty="0"/>
              <a:t>.</a:t>
            </a:r>
          </a:p>
        </p:txBody>
      </p:sp>
    </p:spTree>
    <p:extLst>
      <p:ext uri="{BB962C8B-B14F-4D97-AF65-F5344CB8AC3E}">
        <p14:creationId xmlns:p14="http://schemas.microsoft.com/office/powerpoint/2010/main" val="716118660"/>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1611</TotalTime>
  <Words>2158</Words>
  <Application>Microsoft Office PowerPoint</Application>
  <PresentationFormat>On-screen Show (4:3)</PresentationFormat>
  <Paragraphs>238</Paragraphs>
  <Slides>37</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37</vt:i4>
      </vt:variant>
    </vt:vector>
  </HeadingPairs>
  <TitlesOfParts>
    <vt:vector size="45" baseType="lpstr">
      <vt:lpstr>Arial</vt:lpstr>
      <vt:lpstr>Calibri</vt:lpstr>
      <vt:lpstr>Calibri Light</vt:lpstr>
      <vt:lpstr>Cambria Math</vt:lpstr>
      <vt:lpstr>Rage Italic</vt:lpstr>
      <vt:lpstr>Wingdings</vt:lpstr>
      <vt:lpstr>Office-teema</vt:lpstr>
      <vt:lpstr>Office Theme</vt:lpstr>
      <vt:lpstr>OKLA4301 Kandidaatintutkielma ja seminaari </vt:lpstr>
      <vt:lpstr>PowerPoint Presentation</vt:lpstr>
      <vt:lpstr>Tekstin sidosteisuus (Hirsjärvi ym., 2014; Kniivilä ym., 2012)</vt:lpstr>
      <vt:lpstr>Tekstin sidosteisuus (= rakenteellinen sujuvuus)</vt:lpstr>
      <vt:lpstr>Sisällysluettelo (Tutki ja kirjoita)</vt:lpstr>
      <vt:lpstr>PowerPoint Presentation</vt:lpstr>
      <vt:lpstr>Otsikointi (Tutki ja kirjoita, Tiede ja teksti)</vt:lpstr>
      <vt:lpstr>Tiivistelmä (Tutki ja kirjoita, kandiohje)</vt:lpstr>
      <vt:lpstr>Tiivistelmä (Tutki ja kirjoita)</vt:lpstr>
      <vt:lpstr>Muista tiivistelmässä tavoitteen ja tulosten ”parit”</vt:lpstr>
      <vt:lpstr>Tutkimuksen toteuttaminen -luvusta</vt:lpstr>
      <vt:lpstr>Tutkimuksen toteuttaminen -luvusta muistettavaa</vt:lpstr>
      <vt:lpstr>Tutkimuksen toteuttaminen -luvusta muistettavaa</vt:lpstr>
      <vt:lpstr> </vt:lpstr>
      <vt:lpstr>Lukujen välinen yhteys (ks. Ohjeita lukujen rakentamiseen teoksista Tutki ja kirjoita, Tiede ja teksti)</vt:lpstr>
      <vt:lpstr>Mikä on lopullinen aineisto, ja miten siihen päästiin? -&gt; lopputulos ensin ja sitten prosessin selostus </vt:lpstr>
      <vt:lpstr>PowerPoint Presentation</vt:lpstr>
      <vt:lpstr>Katse tekstiin</vt:lpstr>
      <vt:lpstr>Tulosten esittäminen</vt:lpstr>
      <vt:lpstr>Asioiden esittämisjärjestys</vt:lpstr>
      <vt:lpstr>Asioiden esittämisjärjestys: yleisestä yksityiseen?</vt:lpstr>
      <vt:lpstr>Tulosten suhteita ja merkityksiä osoittavat sanat</vt:lpstr>
      <vt:lpstr>Aineistoesimerkkeihin johdattelu</vt:lpstr>
      <vt:lpstr>Aineistoesimerkin upottaminen tekstiin (lyhyt sitaatti)</vt:lpstr>
      <vt:lpstr>Johdatus pitkään sitaattiin</vt:lpstr>
      <vt:lpstr>Aineistoesimerkki tekstissä</vt:lpstr>
      <vt:lpstr>Taulukot ja kuviot tekstissä</vt:lpstr>
      <vt:lpstr>Taulukoista kirjoittaminen: ”suora” teksti</vt:lpstr>
      <vt:lpstr>Taulukoista kirjoittaminen: sama + erot</vt:lpstr>
      <vt:lpstr>Taulukoista kirjoittaminen: sama + erot metatekstillä tuettuna</vt:lpstr>
      <vt:lpstr>Johdanto (Tutki ja kirjoita, Tiede ja teksti)</vt:lpstr>
      <vt:lpstr>Johdanto (Tutki ja kirjoita, Tiede ja teksti)</vt:lpstr>
      <vt:lpstr>Johdanto (Tutki ja kirjoita, Tiede ja teksti)</vt:lpstr>
      <vt:lpstr>Päätäntö / Pohdinta (Tiede ja teksti, Tutki ja kirjoita)</vt:lpstr>
      <vt:lpstr>PowerPoint Presentation</vt:lpstr>
      <vt:lpstr>                </vt:lpstr>
      <vt:lpstr>Työparin / oman tutkimuksen tarkastelu:</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Johdatusta tieteelliseen kirjoittamiseen</dc:title>
  <dc:creator>Kauppinen Merja</dc:creator>
  <cp:lastModifiedBy>Kauppinen, Merja</cp:lastModifiedBy>
  <cp:revision>108</cp:revision>
  <dcterms:created xsi:type="dcterms:W3CDTF">2015-01-12T11:21:30Z</dcterms:created>
  <dcterms:modified xsi:type="dcterms:W3CDTF">2022-04-19T06:03:26Z</dcterms:modified>
</cp:coreProperties>
</file>