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6" r:id="rId4"/>
    <p:sldId id="258" r:id="rId5"/>
    <p:sldId id="259" r:id="rId6"/>
    <p:sldId id="260" r:id="rId7"/>
    <p:sldId id="261" r:id="rId8"/>
    <p:sldId id="262" r:id="rId9"/>
    <p:sldId id="263" r:id="rId10"/>
    <p:sldId id="267" r:id="rId11"/>
    <p:sldId id="264" r:id="rId12"/>
    <p:sldId id="265" r:id="rId13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4" d="100"/>
          <a:sy n="94" d="100"/>
        </p:scale>
        <p:origin x="-1284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tsikko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9" name="Alaotsikko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i-FI" smtClean="0"/>
              <a:t>Muokkaa alaotsikon perustyyliä napsautt.</a:t>
            </a:r>
            <a:endParaRPr kumimoji="0" lang="en-US"/>
          </a:p>
        </p:txBody>
      </p:sp>
      <p:sp>
        <p:nvSpPr>
          <p:cNvPr id="28" name="Päivämäärän paikkamerkki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ECDCECDC-CA82-419C-B66C-70AF779EE76D}" type="datetimeFigureOut">
              <a:rPr lang="fi-FI" smtClean="0"/>
              <a:t>28.8.2019</a:t>
            </a:fld>
            <a:endParaRPr lang="fi-FI"/>
          </a:p>
        </p:txBody>
      </p:sp>
      <p:sp>
        <p:nvSpPr>
          <p:cNvPr id="17" name="Alatunnisteen paikkamerkki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fi-FI"/>
          </a:p>
        </p:txBody>
      </p:sp>
      <p:sp>
        <p:nvSpPr>
          <p:cNvPr id="10" name="Suorakulmio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uorakulmio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Suorakulmio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Suorakulmio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uora yhdysviiva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uora yhdysviiva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uora yhdysviiva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uora yhdysviiva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uora yhdysviiva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uora yhdysviiva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Suorakulmio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lipsi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lipsi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Ellipsi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Ellipsi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Ellipsi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Dian numeron paikkamerkki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28.8.2019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28.8.2019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8" name="Sisällön paikkamerkki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ECDCECDC-CA82-419C-B66C-70AF779EE76D}" type="datetimeFigureOut">
              <a:rPr lang="fi-FI" smtClean="0"/>
              <a:t>28.8.2019</a:t>
            </a:fld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  <p:sp>
        <p:nvSpPr>
          <p:cNvPr id="10" name="Alatunnisteen paikkamerkki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fi-F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Osan ylätunnist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ECDCECDC-CA82-419C-B66C-70AF779EE76D}" type="datetimeFigureOut">
              <a:rPr lang="fi-FI" smtClean="0"/>
              <a:t>28.8.2019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fi-FI"/>
          </a:p>
        </p:txBody>
      </p:sp>
      <p:sp>
        <p:nvSpPr>
          <p:cNvPr id="9" name="Suorakulmio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Suorakulmio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uorakulmio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uorakulmio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uora yhdysviiva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uora yhdysviiva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uora yhdysviiva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uora yhdysviiva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uora yhdysviiva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uorakulmio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Ellipsi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Ellipsi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lipsi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Ellipsi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lipsi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uora yhdysviiva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28.8.2019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  <p:sp>
        <p:nvSpPr>
          <p:cNvPr id="9" name="Sisällön paikkamerkki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11" name="Sisällön paikkamerkki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28.8.2019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  <p:sp>
        <p:nvSpPr>
          <p:cNvPr id="11" name="Sisällön paikkamerkki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13" name="Sisällön paikkamerkki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12" name="Tekstin paikkamerkki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sp>
        <p:nvSpPr>
          <p:cNvPr id="14" name="Tekstin paikkamerkki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6" name="Päivämäärän paikkamerkki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ECDCECDC-CA82-419C-B66C-70AF779EE76D}" type="datetimeFigureOut">
              <a:rPr lang="fi-FI" smtClean="0"/>
              <a:t>28.8.2019</a:t>
            </a:fld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fi-F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28.8.2019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tsikollinen sisältö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uora yhdysviiva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Tekstin paikkamerkki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sp>
        <p:nvSpPr>
          <p:cNvPr id="8" name="Suora yhdysviiva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uora yhdysviiva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uora yhdysviiva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Suorakulmio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uora yhdysviiva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Ellipsi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Sisällön paikkamerkki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21" name="Päivämäärän paikkamerkki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ECDCECDC-CA82-419C-B66C-70AF779EE76D}" type="datetimeFigureOut">
              <a:rPr lang="fi-FI" smtClean="0"/>
              <a:t>28.8.2019</a:t>
            </a:fld>
            <a:endParaRPr lang="fi-FI"/>
          </a:p>
        </p:txBody>
      </p:sp>
      <p:sp>
        <p:nvSpPr>
          <p:cNvPr id="22" name="Dian numeron paikkamerkki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  <p:sp>
        <p:nvSpPr>
          <p:cNvPr id="23" name="Alatunnisteen paikkamerkki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fi-FI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uora yhdysviiva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Ellipsi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fi-FI" smtClean="0"/>
              <a:t>Lisää kuva napsauttamalla kuvaketta</a:t>
            </a:r>
            <a:endParaRPr kumimoji="0" lang="en-US" dirty="0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sp>
        <p:nvSpPr>
          <p:cNvPr id="10" name="Suora yhdysviiva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Suorakulmio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uora yhdysviiva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uora yhdysviiva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uora yhdysviiva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Päivämäärän paikkamerkki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ECDCECDC-CA82-419C-B66C-70AF779EE76D}" type="datetimeFigureOut">
              <a:rPr lang="fi-FI" smtClean="0"/>
              <a:t>28.8.2019</a:t>
            </a:fld>
            <a:endParaRPr lang="fi-FI"/>
          </a:p>
        </p:txBody>
      </p:sp>
      <p:sp>
        <p:nvSpPr>
          <p:cNvPr id="18" name="Dian numeron paikkamerkki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  <p:sp>
        <p:nvSpPr>
          <p:cNvPr id="21" name="Alatunnisteen paikkamerkki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fi-FI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uora yhdysviiva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Otsikon paikkamerkki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13" name="Tekstin paikkamerkki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  <a:p>
            <a:pPr lvl="1" eaLnBrk="1" latinLnBrk="0" hangingPunct="1"/>
            <a:r>
              <a:rPr kumimoji="0" lang="fi-FI" smtClean="0"/>
              <a:t>toinen taso</a:t>
            </a:r>
          </a:p>
          <a:p>
            <a:pPr lvl="2" eaLnBrk="1" latinLnBrk="0" hangingPunct="1"/>
            <a:r>
              <a:rPr kumimoji="0" lang="fi-FI" smtClean="0"/>
              <a:t>kolmas taso</a:t>
            </a:r>
          </a:p>
          <a:p>
            <a:pPr lvl="3" eaLnBrk="1" latinLnBrk="0" hangingPunct="1"/>
            <a:r>
              <a:rPr kumimoji="0" lang="fi-FI" smtClean="0"/>
              <a:t>neljäs taso</a:t>
            </a:r>
          </a:p>
          <a:p>
            <a:pPr lvl="4" eaLnBrk="1" latinLnBrk="0" hangingPunct="1"/>
            <a:r>
              <a:rPr kumimoji="0" lang="fi-FI" smtClean="0"/>
              <a:t>viides taso</a:t>
            </a:r>
            <a:endParaRPr kumimoji="0" lang="en-US"/>
          </a:p>
        </p:txBody>
      </p:sp>
      <p:sp>
        <p:nvSpPr>
          <p:cNvPr id="14" name="Päivämäärän paikkamerkki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ECDCECDC-CA82-419C-B66C-70AF779EE76D}" type="datetimeFigureOut">
              <a:rPr lang="fi-FI" smtClean="0"/>
              <a:t>28.8.2019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fi-FI"/>
          </a:p>
        </p:txBody>
      </p:sp>
      <p:sp>
        <p:nvSpPr>
          <p:cNvPr id="7" name="Suora yhdysviiva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uora yhdysviiva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Suorakulmio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uora yhdysviiva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Ellipsi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Dian numeron paikkamerkki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b="1" dirty="0" smtClean="0"/>
              <a:t>Terve 1: Terveyden perusteet</a:t>
            </a:r>
            <a:endParaRPr lang="fi-FI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fi-FI" sz="2400" b="1" dirty="0" smtClean="0"/>
              <a:t>Luku 6: Painonhallinta</a:t>
            </a:r>
            <a:endParaRPr lang="fi-FI" sz="2400" b="1" dirty="0"/>
          </a:p>
        </p:txBody>
      </p:sp>
    </p:spTree>
    <p:extLst>
      <p:ext uri="{BB962C8B-B14F-4D97-AF65-F5344CB8AC3E}">
        <p14:creationId xmlns:p14="http://schemas.microsoft.com/office/powerpoint/2010/main" val="12759725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06090"/>
          </a:xfrm>
        </p:spPr>
        <p:txBody>
          <a:bodyPr/>
          <a:lstStyle/>
          <a:p>
            <a:r>
              <a:rPr lang="fi-FI" dirty="0" smtClean="0"/>
              <a:t>Metabolinen oireyhtymä MBO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"/>
          </p:nvPr>
        </p:nvSpPr>
        <p:spPr>
          <a:xfrm>
            <a:off x="457200" y="1412776"/>
            <a:ext cx="7467600" cy="5061176"/>
          </a:xfrm>
        </p:spPr>
        <p:txBody>
          <a:bodyPr/>
          <a:lstStyle/>
          <a:p>
            <a:r>
              <a:rPr lang="fi-FI" b="1" dirty="0"/>
              <a:t>metabolinen oireyhtymä MBO</a:t>
            </a:r>
          </a:p>
          <a:p>
            <a:pPr lvl="1"/>
            <a:r>
              <a:rPr lang="fi-FI" sz="2400" dirty="0"/>
              <a:t>ihmisellä useita vyötärölihavuuteen liittyviä sairauksien vaaratekijöitä yhtä aikaa</a:t>
            </a:r>
          </a:p>
          <a:p>
            <a:pPr lvl="1"/>
            <a:r>
              <a:rPr lang="fi-FI" sz="2400" dirty="0"/>
              <a:t>keskeisenä tekijänä heikentynyt sokerinsietokyky, joka johtuu insuliinin puutteellisesta toiminnasta</a:t>
            </a:r>
          </a:p>
          <a:p>
            <a:pPr lvl="1"/>
            <a:r>
              <a:rPr lang="fi-FI" sz="2400" dirty="0"/>
              <a:t>suurentaa riskiä sairastua tyypin 2 diabetekseen sekä sydän- ja verisuonisairauksiin</a:t>
            </a:r>
          </a:p>
          <a:p>
            <a:pPr lvl="1"/>
            <a:r>
              <a:rPr lang="fi-FI" sz="2400" dirty="0"/>
              <a:t>yli 1/3 suomalaisista aikuisista miehistä ja yli 1/4 naisista </a:t>
            </a:r>
          </a:p>
          <a:p>
            <a:r>
              <a:rPr lang="fi-FI" dirty="0"/>
              <a:t>lihavuuden aste vaikuttaa terveyteen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00703686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634082"/>
          </a:xfrm>
        </p:spPr>
        <p:txBody>
          <a:bodyPr/>
          <a:lstStyle/>
          <a:p>
            <a:r>
              <a:rPr lang="fi-FI" b="1" dirty="0" smtClean="0"/>
              <a:t>Lihavuuden yleisyys</a:t>
            </a:r>
            <a:endParaRPr lang="fi-FI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980728"/>
            <a:ext cx="7467600" cy="5616624"/>
          </a:xfrm>
        </p:spPr>
        <p:txBody>
          <a:bodyPr>
            <a:normAutofit fontScale="77500" lnSpcReduction="20000"/>
          </a:bodyPr>
          <a:lstStyle/>
          <a:p>
            <a:r>
              <a:rPr lang="fi-FI" dirty="0" smtClean="0"/>
              <a:t>maailmassa </a:t>
            </a:r>
            <a:r>
              <a:rPr lang="fi-FI" b="1" dirty="0" smtClean="0"/>
              <a:t>yli </a:t>
            </a:r>
            <a:r>
              <a:rPr lang="fi-FI" b="1" dirty="0"/>
              <a:t>miljardi </a:t>
            </a:r>
            <a:r>
              <a:rPr lang="fi-FI" dirty="0"/>
              <a:t>vähintään ylipainoista </a:t>
            </a:r>
            <a:r>
              <a:rPr lang="fi-FI" dirty="0" smtClean="0"/>
              <a:t>ihmistä</a:t>
            </a:r>
          </a:p>
          <a:p>
            <a:r>
              <a:rPr lang="fi-FI" dirty="0"/>
              <a:t>e</a:t>
            </a:r>
            <a:r>
              <a:rPr lang="fi-FI" dirty="0" smtClean="0"/>
              <a:t>urooppalaisessa </a:t>
            </a:r>
            <a:r>
              <a:rPr lang="fi-FI" dirty="0"/>
              <a:t>lihavuustilastossa </a:t>
            </a:r>
            <a:r>
              <a:rPr lang="fi-FI" b="1" dirty="0"/>
              <a:t>Suomi</a:t>
            </a:r>
            <a:r>
              <a:rPr lang="fi-FI" dirty="0"/>
              <a:t> </a:t>
            </a:r>
            <a:r>
              <a:rPr lang="fi-FI" dirty="0" smtClean="0"/>
              <a:t>keskivaiheilla, </a:t>
            </a:r>
            <a:r>
              <a:rPr lang="fi-FI" dirty="0"/>
              <a:t>pohjoismaisessa vertailussa suomalaiset </a:t>
            </a:r>
            <a:r>
              <a:rPr lang="fi-FI" dirty="0" smtClean="0"/>
              <a:t>islantilaisten </a:t>
            </a:r>
            <a:r>
              <a:rPr lang="fi-FI" dirty="0"/>
              <a:t>ohella pohjoismaiden lihavin </a:t>
            </a:r>
            <a:r>
              <a:rPr lang="fi-FI" dirty="0" smtClean="0"/>
              <a:t>kansa</a:t>
            </a:r>
          </a:p>
          <a:p>
            <a:pPr lvl="1"/>
            <a:r>
              <a:rPr lang="fi-FI" sz="3000" dirty="0" smtClean="0"/>
              <a:t>joka neljäs kouluikäinen </a:t>
            </a:r>
            <a:r>
              <a:rPr lang="fi-FI" sz="3000" dirty="0"/>
              <a:t>on </a:t>
            </a:r>
            <a:r>
              <a:rPr lang="fi-FI" sz="3000" dirty="0" smtClean="0"/>
              <a:t>ylipainoinen </a:t>
            </a:r>
            <a:br>
              <a:rPr lang="fi-FI" sz="3000" dirty="0" smtClean="0"/>
            </a:br>
            <a:r>
              <a:rPr lang="fi-FI" sz="3000" dirty="0" smtClean="0"/>
              <a:t>(sosioekonomisen taustan vaikutus)</a:t>
            </a:r>
          </a:p>
          <a:p>
            <a:pPr lvl="1"/>
            <a:r>
              <a:rPr lang="fi-FI" sz="3000" dirty="0" smtClean="0"/>
              <a:t>nuorista </a:t>
            </a:r>
            <a:r>
              <a:rPr lang="fi-FI" sz="3000" dirty="0"/>
              <a:t>vain muutama prosentti </a:t>
            </a:r>
            <a:r>
              <a:rPr lang="fi-FI" sz="3000" dirty="0" smtClean="0"/>
              <a:t>lihavia</a:t>
            </a:r>
          </a:p>
          <a:p>
            <a:pPr lvl="1"/>
            <a:r>
              <a:rPr lang="fi-FI" sz="3000" dirty="0"/>
              <a:t>l</a:t>
            </a:r>
            <a:r>
              <a:rPr lang="fi-FI" sz="3000" dirty="0" smtClean="0"/>
              <a:t>ihava </a:t>
            </a:r>
            <a:r>
              <a:rPr lang="fi-FI" sz="3000" dirty="0"/>
              <a:t>lapsi ja nuori on </a:t>
            </a:r>
            <a:r>
              <a:rPr lang="fi-FI" sz="3000" dirty="0" smtClean="0"/>
              <a:t>todennäköisesti </a:t>
            </a:r>
            <a:r>
              <a:rPr lang="fi-FI" sz="3000" dirty="0"/>
              <a:t>lihava </a:t>
            </a:r>
            <a:r>
              <a:rPr lang="fi-FI" sz="3000" dirty="0" smtClean="0"/>
              <a:t>aikuisenakin</a:t>
            </a:r>
          </a:p>
          <a:p>
            <a:pPr lvl="1"/>
            <a:r>
              <a:rPr lang="fi-FI" sz="3000" dirty="0" smtClean="0"/>
              <a:t>monien </a:t>
            </a:r>
            <a:r>
              <a:rPr lang="fi-FI" sz="3000" dirty="0"/>
              <a:t>nuorten aikuisten lihominen alkaa vasta 20–30 vuoden </a:t>
            </a:r>
            <a:r>
              <a:rPr lang="fi-FI" sz="3000" dirty="0" smtClean="0"/>
              <a:t>iässä</a:t>
            </a:r>
          </a:p>
          <a:p>
            <a:pPr lvl="1"/>
            <a:r>
              <a:rPr lang="fi-FI" sz="3000" dirty="0" smtClean="0"/>
              <a:t>useimmat </a:t>
            </a:r>
            <a:r>
              <a:rPr lang="fi-FI" sz="3000" dirty="0"/>
              <a:t>lihavat aikuiset eivät ole olleet lihavia </a:t>
            </a:r>
            <a:r>
              <a:rPr lang="fi-FI" sz="3000" dirty="0" smtClean="0"/>
              <a:t>nuorena</a:t>
            </a:r>
          </a:p>
          <a:p>
            <a:pPr lvl="1"/>
            <a:r>
              <a:rPr lang="fi-FI" sz="3000" dirty="0" smtClean="0"/>
              <a:t>lihavuus </a:t>
            </a:r>
            <a:r>
              <a:rPr lang="fi-FI" sz="3000" dirty="0"/>
              <a:t>yleistyy iän karttuessa noin 70 vuoden ikään </a:t>
            </a:r>
            <a:r>
              <a:rPr lang="fi-FI" sz="3000" dirty="0" smtClean="0"/>
              <a:t>saakka</a:t>
            </a:r>
          </a:p>
          <a:p>
            <a:pPr lvl="1"/>
            <a:r>
              <a:rPr lang="fi-FI" sz="3000" dirty="0" smtClean="0"/>
              <a:t>pitkään </a:t>
            </a:r>
            <a:r>
              <a:rPr lang="fi-FI" sz="3000" dirty="0"/>
              <a:t>koulutettu ja johtavassa asemassa oleva lihava nainen </a:t>
            </a:r>
            <a:r>
              <a:rPr lang="fi-FI" sz="3000" dirty="0" smtClean="0"/>
              <a:t>harvinaisuus, </a:t>
            </a:r>
            <a:r>
              <a:rPr lang="fi-FI" sz="3000" dirty="0"/>
              <a:t>mahakas mies voi olla niin johtaja kuin tavallinen </a:t>
            </a:r>
            <a:r>
              <a:rPr lang="fi-FI" sz="3000" dirty="0" smtClean="0"/>
              <a:t>työntekijäkin</a:t>
            </a:r>
            <a:endParaRPr lang="fi-FI" sz="3000" dirty="0"/>
          </a:p>
        </p:txBody>
      </p:sp>
    </p:spTree>
    <p:extLst>
      <p:ext uri="{BB962C8B-B14F-4D97-AF65-F5344CB8AC3E}">
        <p14:creationId xmlns:p14="http://schemas.microsoft.com/office/powerpoint/2010/main" val="265394790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06090"/>
          </a:xfrm>
        </p:spPr>
        <p:txBody>
          <a:bodyPr/>
          <a:lstStyle/>
          <a:p>
            <a:r>
              <a:rPr lang="fi-FI" b="1" dirty="0" smtClean="0"/>
              <a:t>Lihavuuden ja </a:t>
            </a:r>
            <a:r>
              <a:rPr lang="fi-FI" b="1" dirty="0"/>
              <a:t>y</a:t>
            </a:r>
            <a:r>
              <a:rPr lang="fi-FI" b="1" dirty="0" smtClean="0"/>
              <a:t>lipainon ehkäisy</a:t>
            </a:r>
            <a:endParaRPr lang="fi-FI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340768"/>
            <a:ext cx="7467600" cy="5133184"/>
          </a:xfrm>
        </p:spPr>
        <p:txBody>
          <a:bodyPr>
            <a:normAutofit/>
          </a:bodyPr>
          <a:lstStyle/>
          <a:p>
            <a:r>
              <a:rPr lang="fi-FI" dirty="0" smtClean="0"/>
              <a:t>yksi </a:t>
            </a:r>
            <a:r>
              <a:rPr lang="fi-FI" dirty="0"/>
              <a:t>tärkeimmistä terveyspoliittisista haasteista niin teollistuneissa maissa kuin kehittyvissä </a:t>
            </a:r>
            <a:r>
              <a:rPr lang="fi-FI" dirty="0" smtClean="0"/>
              <a:t>maissa</a:t>
            </a:r>
            <a:r>
              <a:rPr lang="fi-FI" dirty="0"/>
              <a:t> </a:t>
            </a:r>
            <a:r>
              <a:rPr lang="fi-FI" dirty="0" smtClean="0"/>
              <a:t>(WHO)</a:t>
            </a:r>
          </a:p>
          <a:p>
            <a:r>
              <a:rPr lang="fi-FI" dirty="0"/>
              <a:t>t</a:t>
            </a:r>
            <a:r>
              <a:rPr lang="fi-FI" dirty="0" smtClean="0"/>
              <a:t>erveyden </a:t>
            </a:r>
            <a:r>
              <a:rPr lang="fi-FI" dirty="0"/>
              <a:t>edistämisen </a:t>
            </a:r>
            <a:r>
              <a:rPr lang="fi-FI" dirty="0" smtClean="0"/>
              <a:t>tavoitteena, </a:t>
            </a:r>
            <a:r>
              <a:rPr lang="fi-FI" dirty="0"/>
              <a:t>että yhteiskunta tukee ja mahdollistaa erityisesti ruokaan ja liikkumiseen liittyviä yksilön valintoja niin, että ihmiset syövät nykyistä terveellisemmin ja liikkuvat nykyistä </a:t>
            </a:r>
            <a:r>
              <a:rPr lang="fi-FI" dirty="0" smtClean="0"/>
              <a:t>enemmän</a:t>
            </a:r>
          </a:p>
          <a:p>
            <a:r>
              <a:rPr lang="fi-FI" dirty="0"/>
              <a:t>s</a:t>
            </a:r>
            <a:r>
              <a:rPr lang="fi-FI" dirty="0" smtClean="0"/>
              <a:t>äätely monimutkaista, mutta ruokaa </a:t>
            </a:r>
            <a:r>
              <a:rPr lang="fi-FI" dirty="0"/>
              <a:t>voidaan </a:t>
            </a:r>
            <a:r>
              <a:rPr lang="fi-FI" dirty="0" smtClean="0"/>
              <a:t>esim. verottaa terveysnäkökulmasta</a:t>
            </a:r>
          </a:p>
          <a:p>
            <a:r>
              <a:rPr lang="fi-FI" dirty="0" smtClean="0"/>
              <a:t>ihmisen </a:t>
            </a:r>
            <a:r>
              <a:rPr lang="fi-FI" dirty="0"/>
              <a:t>vastuu itsestään, lapsistaan ja </a:t>
            </a:r>
            <a:r>
              <a:rPr lang="fi-FI" dirty="0" smtClean="0"/>
              <a:t>läheisistään on tärkeää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5499783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78098"/>
          </a:xfrm>
        </p:spPr>
        <p:txBody>
          <a:bodyPr/>
          <a:lstStyle/>
          <a:p>
            <a:r>
              <a:rPr lang="fi-FI" b="1" dirty="0" smtClean="0"/>
              <a:t>Painonhallinta</a:t>
            </a:r>
            <a:endParaRPr lang="fi-FI" b="1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467544" y="1556792"/>
            <a:ext cx="8229600" cy="4525963"/>
          </a:xfrm>
        </p:spPr>
        <p:txBody>
          <a:bodyPr>
            <a:normAutofit/>
          </a:bodyPr>
          <a:lstStyle/>
          <a:p>
            <a:r>
              <a:rPr lang="fi-FI" sz="2800" dirty="0" smtClean="0"/>
              <a:t>energiansaannin </a:t>
            </a:r>
            <a:r>
              <a:rPr lang="fi-FI" sz="2800" dirty="0"/>
              <a:t>ja -kulutuksen pysymistä tasapainossa siten, ettei rasvakudosta kerry elimistöön </a:t>
            </a:r>
            <a:r>
              <a:rPr lang="fi-FI" sz="2800" dirty="0" smtClean="0"/>
              <a:t>liikaa</a:t>
            </a:r>
          </a:p>
          <a:p>
            <a:r>
              <a:rPr lang="fi-FI" sz="2800" dirty="0" smtClean="0"/>
              <a:t>ei </a:t>
            </a:r>
            <a:r>
              <a:rPr lang="fi-FI" sz="2800" dirty="0"/>
              <a:t>ole laihduttamista vaan </a:t>
            </a:r>
            <a:r>
              <a:rPr lang="fi-FI" sz="2800" b="1" dirty="0"/>
              <a:t>pysyviä terveellisiä tottumuksia </a:t>
            </a:r>
            <a:r>
              <a:rPr lang="fi-FI" sz="2800" b="1" dirty="0" smtClean="0"/>
              <a:t>elämäntavoissa</a:t>
            </a:r>
          </a:p>
          <a:p>
            <a:r>
              <a:rPr lang="fi-FI" sz="2800" dirty="0"/>
              <a:t>t</a:t>
            </a:r>
            <a:r>
              <a:rPr lang="fi-FI" sz="2800" dirty="0" smtClean="0"/>
              <a:t>erveyden </a:t>
            </a:r>
            <a:r>
              <a:rPr lang="fi-FI" sz="2800" dirty="0"/>
              <a:t>kannalta olisi parasta, että paino pysyisi aikuisiän kutakuinkin </a:t>
            </a:r>
            <a:r>
              <a:rPr lang="fi-FI" sz="2800" dirty="0" smtClean="0"/>
              <a:t>samana</a:t>
            </a:r>
            <a:endParaRPr lang="fi-FI" sz="2800" dirty="0" smtClean="0"/>
          </a:p>
        </p:txBody>
      </p:sp>
    </p:spTree>
    <p:extLst>
      <p:ext uri="{BB962C8B-B14F-4D97-AF65-F5344CB8AC3E}">
        <p14:creationId xmlns:p14="http://schemas.microsoft.com/office/powerpoint/2010/main" val="6637878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634082"/>
          </a:xfrm>
        </p:spPr>
        <p:txBody>
          <a:bodyPr/>
          <a:lstStyle/>
          <a:p>
            <a:r>
              <a:rPr lang="fi-FI" dirty="0" smtClean="0"/>
              <a:t>…jatkuu…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"/>
          </p:nvPr>
        </p:nvSpPr>
        <p:spPr>
          <a:xfrm>
            <a:off x="457200" y="908720"/>
            <a:ext cx="7467600" cy="5565232"/>
          </a:xfrm>
        </p:spPr>
        <p:txBody>
          <a:bodyPr/>
          <a:lstStyle/>
          <a:p>
            <a:r>
              <a:rPr lang="fi-FI" dirty="0"/>
              <a:t>myös alipainon välttäminen on tärkeää, sillä se altistaa sairauksille, hidastaa sairauksista toipumista sekä häiritsee lasten ja nuorten kasvua ja kehitystä</a:t>
            </a:r>
          </a:p>
          <a:p>
            <a:r>
              <a:rPr lang="fi-FI" dirty="0"/>
              <a:t>painonhallinnassa onnistuminen:</a:t>
            </a:r>
          </a:p>
          <a:p>
            <a:pPr lvl="1"/>
            <a:r>
              <a:rPr lang="fi-FI" sz="2400" dirty="0"/>
              <a:t>rento ja joustava suhtautuminen syömiseen</a:t>
            </a:r>
          </a:p>
          <a:p>
            <a:pPr lvl="1"/>
            <a:r>
              <a:rPr lang="fi-FI" sz="2400" dirty="0"/>
              <a:t>ei ehdottomia kieltoja eikä tottumusten ja tapojen muuttamista liian rajusti tai nopeasti</a:t>
            </a:r>
          </a:p>
          <a:p>
            <a:pPr lvl="1"/>
            <a:r>
              <a:rPr lang="fi-FI" sz="2400" dirty="0"/>
              <a:t>syöminen pääsääntöisesti terveellisesti, mutta poikkeusten salliminen tuntematta siitä syyllisyyttä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5939308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562074"/>
          </a:xfrm>
        </p:spPr>
        <p:txBody>
          <a:bodyPr/>
          <a:lstStyle/>
          <a:p>
            <a:r>
              <a:rPr lang="fi-FI" b="1" dirty="0" smtClean="0"/>
              <a:t>Painoon vaikuttavat tekijät</a:t>
            </a:r>
            <a:endParaRPr lang="fi-FI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124744"/>
            <a:ext cx="7467600" cy="5349208"/>
          </a:xfrm>
        </p:spPr>
        <p:txBody>
          <a:bodyPr>
            <a:normAutofit fontScale="92500"/>
          </a:bodyPr>
          <a:lstStyle/>
          <a:p>
            <a:r>
              <a:rPr lang="fi-FI" b="1" dirty="0" smtClean="0"/>
              <a:t>fyysisen aktiivisuus </a:t>
            </a:r>
          </a:p>
          <a:p>
            <a:pPr lvl="1"/>
            <a:r>
              <a:rPr lang="fi-FI" dirty="0" smtClean="0"/>
              <a:t>vähäisyys </a:t>
            </a:r>
            <a:r>
              <a:rPr lang="fi-FI" dirty="0"/>
              <a:t>vaikeuttaa </a:t>
            </a:r>
            <a:r>
              <a:rPr lang="fi-FI" dirty="0" smtClean="0"/>
              <a:t>painonhallintaa – toisaalta </a:t>
            </a:r>
            <a:r>
              <a:rPr lang="fi-FI" dirty="0"/>
              <a:t>lihominen vaikeuttaa </a:t>
            </a:r>
            <a:r>
              <a:rPr lang="fi-FI" dirty="0" smtClean="0"/>
              <a:t>liikkumista</a:t>
            </a:r>
          </a:p>
          <a:p>
            <a:pPr lvl="1"/>
            <a:r>
              <a:rPr lang="fi-FI" dirty="0"/>
              <a:t>s</a:t>
            </a:r>
            <a:r>
              <a:rPr lang="fi-FI" dirty="0" smtClean="0"/>
              <a:t>ekä arkiliikunnan että </a:t>
            </a:r>
            <a:r>
              <a:rPr lang="fi-FI" dirty="0"/>
              <a:t>työn fyysisen rasittavuuden </a:t>
            </a:r>
            <a:r>
              <a:rPr lang="fi-FI" dirty="0" smtClean="0"/>
              <a:t>väheneminen</a:t>
            </a:r>
          </a:p>
          <a:p>
            <a:r>
              <a:rPr lang="fi-FI" b="1" dirty="0" smtClean="0"/>
              <a:t>perimä</a:t>
            </a:r>
          </a:p>
          <a:p>
            <a:pPr lvl="1"/>
            <a:r>
              <a:rPr lang="fi-FI" dirty="0" smtClean="0"/>
              <a:t>biologiset </a:t>
            </a:r>
            <a:r>
              <a:rPr lang="fi-FI" dirty="0"/>
              <a:t>tekijät selittävät osan lihomisen </a:t>
            </a:r>
            <a:r>
              <a:rPr lang="fi-FI" dirty="0" smtClean="0"/>
              <a:t>syistä (noin 30–50 </a:t>
            </a:r>
            <a:r>
              <a:rPr lang="fi-FI" dirty="0"/>
              <a:t>% </a:t>
            </a:r>
            <a:r>
              <a:rPr lang="fi-FI" dirty="0" smtClean="0"/>
              <a:t>alttiudesta lihomiseen)</a:t>
            </a:r>
          </a:p>
          <a:p>
            <a:pPr lvl="1"/>
            <a:r>
              <a:rPr lang="fi-FI" dirty="0" smtClean="0"/>
              <a:t>poikkeamat </a:t>
            </a:r>
            <a:r>
              <a:rPr lang="fi-FI" dirty="0"/>
              <a:t>geeneissä vaikuttavat esimerkiksi energiankulutukseen, ruokahaluun, kylläisyyden tunteeseen, rasvayhdisteiden varastoitumiseen rasvakudokseen, fyysiseen kuntoon ja </a:t>
            </a:r>
            <a:r>
              <a:rPr lang="fi-FI" dirty="0" smtClean="0"/>
              <a:t>liikuntataitoihin</a:t>
            </a:r>
          </a:p>
          <a:p>
            <a:pPr lvl="1"/>
            <a:r>
              <a:rPr lang="fi-FI" dirty="0"/>
              <a:t>g</a:t>
            </a:r>
            <a:r>
              <a:rPr lang="fi-FI" dirty="0" smtClean="0"/>
              <a:t>eenien </a:t>
            </a:r>
            <a:r>
              <a:rPr lang="fi-FI" dirty="0"/>
              <a:t>toimintaan vaikuttavat geenimuunnokset voivat lisätä lihomisen </a:t>
            </a:r>
            <a:r>
              <a:rPr lang="fi-FI" dirty="0" smtClean="0"/>
              <a:t>todennäköisyyttä</a:t>
            </a:r>
          </a:p>
          <a:p>
            <a:pPr lvl="1"/>
            <a:r>
              <a:rPr lang="fi-FI" dirty="0" smtClean="0"/>
              <a:t>perimästään </a:t>
            </a:r>
            <a:r>
              <a:rPr lang="fi-FI" dirty="0"/>
              <a:t>riippumatta </a:t>
            </a:r>
            <a:r>
              <a:rPr lang="fi-FI" dirty="0" smtClean="0"/>
              <a:t>voi kuitenkin vahvistaa </a:t>
            </a:r>
            <a:r>
              <a:rPr lang="fi-FI" dirty="0"/>
              <a:t>painonhallintaansa järkevillä </a:t>
            </a:r>
            <a:r>
              <a:rPr lang="fi-FI" dirty="0" smtClean="0"/>
              <a:t>elämäntavoilla</a:t>
            </a: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8932686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06090"/>
          </a:xfrm>
        </p:spPr>
        <p:txBody>
          <a:bodyPr/>
          <a:lstStyle/>
          <a:p>
            <a:r>
              <a:rPr lang="fi-FI" b="1" dirty="0" smtClean="0"/>
              <a:t>Laihduttamisen perustellut syyt</a:t>
            </a:r>
            <a:endParaRPr lang="fi-FI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196752"/>
            <a:ext cx="7467600" cy="5277200"/>
          </a:xfrm>
        </p:spPr>
        <p:txBody>
          <a:bodyPr>
            <a:normAutofit fontScale="92500"/>
          </a:bodyPr>
          <a:lstStyle/>
          <a:p>
            <a:r>
              <a:rPr lang="fi-FI" dirty="0" smtClean="0"/>
              <a:t>terveydellisistä </a:t>
            </a:r>
            <a:r>
              <a:rPr lang="fi-FI" dirty="0"/>
              <a:t>syistä perusteltua vain silloin, kun aikuinen tai lapsi on pätevillä mittauksilla todettu ylipainoiseksi tai </a:t>
            </a:r>
            <a:r>
              <a:rPr lang="fi-FI" dirty="0" smtClean="0"/>
              <a:t>lihavaksi</a:t>
            </a:r>
          </a:p>
          <a:p>
            <a:r>
              <a:rPr lang="fi-FI" dirty="0"/>
              <a:t>m</a:t>
            </a:r>
            <a:r>
              <a:rPr lang="fi-FI" dirty="0" smtClean="0"/>
              <a:t>uutaman </a:t>
            </a:r>
            <a:r>
              <a:rPr lang="fi-FI" dirty="0"/>
              <a:t>kilon ylipainon kertyminen on aikuisella varoitussignaali elämäntapojen </a:t>
            </a:r>
            <a:r>
              <a:rPr lang="fi-FI" dirty="0" smtClean="0"/>
              <a:t>tarkistukseen </a:t>
            </a:r>
          </a:p>
          <a:p>
            <a:r>
              <a:rPr lang="fi-FI" dirty="0"/>
              <a:t>a</a:t>
            </a:r>
            <a:r>
              <a:rPr lang="fi-FI" dirty="0" smtClean="0"/>
              <a:t>ikuisten </a:t>
            </a:r>
            <a:r>
              <a:rPr lang="fi-FI" dirty="0"/>
              <a:t>laihduttamisessa on </a:t>
            </a:r>
            <a:r>
              <a:rPr lang="fi-FI" b="1" dirty="0"/>
              <a:t>kaksi </a:t>
            </a:r>
            <a:r>
              <a:rPr lang="fi-FI" b="1" dirty="0" smtClean="0"/>
              <a:t>tavoitetta </a:t>
            </a:r>
            <a:r>
              <a:rPr lang="fi-FI" dirty="0" smtClean="0"/>
              <a:t/>
            </a:r>
            <a:br>
              <a:rPr lang="fi-FI" dirty="0" smtClean="0"/>
            </a:br>
            <a:r>
              <a:rPr lang="fi-FI" dirty="0" smtClean="0"/>
              <a:t>(lapsilla </a:t>
            </a:r>
            <a:r>
              <a:rPr lang="fi-FI" dirty="0"/>
              <a:t>ja nuorilla painottuu ensimmäinen </a:t>
            </a:r>
            <a:r>
              <a:rPr lang="fi-FI" dirty="0" smtClean="0"/>
              <a:t>tavoite):</a:t>
            </a:r>
            <a:endParaRPr lang="fi-FI" dirty="0"/>
          </a:p>
          <a:p>
            <a:pPr marL="971550" lvl="1" indent="-514350">
              <a:buFont typeface="+mj-lt"/>
              <a:buAutoNum type="arabicPeriod"/>
            </a:pPr>
            <a:r>
              <a:rPr lang="fi-FI" dirty="0" smtClean="0"/>
              <a:t>kehon </a:t>
            </a:r>
            <a:r>
              <a:rPr lang="fi-FI" dirty="0"/>
              <a:t>liiallisen rasvakudoksen määrän </a:t>
            </a:r>
            <a:r>
              <a:rPr lang="fi-FI" dirty="0" smtClean="0"/>
              <a:t>vähentäminen </a:t>
            </a:r>
          </a:p>
          <a:p>
            <a:pPr marL="971550" lvl="1" indent="-514350">
              <a:buFont typeface="+mj-lt"/>
              <a:buAutoNum type="arabicPeriod"/>
            </a:pPr>
            <a:r>
              <a:rPr lang="fi-FI" dirty="0" smtClean="0"/>
              <a:t>lihavuuteen </a:t>
            </a:r>
            <a:r>
              <a:rPr lang="fi-FI" dirty="0"/>
              <a:t>liittyvien sairauksien tai niiden vaaratekijöiden ehkäiseminen ja </a:t>
            </a:r>
            <a:r>
              <a:rPr lang="fi-FI" dirty="0" smtClean="0"/>
              <a:t>lieventäminen</a:t>
            </a:r>
            <a:endParaRPr lang="fi-FI" dirty="0"/>
          </a:p>
          <a:p>
            <a:r>
              <a:rPr lang="fi-FI" dirty="0"/>
              <a:t>j</a:t>
            </a:r>
            <a:r>
              <a:rPr lang="fi-FI" dirty="0" smtClean="0"/>
              <a:t>os </a:t>
            </a:r>
            <a:r>
              <a:rPr lang="fi-FI" dirty="0"/>
              <a:t>ihminen on selkeästi lihava, laihduttaminen on turvallisinta aloittaa terveydenhuollon ammattilaisen eli lääkärin tai terveydenhoitajan </a:t>
            </a:r>
            <a:r>
              <a:rPr lang="fi-FI" dirty="0" smtClean="0"/>
              <a:t>valvonnassa</a:t>
            </a:r>
          </a:p>
        </p:txBody>
      </p:sp>
    </p:spTree>
    <p:extLst>
      <p:ext uri="{BB962C8B-B14F-4D97-AF65-F5344CB8AC3E}">
        <p14:creationId xmlns:p14="http://schemas.microsoft.com/office/powerpoint/2010/main" val="16448785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06090"/>
          </a:xfrm>
        </p:spPr>
        <p:txBody>
          <a:bodyPr/>
          <a:lstStyle/>
          <a:p>
            <a:r>
              <a:rPr lang="fi-FI" b="1" dirty="0" smtClean="0"/>
              <a:t>Painonhallinta syömisen avulla</a:t>
            </a:r>
            <a:endParaRPr lang="fi-FI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196752"/>
            <a:ext cx="7467600" cy="5277200"/>
          </a:xfrm>
        </p:spPr>
        <p:txBody>
          <a:bodyPr>
            <a:normAutofit lnSpcReduction="10000"/>
          </a:bodyPr>
          <a:lstStyle/>
          <a:p>
            <a:r>
              <a:rPr lang="fi-FI" dirty="0"/>
              <a:t>l</a:t>
            </a:r>
            <a:r>
              <a:rPr lang="fi-FI" dirty="0" smtClean="0"/>
              <a:t>ihavuuden </a:t>
            </a:r>
            <a:r>
              <a:rPr lang="fi-FI" dirty="0"/>
              <a:t>tai ylipainon hoidossa laihduttamisen tärkein menetelmä on </a:t>
            </a:r>
            <a:r>
              <a:rPr lang="fi-FI" b="1" dirty="0"/>
              <a:t>niukkaenerginen ruokavalio</a:t>
            </a:r>
            <a:r>
              <a:rPr lang="fi-FI" dirty="0"/>
              <a:t>, jonka tavoitteena on vähentää ruoasta saatavaa energiaa aiempaan </a:t>
            </a:r>
            <a:r>
              <a:rPr lang="fi-FI" dirty="0" smtClean="0"/>
              <a:t>verrattuna</a:t>
            </a:r>
          </a:p>
          <a:p>
            <a:pPr lvl="1"/>
            <a:r>
              <a:rPr lang="fi-FI" dirty="0" smtClean="0"/>
              <a:t>ruoan energiatiheyden pienentäminen</a:t>
            </a:r>
          </a:p>
          <a:p>
            <a:pPr lvl="1"/>
            <a:r>
              <a:rPr lang="fi-FI" dirty="0" smtClean="0"/>
              <a:t>energiamäärää </a:t>
            </a:r>
            <a:r>
              <a:rPr lang="fi-FI" dirty="0"/>
              <a:t>voidaan vähentää </a:t>
            </a:r>
            <a:r>
              <a:rPr lang="fi-FI" dirty="0" smtClean="0"/>
              <a:t>eri tavoilla</a:t>
            </a:r>
            <a:r>
              <a:rPr lang="fi-FI" dirty="0"/>
              <a:t> </a:t>
            </a:r>
            <a:r>
              <a:rPr lang="fi-FI" dirty="0" smtClean="0"/>
              <a:t>- osa </a:t>
            </a:r>
            <a:r>
              <a:rPr lang="fi-FI" dirty="0"/>
              <a:t>terveellisiä ja osa </a:t>
            </a:r>
            <a:r>
              <a:rPr lang="fi-FI" dirty="0" smtClean="0"/>
              <a:t>ei</a:t>
            </a:r>
          </a:p>
          <a:p>
            <a:pPr lvl="1"/>
            <a:r>
              <a:rPr lang="fi-FI" dirty="0"/>
              <a:t>a</a:t>
            </a:r>
            <a:r>
              <a:rPr lang="fi-FI" dirty="0" smtClean="0"/>
              <a:t>ikuisella </a:t>
            </a:r>
            <a:r>
              <a:rPr lang="fi-FI" dirty="0"/>
              <a:t>ylipainoisella henkilöllä sopiva </a:t>
            </a:r>
            <a:r>
              <a:rPr lang="fi-FI" dirty="0" smtClean="0"/>
              <a:t>laihdutusvauhti </a:t>
            </a:r>
            <a:r>
              <a:rPr lang="fi-FI" dirty="0"/>
              <a:t>enintään puoli kiloa </a:t>
            </a:r>
            <a:r>
              <a:rPr lang="fi-FI" dirty="0" smtClean="0"/>
              <a:t>viikossa</a:t>
            </a:r>
          </a:p>
          <a:p>
            <a:pPr lvl="1"/>
            <a:r>
              <a:rPr lang="fi-FI" dirty="0" smtClean="0"/>
              <a:t>painonpudotuksen </a:t>
            </a:r>
            <a:r>
              <a:rPr lang="fi-FI" dirty="0"/>
              <a:t>tärkein </a:t>
            </a:r>
            <a:r>
              <a:rPr lang="fi-FI" dirty="0" smtClean="0"/>
              <a:t>tavoite </a:t>
            </a:r>
            <a:r>
              <a:rPr lang="fi-FI" dirty="0"/>
              <a:t>laihdutustuloksen </a:t>
            </a:r>
            <a:r>
              <a:rPr lang="fi-FI" dirty="0" smtClean="0"/>
              <a:t>pysyvyys </a:t>
            </a:r>
            <a:br>
              <a:rPr lang="fi-FI" dirty="0" smtClean="0"/>
            </a:br>
            <a:r>
              <a:rPr lang="fi-FI" dirty="0" smtClean="0"/>
              <a:t>(= terveellisten ruokailu- </a:t>
            </a:r>
            <a:r>
              <a:rPr lang="fi-FI" dirty="0"/>
              <a:t>ja liikuntatottumusten </a:t>
            </a:r>
            <a:r>
              <a:rPr lang="fi-FI" dirty="0" smtClean="0"/>
              <a:t>jatkaminen </a:t>
            </a:r>
            <a:r>
              <a:rPr lang="fi-FI" dirty="0"/>
              <a:t>laihtumisen </a:t>
            </a:r>
            <a:r>
              <a:rPr lang="fi-FI" dirty="0" smtClean="0"/>
              <a:t>jälkeen)</a:t>
            </a:r>
          </a:p>
          <a:p>
            <a:pPr lvl="1"/>
            <a:r>
              <a:rPr lang="fi-FI" dirty="0" smtClean="0"/>
              <a:t>raju </a:t>
            </a:r>
            <a:r>
              <a:rPr lang="fi-FI" dirty="0"/>
              <a:t>laihduttaminen omin päin epäterveellisillä keinoilla voi johtaa suuriin painonvaihteluihin tai laukaista </a:t>
            </a:r>
            <a:r>
              <a:rPr lang="fi-FI" dirty="0" smtClean="0"/>
              <a:t>syömishäiriön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6772053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06090"/>
          </a:xfrm>
        </p:spPr>
        <p:txBody>
          <a:bodyPr/>
          <a:lstStyle/>
          <a:p>
            <a:r>
              <a:rPr lang="fi-FI" b="1" dirty="0" smtClean="0"/>
              <a:t>Liikunnan merkitys</a:t>
            </a:r>
            <a:endParaRPr lang="fi-FI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268760"/>
            <a:ext cx="7467600" cy="5205192"/>
          </a:xfrm>
        </p:spPr>
        <p:txBody>
          <a:bodyPr>
            <a:normAutofit/>
          </a:bodyPr>
          <a:lstStyle/>
          <a:p>
            <a:r>
              <a:rPr lang="fi-FI" dirty="0" smtClean="0"/>
              <a:t>vähentää </a:t>
            </a:r>
            <a:r>
              <a:rPr lang="fi-FI" dirty="0"/>
              <a:t>lihavuuteen liittyviä </a:t>
            </a:r>
            <a:r>
              <a:rPr lang="fi-FI" dirty="0" smtClean="0"/>
              <a:t>terveysriskejä</a:t>
            </a:r>
          </a:p>
          <a:p>
            <a:r>
              <a:rPr lang="fi-FI" dirty="0" smtClean="0"/>
              <a:t>hyvä </a:t>
            </a:r>
            <a:r>
              <a:rPr lang="fi-FI" dirty="0"/>
              <a:t>kunto ja suorituskyky voivat parantaa itsetuntoa, fyysistä minäkuvaa ja </a:t>
            </a:r>
            <a:r>
              <a:rPr lang="fi-FI" dirty="0" smtClean="0"/>
              <a:t>elämänlaatua</a:t>
            </a:r>
          </a:p>
          <a:p>
            <a:r>
              <a:rPr lang="fi-FI" dirty="0" smtClean="0"/>
              <a:t>liikuntaa </a:t>
            </a:r>
            <a:r>
              <a:rPr lang="fi-FI" dirty="0"/>
              <a:t>lisäämällä laihtuminen ei ole yhtä nopeaa kuin ruokavalion avulla (esim. yhden pikaruoka-annoksen energiamäärä vastaa monen tunnin juoksulenkkiä</a:t>
            </a:r>
            <a:r>
              <a:rPr lang="fi-FI" dirty="0" smtClean="0"/>
              <a:t>)</a:t>
            </a:r>
          </a:p>
          <a:p>
            <a:r>
              <a:rPr lang="fi-FI" dirty="0"/>
              <a:t>l</a:t>
            </a:r>
            <a:r>
              <a:rPr lang="fi-FI" dirty="0" smtClean="0"/>
              <a:t>aihduttamisen </a:t>
            </a:r>
            <a:r>
              <a:rPr lang="fi-FI" dirty="0"/>
              <a:t>jälkeisessä painonhallinnassa on terveellisten ruokatottumusten lisäksi tärkeää liikkua lihomisen </a:t>
            </a:r>
            <a:r>
              <a:rPr lang="fi-FI" dirty="0" smtClean="0"/>
              <a:t>estämiseksi</a:t>
            </a: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5886578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06090"/>
          </a:xfrm>
        </p:spPr>
        <p:txBody>
          <a:bodyPr/>
          <a:lstStyle/>
          <a:p>
            <a:r>
              <a:rPr lang="fi-FI" b="1" dirty="0" smtClean="0"/>
              <a:t>Ylipainon mittarit</a:t>
            </a:r>
            <a:endParaRPr lang="fi-FI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340768"/>
            <a:ext cx="7467600" cy="5133184"/>
          </a:xfrm>
        </p:spPr>
        <p:txBody>
          <a:bodyPr>
            <a:normAutofit fontScale="92500" lnSpcReduction="20000"/>
          </a:bodyPr>
          <a:lstStyle/>
          <a:p>
            <a:r>
              <a:rPr lang="fi-FI" b="1" dirty="0" smtClean="0"/>
              <a:t>BMI </a:t>
            </a:r>
            <a:r>
              <a:rPr lang="fi-FI" b="1" dirty="0"/>
              <a:t>eli </a:t>
            </a:r>
            <a:r>
              <a:rPr lang="fi-FI" b="1" dirty="0" smtClean="0"/>
              <a:t>painoindeksi</a:t>
            </a:r>
          </a:p>
          <a:p>
            <a:pPr lvl="1"/>
            <a:r>
              <a:rPr lang="fi-FI" dirty="0" smtClean="0"/>
              <a:t>kiloina </a:t>
            </a:r>
            <a:r>
              <a:rPr lang="fi-FI" dirty="0"/>
              <a:t>mitattu paino </a:t>
            </a:r>
            <a:r>
              <a:rPr lang="fi-FI" dirty="0" smtClean="0"/>
              <a:t>jaettuna metreinä </a:t>
            </a:r>
            <a:r>
              <a:rPr lang="fi-FI" dirty="0"/>
              <a:t>mitatun pituuden </a:t>
            </a:r>
            <a:r>
              <a:rPr lang="fi-FI" dirty="0" smtClean="0"/>
              <a:t>neliöllä</a:t>
            </a:r>
          </a:p>
          <a:p>
            <a:pPr lvl="1"/>
            <a:r>
              <a:rPr lang="fi-FI" dirty="0" smtClean="0"/>
              <a:t>suuri </a:t>
            </a:r>
            <a:r>
              <a:rPr lang="fi-FI" dirty="0"/>
              <a:t>lihasmäärä voi suurentaa </a:t>
            </a:r>
            <a:r>
              <a:rPr lang="fi-FI" dirty="0" smtClean="0"/>
              <a:t>painoindeksiä</a:t>
            </a:r>
          </a:p>
          <a:p>
            <a:r>
              <a:rPr lang="fi-FI" b="1" dirty="0" smtClean="0"/>
              <a:t>vyötärönympärysmitta</a:t>
            </a:r>
          </a:p>
          <a:p>
            <a:pPr lvl="1"/>
            <a:r>
              <a:rPr lang="fi-FI" dirty="0"/>
              <a:t>k</a:t>
            </a:r>
            <a:r>
              <a:rPr lang="fi-FI" dirty="0" smtClean="0"/>
              <a:t>ertoo rasvakudoksen </a:t>
            </a:r>
            <a:r>
              <a:rPr lang="fi-FI" dirty="0"/>
              <a:t>sijainnista </a:t>
            </a:r>
            <a:r>
              <a:rPr lang="fi-FI" dirty="0" smtClean="0"/>
              <a:t>vatsaontelossa</a:t>
            </a:r>
          </a:p>
          <a:p>
            <a:pPr lvl="1"/>
            <a:r>
              <a:rPr lang="fi-FI" dirty="0"/>
              <a:t>v</a:t>
            </a:r>
            <a:r>
              <a:rPr lang="fi-FI" dirty="0" smtClean="0"/>
              <a:t>yötärölihavuus: miehillä </a:t>
            </a:r>
            <a:r>
              <a:rPr lang="fi-FI" dirty="0"/>
              <a:t>yli 100 </a:t>
            </a:r>
            <a:r>
              <a:rPr lang="fi-FI" dirty="0" smtClean="0"/>
              <a:t>cm, </a:t>
            </a:r>
            <a:r>
              <a:rPr lang="fi-FI" dirty="0"/>
              <a:t>naisilla yli 90 </a:t>
            </a:r>
            <a:r>
              <a:rPr lang="fi-FI" dirty="0" smtClean="0"/>
              <a:t>cm </a:t>
            </a:r>
            <a:r>
              <a:rPr lang="fi-FI" dirty="0"/>
              <a:t>vyötärönympärys </a:t>
            </a:r>
            <a:endParaRPr lang="fi-FI" dirty="0" smtClean="0"/>
          </a:p>
          <a:p>
            <a:r>
              <a:rPr lang="fi-FI" dirty="0"/>
              <a:t>m</a:t>
            </a:r>
            <a:r>
              <a:rPr lang="fi-FI" dirty="0" smtClean="0"/>
              <a:t>olempia käytetään terveydenhuollossa aikuisten </a:t>
            </a:r>
            <a:r>
              <a:rPr lang="fi-FI" dirty="0"/>
              <a:t>lihavuuden </a:t>
            </a:r>
            <a:r>
              <a:rPr lang="fi-FI" dirty="0" smtClean="0"/>
              <a:t>osoittimina (pituuskasvun päätyttyä)</a:t>
            </a:r>
          </a:p>
          <a:p>
            <a:r>
              <a:rPr lang="fi-FI" b="1" dirty="0" smtClean="0"/>
              <a:t>lapset </a:t>
            </a:r>
            <a:r>
              <a:rPr lang="fi-FI" b="1" dirty="0"/>
              <a:t>ja </a:t>
            </a:r>
            <a:r>
              <a:rPr lang="fi-FI" b="1" dirty="0" smtClean="0"/>
              <a:t>nuoret</a:t>
            </a:r>
          </a:p>
          <a:p>
            <a:pPr lvl="1"/>
            <a:r>
              <a:rPr lang="fi-FI" dirty="0" smtClean="0"/>
              <a:t>painon </a:t>
            </a:r>
            <a:r>
              <a:rPr lang="fi-FI" dirty="0"/>
              <a:t>sopivuutta arvioidaan useimmiten neuvolassa ja kouluterveydenhuollossa iänmukaisten pituus-painokäyrien </a:t>
            </a:r>
            <a:r>
              <a:rPr lang="fi-FI" dirty="0" smtClean="0"/>
              <a:t>avulla</a:t>
            </a:r>
          </a:p>
          <a:p>
            <a:pPr lvl="1"/>
            <a:r>
              <a:rPr lang="fi-FI" dirty="0" smtClean="0"/>
              <a:t>lähinnä </a:t>
            </a:r>
            <a:r>
              <a:rPr lang="fi-FI" dirty="0"/>
              <a:t>tutkimuskäytössä </a:t>
            </a:r>
            <a:r>
              <a:rPr lang="fi-FI" dirty="0" smtClean="0"/>
              <a:t>omat </a:t>
            </a:r>
            <a:r>
              <a:rPr lang="fi-FI" dirty="0"/>
              <a:t>iänmukaiset painoindeksin </a:t>
            </a:r>
            <a:r>
              <a:rPr lang="fi-FI" dirty="0" smtClean="0"/>
              <a:t>rajat </a:t>
            </a:r>
            <a:br>
              <a:rPr lang="fi-FI" dirty="0" smtClean="0"/>
            </a:br>
            <a:r>
              <a:rPr lang="fi-FI" dirty="0" smtClean="0"/>
              <a:t>(ISO-BMI)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57994314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06090"/>
          </a:xfrm>
        </p:spPr>
        <p:txBody>
          <a:bodyPr/>
          <a:lstStyle/>
          <a:p>
            <a:r>
              <a:rPr lang="fi-FI" b="1" dirty="0" smtClean="0"/>
              <a:t>Lihavuuden terveysriskit</a:t>
            </a:r>
            <a:endParaRPr lang="fi-FI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052736"/>
            <a:ext cx="7715200" cy="5544616"/>
          </a:xfrm>
        </p:spPr>
        <p:txBody>
          <a:bodyPr>
            <a:noAutofit/>
          </a:bodyPr>
          <a:lstStyle/>
          <a:p>
            <a:r>
              <a:rPr lang="fi-FI" dirty="0"/>
              <a:t>v</a:t>
            </a:r>
            <a:r>
              <a:rPr lang="fi-FI" dirty="0" smtClean="0"/>
              <a:t>yötärölihavuudessa </a:t>
            </a:r>
            <a:r>
              <a:rPr lang="fi-FI" dirty="0"/>
              <a:t>rasvakudosta kerääntyy vatsaonteloon sisäelinten ympärille (</a:t>
            </a:r>
            <a:r>
              <a:rPr lang="fi-FI" b="1" dirty="0" err="1"/>
              <a:t>viskeraalinen</a:t>
            </a:r>
            <a:r>
              <a:rPr lang="fi-FI" b="1" dirty="0"/>
              <a:t> </a:t>
            </a:r>
            <a:r>
              <a:rPr lang="fi-FI" b="1" dirty="0" smtClean="0"/>
              <a:t>rasvakudos</a:t>
            </a:r>
            <a:r>
              <a:rPr lang="fi-FI" dirty="0" smtClean="0"/>
              <a:t>) sekä </a:t>
            </a:r>
            <a:r>
              <a:rPr lang="fi-FI" dirty="0"/>
              <a:t>maksan </a:t>
            </a:r>
            <a:r>
              <a:rPr lang="fi-FI" dirty="0" smtClean="0"/>
              <a:t>sisälle </a:t>
            </a:r>
          </a:p>
          <a:p>
            <a:pPr lvl="1"/>
            <a:r>
              <a:rPr lang="fi-FI" sz="2400" dirty="0" smtClean="0"/>
              <a:t>terveydelle </a:t>
            </a:r>
            <a:r>
              <a:rPr lang="fi-FI" sz="2400" dirty="0"/>
              <a:t>haitallisempaa kuin muualle kertynyt </a:t>
            </a:r>
            <a:r>
              <a:rPr lang="fi-FI" sz="2400" dirty="0" smtClean="0"/>
              <a:t>rasvakudos</a:t>
            </a:r>
          </a:p>
          <a:p>
            <a:pPr lvl="1"/>
            <a:r>
              <a:rPr lang="fi-FI" sz="2400" dirty="0" smtClean="0"/>
              <a:t>vapauttaa </a:t>
            </a:r>
            <a:r>
              <a:rPr lang="fi-FI" sz="2400" dirty="0"/>
              <a:t>verenkiertoon runsaasti </a:t>
            </a:r>
            <a:r>
              <a:rPr lang="fi-FI" sz="2400" dirty="0" smtClean="0"/>
              <a:t>rasvahappoja </a:t>
            </a:r>
            <a:r>
              <a:rPr lang="fi-FI" sz="2400" dirty="0" smtClean="0">
                <a:sym typeface="Wingdings" panose="05000000000000000000" pitchFamily="2" charset="2"/>
              </a:rPr>
              <a:t> </a:t>
            </a:r>
            <a:r>
              <a:rPr lang="fi-FI" sz="2400" dirty="0" smtClean="0"/>
              <a:t>häiritsee </a:t>
            </a:r>
            <a:r>
              <a:rPr lang="fi-FI" sz="2400" dirty="0"/>
              <a:t>insuliinihormonin toimintaa ja aiheuttaa siten rasva-aine- ja sokeriaineenvaihdunnan häiriöitä </a:t>
            </a:r>
            <a:r>
              <a:rPr lang="fi-FI" sz="2400" dirty="0" smtClean="0"/>
              <a:t>sekä </a:t>
            </a:r>
            <a:r>
              <a:rPr lang="fi-FI" sz="2400" dirty="0"/>
              <a:t>häiritsee maksan </a:t>
            </a:r>
            <a:r>
              <a:rPr lang="fi-FI" sz="2400" dirty="0" smtClean="0"/>
              <a:t>toimintaa</a:t>
            </a:r>
          </a:p>
          <a:p>
            <a:pPr lvl="1"/>
            <a:r>
              <a:rPr lang="fi-FI" sz="2400" dirty="0"/>
              <a:t>r</a:t>
            </a:r>
            <a:r>
              <a:rPr lang="fi-FI" sz="2400" dirty="0" smtClean="0"/>
              <a:t>asvakudokseen </a:t>
            </a:r>
            <a:r>
              <a:rPr lang="fi-FI" sz="2400" dirty="0"/>
              <a:t>kertyy tulehdussoluja, jotka ylläpitävät haitallista lieväasteista </a:t>
            </a:r>
            <a:r>
              <a:rPr lang="fi-FI" sz="2400" dirty="0" smtClean="0"/>
              <a:t>tulehdusreaktiota</a:t>
            </a:r>
          </a:p>
          <a:p>
            <a:pPr lvl="1"/>
            <a:r>
              <a:rPr lang="fi-FI" sz="2400" dirty="0" smtClean="0"/>
              <a:t>vyötärölihavuus terveysriski </a:t>
            </a:r>
            <a:r>
              <a:rPr lang="fi-FI" sz="2400" dirty="0"/>
              <a:t>myös </a:t>
            </a:r>
            <a:r>
              <a:rPr lang="fi-FI" sz="2400" dirty="0" smtClean="0"/>
              <a:t>normaalipainoisille</a:t>
            </a:r>
            <a:endParaRPr lang="fi-FI" sz="2400" dirty="0" smtClean="0"/>
          </a:p>
        </p:txBody>
      </p:sp>
    </p:spTree>
    <p:extLst>
      <p:ext uri="{BB962C8B-B14F-4D97-AF65-F5344CB8AC3E}">
        <p14:creationId xmlns:p14="http://schemas.microsoft.com/office/powerpoint/2010/main" val="250462168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rkkeri">
  <a:themeElements>
    <a:clrScheme name="Erkkeri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Erkkeri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rkkeri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142</TotalTime>
  <Words>554</Words>
  <Application>Microsoft Office PowerPoint</Application>
  <PresentationFormat>Näytössä katseltava diaesitys (4:3)</PresentationFormat>
  <Paragraphs>79</Paragraphs>
  <Slides>12</Slides>
  <Notes>0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12</vt:i4>
      </vt:variant>
    </vt:vector>
  </HeadingPairs>
  <TitlesOfParts>
    <vt:vector size="13" baseType="lpstr">
      <vt:lpstr>Erkkeri</vt:lpstr>
      <vt:lpstr>Terve 1: Terveyden perusteet</vt:lpstr>
      <vt:lpstr>Painonhallinta</vt:lpstr>
      <vt:lpstr>…jatkuu…</vt:lpstr>
      <vt:lpstr>Painoon vaikuttavat tekijät</vt:lpstr>
      <vt:lpstr>Laihduttamisen perustellut syyt</vt:lpstr>
      <vt:lpstr>Painonhallinta syömisen avulla</vt:lpstr>
      <vt:lpstr>Liikunnan merkitys</vt:lpstr>
      <vt:lpstr>Ylipainon mittarit</vt:lpstr>
      <vt:lpstr>Lihavuuden terveysriskit</vt:lpstr>
      <vt:lpstr>Metabolinen oireyhtymä MBO</vt:lpstr>
      <vt:lpstr>Lihavuuden yleisyys</vt:lpstr>
      <vt:lpstr>Lihavuuden ja ylipainon ehkäisy</vt:lpstr>
    </vt:vector>
  </TitlesOfParts>
  <Company>University of Jyväskylä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Terve 1: Terveyden perusteet</dc:title>
  <dc:creator>Hämäläinen Elina</dc:creator>
  <cp:lastModifiedBy>Vuopio</cp:lastModifiedBy>
  <cp:revision>66</cp:revision>
  <dcterms:created xsi:type="dcterms:W3CDTF">2017-06-09T06:02:13Z</dcterms:created>
  <dcterms:modified xsi:type="dcterms:W3CDTF">2019-08-28T08:21:35Z</dcterms:modified>
</cp:coreProperties>
</file>