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7" r:id="rId4"/>
    <p:sldId id="266" r:id="rId5"/>
    <p:sldId id="278" r:id="rId6"/>
    <p:sldId id="273" r:id="rId7"/>
    <p:sldId id="279" r:id="rId8"/>
    <p:sldId id="267" r:id="rId9"/>
    <p:sldId id="269" r:id="rId10"/>
    <p:sldId id="280" r:id="rId11"/>
    <p:sldId id="270" r:id="rId12"/>
    <p:sldId id="274" r:id="rId13"/>
    <p:sldId id="281" r:id="rId14"/>
    <p:sldId id="271" r:id="rId15"/>
    <p:sldId id="275" r:id="rId16"/>
    <p:sldId id="276" r:id="rId17"/>
    <p:sldId id="272" r:id="rId18"/>
    <p:sldId id="282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/>
    <p:restoredTop sz="94674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27.8.2019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3869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27.8.2019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96699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27.8.2019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09238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27.8.2019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51466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27.8.2019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798137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27.8.2019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059687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27.8.2019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61071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27.8.2019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70133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27.8.2019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75111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27.8.2019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12846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27.8.2019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81938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27.8.2019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806216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27.8.2019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89367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27.8.2019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35282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27.8.2019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7868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27.8.2019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60915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DCECDC-CA82-419C-B66C-70AF779EE76D}" type="datetimeFigureOut">
              <a:rPr lang="fi-FI" smtClean="0"/>
              <a:t>27.8.2019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6454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1" dirty="0"/>
              <a:t>Terve 1: Terveyden perusteet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b="1" dirty="0"/>
              <a:t>Luku 5: Ravinto</a:t>
            </a:r>
          </a:p>
        </p:txBody>
      </p:sp>
    </p:spTree>
    <p:extLst>
      <p:ext uri="{BB962C8B-B14F-4D97-AF65-F5344CB8AC3E}">
        <p14:creationId xmlns:p14="http://schemas.microsoft.com/office/powerpoint/2010/main" val="12759725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37AF412-44E6-44DA-ABC5-14F9D3EE21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731168"/>
          </a:xfrm>
        </p:spPr>
        <p:txBody>
          <a:bodyPr/>
          <a:lstStyle/>
          <a:p>
            <a:r>
              <a:rPr lang="fi-FI" dirty="0"/>
              <a:t>…jatkuu…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6607699-0863-4817-8351-13DF467C92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1484784"/>
            <a:ext cx="6347714" cy="4968552"/>
          </a:xfrm>
        </p:spPr>
        <p:txBody>
          <a:bodyPr>
            <a:normAutofit/>
          </a:bodyPr>
          <a:lstStyle/>
          <a:p>
            <a:r>
              <a:rPr lang="fi-FI" sz="2400" dirty="0"/>
              <a:t>ruokien tietoinen valinta voi tukea minäkuvaa ja vahvistaa psyykkistä terveyttä</a:t>
            </a:r>
          </a:p>
          <a:p>
            <a:pPr lvl="1"/>
            <a:r>
              <a:rPr lang="fi-FI" sz="2400" dirty="0"/>
              <a:t>oman arvomaailman ilmaiseminen (esim. suosimalla luomutuotteita tai lähiruokaa)</a:t>
            </a:r>
          </a:p>
          <a:p>
            <a:pPr lvl="1"/>
            <a:r>
              <a:rPr lang="fi-FI" sz="2400" dirty="0"/>
              <a:t>kasvissyönti on osa monen ekologisesti tai eettisesti ajattelevan identiteettiä</a:t>
            </a:r>
          </a:p>
          <a:p>
            <a:r>
              <a:rPr lang="fi-FI" sz="2400" dirty="0"/>
              <a:t>kouluruokailulla on myös sosiaalinen merkityksensä (esim. rytmittää koulupäivää ja virkistää)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310212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731168"/>
          </a:xfrm>
        </p:spPr>
        <p:txBody>
          <a:bodyPr/>
          <a:lstStyle/>
          <a:p>
            <a:r>
              <a:rPr lang="fi-FI" b="1" dirty="0"/>
              <a:t>Ravitsemussuositukset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340768"/>
            <a:ext cx="6347714" cy="5040560"/>
          </a:xfrm>
        </p:spPr>
        <p:txBody>
          <a:bodyPr>
            <a:normAutofit/>
          </a:bodyPr>
          <a:lstStyle/>
          <a:p>
            <a:r>
              <a:rPr lang="fi-FI" sz="2000" dirty="0"/>
              <a:t>perustuvat tieteellisiin tutkimuksiin</a:t>
            </a:r>
          </a:p>
          <a:p>
            <a:r>
              <a:rPr lang="fi-FI" sz="2000" dirty="0"/>
              <a:t>voivat koskea joko ravintoaineita tai ruokia</a:t>
            </a:r>
          </a:p>
          <a:p>
            <a:r>
              <a:rPr lang="fi-FI" sz="2000" dirty="0"/>
              <a:t>laadittu joukkoruokailun ja koko väestön terveyttä ajatellen - tavoitteena kansanterveyden ylläpito ja parantaminen</a:t>
            </a:r>
          </a:p>
          <a:p>
            <a:pPr lvl="1"/>
            <a:r>
              <a:rPr lang="fi-FI" sz="2000" dirty="0"/>
              <a:t>erityisen </a:t>
            </a:r>
            <a:r>
              <a:rPr lang="fi-FI" sz="2000" b="1" dirty="0"/>
              <a:t>terveellisiä ja suositeltavia </a:t>
            </a:r>
            <a:r>
              <a:rPr lang="fi-FI" sz="2000" dirty="0"/>
              <a:t>ovat kasvirasvat, kala, vihannekset, hedelmät, marjat, juurekset, palkokasvit sekä täysjyväviljavalmisteet</a:t>
            </a:r>
          </a:p>
          <a:p>
            <a:pPr lvl="1"/>
            <a:r>
              <a:rPr lang="fi-FI" sz="2000" b="1" dirty="0"/>
              <a:t>vältettäviä</a:t>
            </a:r>
            <a:r>
              <a:rPr lang="fi-FI" sz="2000" dirty="0"/>
              <a:t> ovat runsaasti suolaa sekä sokeria tai muita nopeasti imeytyviä hiilihydraatteja sisältävät ruoat sekä tyydyttynyt rasva</a:t>
            </a:r>
          </a:p>
          <a:p>
            <a:r>
              <a:rPr lang="fi-FI" sz="2000" dirty="0"/>
              <a:t>malleina ruokakolmio ja lautasmalli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591487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842721" cy="659160"/>
          </a:xfrm>
        </p:spPr>
        <p:txBody>
          <a:bodyPr>
            <a:normAutofit/>
          </a:bodyPr>
          <a:lstStyle/>
          <a:p>
            <a:r>
              <a:rPr lang="fi-FI" sz="3200" b="1" dirty="0"/>
              <a:t>Ravintoaineiden saantisuositukset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412776"/>
            <a:ext cx="6347714" cy="511256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i-FI" sz="2400" dirty="0"/>
              <a:t>Valtion ravitsemusneuvottelukunta: päivittäiset suositukset energiaravintoaineille, vitamiineille ja kivennäisaineille</a:t>
            </a:r>
          </a:p>
          <a:p>
            <a:r>
              <a:rPr lang="fi-FI" sz="2400" b="1" dirty="0"/>
              <a:t>ravintoainetiheys </a:t>
            </a:r>
            <a:r>
              <a:rPr lang="fi-FI" sz="2400" dirty="0"/>
              <a:t>= ravintoaineiden määrä suhteessa energiasisältöön</a:t>
            </a:r>
          </a:p>
          <a:p>
            <a:pPr lvl="1"/>
            <a:r>
              <a:rPr lang="fi-FI" sz="2400" dirty="0"/>
              <a:t>hyvässä ruokavaliossa ravintoaineita on energiasisältöön suhteutettuna paljon (= suuri ravintoainetiheys)</a:t>
            </a:r>
          </a:p>
          <a:p>
            <a:pPr lvl="1"/>
            <a:r>
              <a:rPr lang="fi-FI" sz="2400" dirty="0"/>
              <a:t>kun ruoassa on paljon lisättyä sokeria ja rasvaa sekä valkoista viljaa, ravintoainetiheys on huono (= tyhjää energiaa)</a:t>
            </a:r>
          </a:p>
        </p:txBody>
      </p:sp>
    </p:spTree>
    <p:extLst>
      <p:ext uri="{BB962C8B-B14F-4D97-AF65-F5344CB8AC3E}">
        <p14:creationId xmlns:p14="http://schemas.microsoft.com/office/powerpoint/2010/main" val="8013484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463B274-8BE5-4C97-A154-0B7C80DD8F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731168"/>
          </a:xfrm>
        </p:spPr>
        <p:txBody>
          <a:bodyPr/>
          <a:lstStyle/>
          <a:p>
            <a:r>
              <a:rPr lang="fi-FI" dirty="0"/>
              <a:t>Energiatiheys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C4B8443-CAE9-4C5B-B105-54F4782C08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827" y="1484784"/>
            <a:ext cx="6347714" cy="4896544"/>
          </a:xfrm>
        </p:spPr>
        <p:txBody>
          <a:bodyPr/>
          <a:lstStyle/>
          <a:p>
            <a:r>
              <a:rPr lang="fi-FI" sz="2000" b="1" dirty="0"/>
              <a:t>energiatiheys</a:t>
            </a:r>
            <a:r>
              <a:rPr lang="fi-FI" sz="2000" dirty="0"/>
              <a:t> = ruoan energian määrä </a:t>
            </a:r>
            <a:r>
              <a:rPr lang="fi-FI" sz="2000" dirty="0" err="1"/>
              <a:t>painoyksikköä</a:t>
            </a:r>
            <a:r>
              <a:rPr lang="fi-FI" sz="2000" dirty="0"/>
              <a:t> kohti</a:t>
            </a:r>
          </a:p>
          <a:p>
            <a:pPr lvl="1"/>
            <a:r>
              <a:rPr lang="fi-FI" sz="2000" dirty="0"/>
              <a:t>tavoitteena pieni energiatiheys – helpottaa painonhallintaa</a:t>
            </a:r>
          </a:p>
          <a:p>
            <a:pPr lvl="1"/>
            <a:r>
              <a:rPr lang="fi-FI" sz="2000" dirty="0"/>
              <a:t>runsaasti rasvaa sekä vähän kuitua ja vettä sisältävän ruoan energiatiheys on suuri</a:t>
            </a:r>
          </a:p>
          <a:p>
            <a:r>
              <a:rPr lang="fi-FI" sz="2000" dirty="0"/>
              <a:t>usein pieni ravintoainetiheys ja suuri energiatiheys ovat yhteydessä toisiinsa</a:t>
            </a:r>
          </a:p>
          <a:p>
            <a:pPr lvl="1"/>
            <a:r>
              <a:rPr lang="fi-FI" sz="2000" dirty="0"/>
              <a:t>eivät aina: esim. rypsiöljyn energiatiheys on suuri, mutta se on silti ravintoainekoostumukseltaan terveyttä edistävää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985336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659160"/>
          </a:xfrm>
        </p:spPr>
        <p:txBody>
          <a:bodyPr/>
          <a:lstStyle/>
          <a:p>
            <a:r>
              <a:rPr lang="fi-FI" b="1" dirty="0"/>
              <a:t>Erityisruokavaliot (1/3)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484784"/>
            <a:ext cx="6347714" cy="4896544"/>
          </a:xfrm>
        </p:spPr>
        <p:txBody>
          <a:bodyPr>
            <a:normAutofit/>
          </a:bodyPr>
          <a:lstStyle/>
          <a:p>
            <a:r>
              <a:rPr lang="fi-FI" sz="2000" b="1" dirty="0"/>
              <a:t>laktoosi-intoleranssi </a:t>
            </a:r>
          </a:p>
          <a:p>
            <a:pPr lvl="1"/>
            <a:r>
              <a:rPr lang="fi-FI" sz="2000" dirty="0"/>
              <a:t>maitosokeri eli laktoosi ei </a:t>
            </a:r>
            <a:r>
              <a:rPr lang="fi-FI" sz="2000" dirty="0" err="1"/>
              <a:t>laktaasientsyymin</a:t>
            </a:r>
            <a:r>
              <a:rPr lang="fi-FI" sz="2000" dirty="0"/>
              <a:t> puutteen takia pilkkoudu ohutsuolessa tai se pilkkoutuu vajavaisesti</a:t>
            </a:r>
          </a:p>
          <a:p>
            <a:pPr lvl="1"/>
            <a:r>
              <a:rPr lang="fi-FI" sz="2000" dirty="0"/>
              <a:t>maitosokerin sieto vaihtelee</a:t>
            </a:r>
          </a:p>
          <a:p>
            <a:pPr lvl="1"/>
            <a:r>
              <a:rPr lang="fi-FI" sz="2000" dirty="0"/>
              <a:t>oireina ilmavaivoja, ripulia, turvotusta ja vatsakipuja</a:t>
            </a:r>
          </a:p>
          <a:p>
            <a:pPr lvl="1"/>
            <a:r>
              <a:rPr lang="fi-FI" sz="2000" dirty="0"/>
              <a:t>saatavilla vähälaktoosisia sekä täysin laktoosittomia valmisteita, soija-, kaura- tai riisijuomaa </a:t>
            </a:r>
          </a:p>
          <a:p>
            <a:pPr lvl="1"/>
            <a:r>
              <a:rPr lang="fi-FI" sz="2000" dirty="0"/>
              <a:t>tärkeää huolehtia riittävästä kalsiumin saannista</a:t>
            </a:r>
          </a:p>
        </p:txBody>
      </p:sp>
    </p:spTree>
    <p:extLst>
      <p:ext uri="{BB962C8B-B14F-4D97-AF65-F5344CB8AC3E}">
        <p14:creationId xmlns:p14="http://schemas.microsoft.com/office/powerpoint/2010/main" val="37623017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659160"/>
          </a:xfrm>
        </p:spPr>
        <p:txBody>
          <a:bodyPr/>
          <a:lstStyle/>
          <a:p>
            <a:r>
              <a:rPr lang="fi-FI" b="1" dirty="0"/>
              <a:t>Erityisruokavaliot (2/3)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412776"/>
            <a:ext cx="6842721" cy="4628587"/>
          </a:xfrm>
        </p:spPr>
        <p:txBody>
          <a:bodyPr>
            <a:noAutofit/>
          </a:bodyPr>
          <a:lstStyle/>
          <a:p>
            <a:r>
              <a:rPr lang="fi-FI" sz="2000" b="1" dirty="0"/>
              <a:t>keliakia</a:t>
            </a:r>
          </a:p>
          <a:p>
            <a:pPr lvl="1"/>
            <a:r>
              <a:rPr lang="fi-FI" sz="2000" dirty="0"/>
              <a:t>ohutsuolen tulehdussairaus: gluteeni vaurioittaa ohutsuolen limakalvon nukkaa, jolloin monien ravintoaineiden imeytyminen heikkenee</a:t>
            </a:r>
          </a:p>
          <a:p>
            <a:pPr lvl="1"/>
            <a:r>
              <a:rPr lang="fi-FI" sz="2000" dirty="0"/>
              <a:t>voi johtaa puutostiloihin</a:t>
            </a:r>
          </a:p>
          <a:p>
            <a:pPr lvl="1"/>
            <a:r>
              <a:rPr lang="fi-FI" sz="2000" dirty="0"/>
              <a:t>oireita ovat vatsavaivat, ripuli, ilmavaivat sekä väsymys ja anemia</a:t>
            </a:r>
          </a:p>
          <a:p>
            <a:pPr lvl="1"/>
            <a:r>
              <a:rPr lang="fi-FI" sz="2000" dirty="0"/>
              <a:t>ei ole allergia vaan autoimmuunisairaus: edellyttää elinikäistä täydellisen gluteenitonta ruokavaliota</a:t>
            </a:r>
          </a:p>
          <a:p>
            <a:pPr lvl="1"/>
            <a:r>
              <a:rPr lang="fi-FI" sz="2000" dirty="0"/>
              <a:t>viljoista sopivat esim. riisi, tattari, maissi ja kaura kohtuullisesti käytettynä sekä erityiset gluteenittomat leipäjauhot</a:t>
            </a:r>
          </a:p>
          <a:p>
            <a:pPr lvl="1"/>
            <a:r>
              <a:rPr lang="fi-FI" sz="2000" dirty="0"/>
              <a:t>huolehdittava riittävästä kuidun saannista</a:t>
            </a:r>
          </a:p>
        </p:txBody>
      </p:sp>
    </p:spTree>
    <p:extLst>
      <p:ext uri="{BB962C8B-B14F-4D97-AF65-F5344CB8AC3E}">
        <p14:creationId xmlns:p14="http://schemas.microsoft.com/office/powerpoint/2010/main" val="35350675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659160"/>
          </a:xfrm>
        </p:spPr>
        <p:txBody>
          <a:bodyPr/>
          <a:lstStyle/>
          <a:p>
            <a:r>
              <a:rPr lang="fi-FI" b="1" dirty="0"/>
              <a:t>Erityisruokavaliot (3/3)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484784"/>
            <a:ext cx="6770713" cy="4763616"/>
          </a:xfrm>
        </p:spPr>
        <p:txBody>
          <a:bodyPr>
            <a:noAutofit/>
          </a:bodyPr>
          <a:lstStyle/>
          <a:p>
            <a:r>
              <a:rPr lang="fi-FI" sz="2000" b="1" dirty="0"/>
              <a:t>kasvisruokavalio</a:t>
            </a:r>
          </a:p>
          <a:p>
            <a:pPr lvl="1"/>
            <a:r>
              <a:rPr lang="fi-FI" sz="2000" dirty="0"/>
              <a:t>eläinperäisten ruokien välttäminen </a:t>
            </a:r>
          </a:p>
          <a:p>
            <a:pPr lvl="1"/>
            <a:r>
              <a:rPr lang="fi-FI" sz="2000" b="1" dirty="0" err="1"/>
              <a:t>laktovegetaristit</a:t>
            </a:r>
            <a:r>
              <a:rPr lang="fi-FI" sz="2000" dirty="0"/>
              <a:t> syövät maitovalmisteita, mutta eivät lihaa, kanaa tai kalaa</a:t>
            </a:r>
          </a:p>
          <a:p>
            <a:pPr lvl="1"/>
            <a:r>
              <a:rPr lang="fi-FI" sz="2000" b="1" dirty="0"/>
              <a:t>vegaanit</a:t>
            </a:r>
            <a:r>
              <a:rPr lang="fi-FI" sz="2000" dirty="0"/>
              <a:t> eivät syö mitään eläinkunnan tuotteita</a:t>
            </a:r>
          </a:p>
          <a:p>
            <a:pPr lvl="2"/>
            <a:r>
              <a:rPr lang="fi-FI" sz="2000" dirty="0"/>
              <a:t>riittävän energian, proteiinien ja eräiden suojaravintoaineiden kuten raudan ja kalsiumin saanti edellyttää huolellista ruokien valintaa ja täydennystä B</a:t>
            </a:r>
            <a:r>
              <a:rPr lang="fi-FI" sz="2000" baseline="-25000" dirty="0"/>
              <a:t>12</a:t>
            </a:r>
            <a:r>
              <a:rPr lang="fi-FI" sz="2000" dirty="0"/>
              <a:t>- ja D-vitamiinivalmisteilla</a:t>
            </a:r>
          </a:p>
          <a:p>
            <a:pPr lvl="1"/>
            <a:r>
              <a:rPr lang="fi-FI" sz="2000" dirty="0"/>
              <a:t>taitavasti koostettu kasvisruokavalio on sekä terveellinen että eettisesti ja ekologisesti järkevä valinta</a:t>
            </a:r>
          </a:p>
        </p:txBody>
      </p:sp>
    </p:spTree>
    <p:extLst>
      <p:ext uri="{BB962C8B-B14F-4D97-AF65-F5344CB8AC3E}">
        <p14:creationId xmlns:p14="http://schemas.microsoft.com/office/powerpoint/2010/main" val="31184978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659160"/>
          </a:xfrm>
        </p:spPr>
        <p:txBody>
          <a:bodyPr/>
          <a:lstStyle/>
          <a:p>
            <a:r>
              <a:rPr lang="fi-FI" b="1" dirty="0"/>
              <a:t>Pakkausmerkinnät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628800"/>
            <a:ext cx="7130754" cy="4968552"/>
          </a:xfrm>
        </p:spPr>
        <p:txBody>
          <a:bodyPr>
            <a:normAutofit/>
          </a:bodyPr>
          <a:lstStyle/>
          <a:p>
            <a:r>
              <a:rPr lang="fi-FI" sz="2000" dirty="0"/>
              <a:t>elintarvikelain mukaan </a:t>
            </a:r>
            <a:r>
              <a:rPr lang="fi-FI" sz="2000" b="1" dirty="0"/>
              <a:t>pakkauksissa</a:t>
            </a:r>
            <a:r>
              <a:rPr lang="fi-FI" sz="2000" dirty="0"/>
              <a:t> tulee olla </a:t>
            </a:r>
            <a:r>
              <a:rPr lang="fi-FI" sz="2000" b="1" dirty="0"/>
              <a:t>merkinnät, joiden perusteella kuluttaja voi tehdä tietoisia valintoja ja ostaa itselleen sopivia tuotteita</a:t>
            </a:r>
          </a:p>
          <a:p>
            <a:pPr lvl="1"/>
            <a:r>
              <a:rPr lang="fi-FI" sz="2000" dirty="0"/>
              <a:t>selkeästi luettavat, havaittavat ja ymmärrettävät, eivätkä ne saa johtaa kuluttajaa harhaan </a:t>
            </a:r>
          </a:p>
          <a:p>
            <a:pPr lvl="1"/>
            <a:r>
              <a:rPr lang="fi-FI" sz="2000" dirty="0"/>
              <a:t>suolapitoisuus myös tuotteissa, joissa suolaa on luonnostaan </a:t>
            </a:r>
            <a:br>
              <a:rPr lang="fi-FI" sz="2000" dirty="0"/>
            </a:br>
            <a:r>
              <a:rPr lang="fi-FI" sz="2000" dirty="0"/>
              <a:t>(esim. tuore liha ja maito)</a:t>
            </a:r>
          </a:p>
          <a:p>
            <a:pPr lvl="1"/>
            <a:r>
              <a:rPr lang="fi-FI" sz="2000" dirty="0"/>
              <a:t>allergeenit ja muut yliherkkyyttä aiheuttavat ainesosat</a:t>
            </a:r>
          </a:p>
          <a:p>
            <a:pPr lvl="1"/>
            <a:r>
              <a:rPr lang="fi-FI" sz="2000" dirty="0"/>
              <a:t>ravintoarvomerkinnät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510713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1F5F1C7-0CEE-472A-BF5D-FDD840BB71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659160"/>
          </a:xfrm>
        </p:spPr>
        <p:txBody>
          <a:bodyPr/>
          <a:lstStyle/>
          <a:p>
            <a:r>
              <a:rPr lang="fi-FI" dirty="0"/>
              <a:t>Pakkausmerkinnät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7AC346D-7A47-417E-AEE9-0062BC7046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1700808"/>
            <a:ext cx="6347714" cy="4340555"/>
          </a:xfrm>
        </p:spPr>
        <p:txBody>
          <a:bodyPr/>
          <a:lstStyle/>
          <a:p>
            <a:r>
              <a:rPr lang="fi-FI" sz="2400" b="1" dirty="0"/>
              <a:t>pakkaamattomista</a:t>
            </a:r>
            <a:r>
              <a:rPr lang="fi-FI" sz="2400" dirty="0"/>
              <a:t> elintarvikkeista tulee antaa seuraavat tiedot: </a:t>
            </a:r>
          </a:p>
          <a:p>
            <a:pPr lvl="1"/>
            <a:r>
              <a:rPr lang="fi-FI" sz="2400" dirty="0"/>
              <a:t>elintarvikkeen nimi</a:t>
            </a:r>
          </a:p>
          <a:p>
            <a:pPr lvl="1"/>
            <a:r>
              <a:rPr lang="fi-FI" sz="2400" dirty="0"/>
              <a:t>allergiaa ja intoleransseja aiheuttavat aineet ja tuotteet</a:t>
            </a:r>
          </a:p>
          <a:p>
            <a:pPr lvl="1"/>
            <a:r>
              <a:rPr lang="fi-FI" sz="2400" dirty="0"/>
              <a:t>ainesosat</a:t>
            </a:r>
          </a:p>
          <a:p>
            <a:pPr lvl="1"/>
            <a:r>
              <a:rPr lang="fi-FI" sz="2400" dirty="0"/>
              <a:t>alkuperämaa tai lähtöpaikka</a:t>
            </a:r>
          </a:p>
          <a:p>
            <a:pPr lvl="1"/>
            <a:r>
              <a:rPr lang="fi-FI" sz="2400" dirty="0"/>
              <a:t>tarvittavat käyttö- ja säilytysohjeet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266985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659160"/>
          </a:xfrm>
        </p:spPr>
        <p:txBody>
          <a:bodyPr/>
          <a:lstStyle/>
          <a:p>
            <a:r>
              <a:rPr lang="fi-FI" b="1" dirty="0"/>
              <a:t>Ravintoaineet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3200" b="1" dirty="0"/>
              <a:t>1. Energiaravintoaineet</a:t>
            </a:r>
            <a:r>
              <a:rPr lang="fi-FI" sz="3200" dirty="0"/>
              <a:t>: esim. kasvaminen, liikkuminen, hermoston toiminta, aineenvaihdunta ja ruumiinlämmön ylläpitäminen</a:t>
            </a:r>
          </a:p>
          <a:p>
            <a:pPr marL="857250" lvl="1" indent="-457200"/>
            <a:r>
              <a:rPr lang="fi-FI" sz="3200" dirty="0"/>
              <a:t>rasvat</a:t>
            </a:r>
          </a:p>
          <a:p>
            <a:pPr marL="857250" lvl="1" indent="-457200"/>
            <a:r>
              <a:rPr lang="fi-FI" sz="3200" dirty="0"/>
              <a:t>hiilihydraatit</a:t>
            </a:r>
          </a:p>
          <a:p>
            <a:pPr marL="857250" lvl="1" indent="-457200"/>
            <a:r>
              <a:rPr lang="fi-FI" sz="3200" dirty="0"/>
              <a:t>proteiinit</a:t>
            </a:r>
          </a:p>
        </p:txBody>
      </p:sp>
    </p:spTree>
    <p:extLst>
      <p:ext uri="{BB962C8B-B14F-4D97-AF65-F5344CB8AC3E}">
        <p14:creationId xmlns:p14="http://schemas.microsoft.com/office/powerpoint/2010/main" val="6637878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7331E6F-56B8-4E5E-BEC4-D68EE211C7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803176"/>
          </a:xfrm>
        </p:spPr>
        <p:txBody>
          <a:bodyPr/>
          <a:lstStyle/>
          <a:p>
            <a:r>
              <a:rPr lang="fi-FI" dirty="0"/>
              <a:t>Ravintoaineet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CDFBF76-635F-416C-9C9E-02AD9B1192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1556792"/>
            <a:ext cx="6347714" cy="4484571"/>
          </a:xfrm>
        </p:spPr>
        <p:txBody>
          <a:bodyPr>
            <a:normAutofit/>
          </a:bodyPr>
          <a:lstStyle/>
          <a:p>
            <a:pPr marL="400050" lvl="1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sz="3200" b="1" dirty="0"/>
              <a:t>2. Suojaravintoaineet</a:t>
            </a:r>
            <a:r>
              <a:rPr lang="fi-FI" sz="3200" dirty="0"/>
              <a:t>: elimistön toimintoja ylläpitävien ja säätelevien entsyymien ja hormonien rakentaminen </a:t>
            </a:r>
          </a:p>
          <a:p>
            <a:pPr lvl="1"/>
            <a:r>
              <a:rPr lang="fi-FI" sz="3200" dirty="0"/>
              <a:t>vitamiinit</a:t>
            </a:r>
          </a:p>
          <a:p>
            <a:pPr lvl="1"/>
            <a:r>
              <a:rPr lang="fi-FI" sz="3200" dirty="0"/>
              <a:t>kivennäisaineet</a:t>
            </a:r>
          </a:p>
          <a:p>
            <a:pPr lvl="1"/>
            <a:r>
              <a:rPr lang="fi-FI" sz="3200" dirty="0"/>
              <a:t>proteiinit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789618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803176"/>
          </a:xfrm>
        </p:spPr>
        <p:txBody>
          <a:bodyPr/>
          <a:lstStyle/>
          <a:p>
            <a:r>
              <a:rPr lang="fi-FI" b="1" dirty="0"/>
              <a:t>Energiaravintoaineet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628800"/>
            <a:ext cx="6347714" cy="4412563"/>
          </a:xfrm>
        </p:spPr>
        <p:txBody>
          <a:bodyPr>
            <a:noAutofit/>
          </a:bodyPr>
          <a:lstStyle/>
          <a:p>
            <a:r>
              <a:rPr lang="fi-FI" sz="2400" b="1" dirty="0"/>
              <a:t>rasvat, hiilihydraatit ja proteiinit </a:t>
            </a:r>
            <a:r>
              <a:rPr lang="fi-FI" sz="2400" dirty="0"/>
              <a:t>tuottavat energiaa elimistön peruselintoimintoihin (esim. sydämen sykkiminen, keuhkojen, maksan, munuaisten ja haiman toiminta)</a:t>
            </a:r>
          </a:p>
          <a:p>
            <a:r>
              <a:rPr lang="fi-FI" sz="2400" dirty="0"/>
              <a:t>päivän energiasta yli puolet kuluu </a:t>
            </a:r>
            <a:r>
              <a:rPr lang="fi-FI" sz="2400" b="1" dirty="0"/>
              <a:t>perusaineenvaihduntaan</a:t>
            </a:r>
            <a:r>
              <a:rPr lang="fi-FI" sz="2400" dirty="0"/>
              <a:t> </a:t>
            </a:r>
            <a:br>
              <a:rPr lang="fi-FI" sz="2400" dirty="0"/>
            </a:br>
            <a:r>
              <a:rPr lang="fi-FI" sz="2400" dirty="0"/>
              <a:t>(= </a:t>
            </a:r>
            <a:r>
              <a:rPr lang="fi-FI" sz="2400" b="1" dirty="0"/>
              <a:t>lepoaineenvaihdunta</a:t>
            </a:r>
            <a:r>
              <a:rPr lang="fi-FI" sz="2400" dirty="0"/>
              <a:t>)</a:t>
            </a:r>
          </a:p>
          <a:p>
            <a:r>
              <a:rPr lang="fi-FI" sz="2400" dirty="0"/>
              <a:t>erittäin rasittavassa liikunnassa energiaa kuluu jopa 20 kertaa enemmän kuin perusaineenvaihduntaan</a:t>
            </a:r>
            <a:br>
              <a:rPr lang="fi-FI" sz="2400" dirty="0"/>
            </a:b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17999936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7F6A8A2-92F3-4684-8373-49A303D1F7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659160"/>
          </a:xfrm>
        </p:spPr>
        <p:txBody>
          <a:bodyPr/>
          <a:lstStyle/>
          <a:p>
            <a:r>
              <a:rPr lang="fi-FI" dirty="0"/>
              <a:t>Energiaravintoaineet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089158B-A4ED-4133-A505-8B64E9E602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1556792"/>
            <a:ext cx="6347714" cy="4968552"/>
          </a:xfrm>
        </p:spPr>
        <p:txBody>
          <a:bodyPr/>
          <a:lstStyle/>
          <a:p>
            <a:r>
              <a:rPr lang="fi-FI" sz="2400" b="1" dirty="0"/>
              <a:t>proteiinit</a:t>
            </a:r>
            <a:endParaRPr lang="fi-FI" sz="2400" dirty="0"/>
          </a:p>
          <a:p>
            <a:pPr lvl="1"/>
            <a:r>
              <a:rPr lang="fi-FI" sz="2400" dirty="0"/>
              <a:t>luokitellaan sekä energiaravintoaineiksi että suojaravintoaineiksi </a:t>
            </a:r>
          </a:p>
          <a:p>
            <a:pPr lvl="1"/>
            <a:r>
              <a:rPr lang="fi-FI" sz="2400" dirty="0"/>
              <a:t>kudosten (esim. lihassolut) ja hormonien rakennusaine sekä lihasmassan ylläpito</a:t>
            </a:r>
          </a:p>
          <a:p>
            <a:pPr lvl="1"/>
            <a:r>
              <a:rPr lang="fi-FI" sz="2400" dirty="0"/>
              <a:t>koostuvat </a:t>
            </a:r>
            <a:r>
              <a:rPr lang="fi-FI" sz="2400" b="1" dirty="0"/>
              <a:t>aminohapoista</a:t>
            </a:r>
          </a:p>
          <a:p>
            <a:pPr lvl="2"/>
            <a:r>
              <a:rPr lang="fi-FI" sz="2400" dirty="0"/>
              <a:t>osan keho pystyy itse valmistamaan</a:t>
            </a:r>
          </a:p>
          <a:p>
            <a:pPr lvl="2"/>
            <a:r>
              <a:rPr lang="fi-FI" sz="2400" dirty="0"/>
              <a:t>osa (välttämättömät aminohapot) on saatava ravinnosta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618873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770713" cy="731168"/>
          </a:xfrm>
        </p:spPr>
        <p:txBody>
          <a:bodyPr>
            <a:normAutofit/>
          </a:bodyPr>
          <a:lstStyle/>
          <a:p>
            <a:r>
              <a:rPr lang="fi-FI" sz="3200" b="1" dirty="0"/>
              <a:t>Rasvojen laatu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700808"/>
            <a:ext cx="6347714" cy="4248472"/>
          </a:xfrm>
        </p:spPr>
        <p:txBody>
          <a:bodyPr>
            <a:normAutofit/>
          </a:bodyPr>
          <a:lstStyle/>
          <a:p>
            <a:r>
              <a:rPr lang="fi-FI" sz="2400" b="1" dirty="0"/>
              <a:t>rasvat</a:t>
            </a:r>
          </a:p>
          <a:p>
            <a:pPr lvl="1"/>
            <a:r>
              <a:rPr lang="fi-FI" sz="2400" dirty="0"/>
              <a:t>huoneenlämmössä joko kovia, pehmeitä tai juoksevia</a:t>
            </a:r>
          </a:p>
          <a:p>
            <a:pPr lvl="2"/>
            <a:r>
              <a:rPr lang="fi-FI" sz="2400" dirty="0"/>
              <a:t>kova eli </a:t>
            </a:r>
            <a:r>
              <a:rPr lang="fi-FI" sz="2400" b="1" dirty="0"/>
              <a:t>tyydyttynyt</a:t>
            </a:r>
            <a:r>
              <a:rPr lang="fi-FI" sz="2400" dirty="0"/>
              <a:t> rasva epäterveellistä (eläinrasvat)</a:t>
            </a:r>
          </a:p>
          <a:p>
            <a:pPr lvl="2"/>
            <a:r>
              <a:rPr lang="fi-FI" sz="2400" dirty="0"/>
              <a:t>pehmeä tai juokseva eli </a:t>
            </a:r>
            <a:r>
              <a:rPr lang="fi-FI" sz="2400" b="1" dirty="0"/>
              <a:t>tyydyttymätön</a:t>
            </a:r>
            <a:r>
              <a:rPr lang="fi-FI" sz="2400" dirty="0"/>
              <a:t> rasva terveellistä (kasvi- ja kalarasvat) –&gt; pienentää haitallisen LDL-kolesterolin määrää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505205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70FB535-C416-4B84-939E-CAF8314E54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659160"/>
          </a:xfrm>
        </p:spPr>
        <p:txBody>
          <a:bodyPr/>
          <a:lstStyle/>
          <a:p>
            <a:r>
              <a:rPr lang="fi-FI" dirty="0"/>
              <a:t>Hiilihydraattien laatu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A370883-10FD-433F-91F5-4FA40C2C2E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1412776"/>
            <a:ext cx="6347714" cy="4968552"/>
          </a:xfrm>
        </p:spPr>
        <p:txBody>
          <a:bodyPr>
            <a:normAutofit lnSpcReduction="10000"/>
          </a:bodyPr>
          <a:lstStyle/>
          <a:p>
            <a:r>
              <a:rPr lang="fi-FI" sz="2000" b="1" dirty="0"/>
              <a:t>hiilihydraatit</a:t>
            </a:r>
          </a:p>
          <a:p>
            <a:pPr lvl="1"/>
            <a:r>
              <a:rPr lang="fi-FI" sz="2000" b="1" dirty="0"/>
              <a:t>kuidun</a:t>
            </a:r>
            <a:r>
              <a:rPr lang="fi-FI" sz="2000" dirty="0"/>
              <a:t> eli imeytymättömän hiilihydraatin määrä</a:t>
            </a:r>
          </a:p>
          <a:p>
            <a:pPr lvl="2"/>
            <a:r>
              <a:rPr lang="fi-FI" sz="2000" dirty="0"/>
              <a:t>esim. vaaleassa leivässä on vähän (epäterveellisempää)</a:t>
            </a:r>
          </a:p>
          <a:p>
            <a:pPr lvl="2"/>
            <a:r>
              <a:rPr lang="fi-FI" sz="2000" dirty="0"/>
              <a:t>esim. ruisleivässä paljon (terveellistä) </a:t>
            </a:r>
          </a:p>
          <a:p>
            <a:pPr lvl="1"/>
            <a:r>
              <a:rPr lang="fi-FI" sz="2000" dirty="0"/>
              <a:t>imeytyminen ja veren sokeripitoisuuden nousu</a:t>
            </a:r>
          </a:p>
          <a:p>
            <a:pPr lvl="2"/>
            <a:r>
              <a:rPr lang="fi-FI" sz="2000" dirty="0"/>
              <a:t>nopeaa </a:t>
            </a:r>
            <a:r>
              <a:rPr lang="fi-FI" sz="2000" dirty="0">
                <a:sym typeface="Wingdings" panose="05000000000000000000" pitchFamily="2" charset="2"/>
              </a:rPr>
              <a:t> kyseiset ruoat (esim. vaalea vilja) epäterveellisempiä ja </a:t>
            </a:r>
            <a:r>
              <a:rPr lang="fi-FI" sz="2000" b="1" dirty="0" err="1">
                <a:sym typeface="Wingdings" panose="05000000000000000000" pitchFamily="2" charset="2"/>
              </a:rPr>
              <a:t>glykemiaindeksi</a:t>
            </a:r>
            <a:r>
              <a:rPr lang="fi-FI" sz="2000" b="1" dirty="0">
                <a:sym typeface="Wingdings" panose="05000000000000000000" pitchFamily="2" charset="2"/>
              </a:rPr>
              <a:t> GI </a:t>
            </a:r>
            <a:r>
              <a:rPr lang="fi-FI" sz="2000" dirty="0">
                <a:sym typeface="Wingdings" panose="05000000000000000000" pitchFamily="2" charset="2"/>
              </a:rPr>
              <a:t>korkea</a:t>
            </a:r>
            <a:endParaRPr lang="fi-FI" sz="2000" dirty="0"/>
          </a:p>
          <a:p>
            <a:pPr lvl="2"/>
            <a:r>
              <a:rPr lang="fi-FI" sz="2000" dirty="0"/>
              <a:t>hidasta </a:t>
            </a:r>
            <a:r>
              <a:rPr lang="fi-FI" sz="2000" dirty="0">
                <a:sym typeface="Wingdings" panose="05000000000000000000" pitchFamily="2" charset="2"/>
              </a:rPr>
              <a:t></a:t>
            </a:r>
            <a:r>
              <a:rPr lang="fi-FI" sz="2000" dirty="0"/>
              <a:t> kyseiset ruoat (esim. hedelmät) terveellisempiä (sisältävät myös kuitua, vitamiineja ja kivennäisaineita) ja </a:t>
            </a:r>
            <a:r>
              <a:rPr lang="fi-FI" sz="2000" b="1" dirty="0" err="1"/>
              <a:t>glykemiaindeksi</a:t>
            </a:r>
            <a:r>
              <a:rPr lang="fi-FI" sz="2000" b="1" dirty="0"/>
              <a:t> GI </a:t>
            </a:r>
            <a:r>
              <a:rPr lang="fi-FI" sz="2000" dirty="0"/>
              <a:t>matala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008047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659160"/>
          </a:xfrm>
        </p:spPr>
        <p:txBody>
          <a:bodyPr/>
          <a:lstStyle/>
          <a:p>
            <a:r>
              <a:rPr lang="fi-FI" b="1" dirty="0"/>
              <a:t>Suojaravintoaineet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268760"/>
            <a:ext cx="6347714" cy="4772603"/>
          </a:xfrm>
        </p:spPr>
        <p:txBody>
          <a:bodyPr>
            <a:normAutofit/>
          </a:bodyPr>
          <a:lstStyle/>
          <a:p>
            <a:r>
              <a:rPr lang="fi-FI" sz="2400" dirty="0"/>
              <a:t>vitamiineja ja kivennäisaineita saadaan suomalaisesta ruoasta yleensä riittävästi</a:t>
            </a:r>
          </a:p>
          <a:p>
            <a:pPr lvl="1"/>
            <a:r>
              <a:rPr lang="fi-FI" sz="2400" dirty="0"/>
              <a:t>ongelmia, jos syödään erittäin vähän tai hyvin yksipuolisesti (= puutostiloja), jolloin elimistön perustoimintakyky häiriytyy</a:t>
            </a:r>
          </a:p>
          <a:p>
            <a:r>
              <a:rPr lang="fi-FI" sz="2400" dirty="0"/>
              <a:t>osalla vitamiineista ja kivennäisaineista saattaa olla sydän- ja verisuonisairauksia ja syöpää ehkäisevä vaikutus (eli liian vähäinen määrä vitamiineja voi lisätä näiden pitkäaikaissairauksien todennäköisyyttä)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558208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7202761" cy="659160"/>
          </a:xfrm>
        </p:spPr>
        <p:txBody>
          <a:bodyPr>
            <a:normAutofit/>
          </a:bodyPr>
          <a:lstStyle/>
          <a:p>
            <a:r>
              <a:rPr lang="fi-FI" sz="2800" b="1" dirty="0"/>
              <a:t>Ruoka ja </a:t>
            </a:r>
            <a:r>
              <a:rPr lang="fi-FI" sz="2800" b="1" dirty="0" err="1"/>
              <a:t>psykososiaalinen</a:t>
            </a:r>
            <a:r>
              <a:rPr lang="fi-FI" sz="2800" b="1" dirty="0"/>
              <a:t> hyvinvointi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484784"/>
            <a:ext cx="6842721" cy="4968552"/>
          </a:xfrm>
        </p:spPr>
        <p:txBody>
          <a:bodyPr>
            <a:noAutofit/>
          </a:bodyPr>
          <a:lstStyle/>
          <a:p>
            <a:r>
              <a:rPr lang="fi-FI" sz="2400" dirty="0"/>
              <a:t>iloa, nautintoa ja elämyksiä </a:t>
            </a:r>
          </a:p>
          <a:p>
            <a:r>
              <a:rPr lang="fi-FI" sz="2400" dirty="0"/>
              <a:t>ruokailuun liittyvä tilanne, paikka ja kattaus luovat tunnelmia ja mukavia muistoja</a:t>
            </a:r>
          </a:p>
          <a:p>
            <a:r>
              <a:rPr lang="fi-FI" sz="2400" dirty="0"/>
              <a:t>yhdessä syöminen vahvistaa ystävyyttä ja identiteettiä ja tarjoaa mahdollisuuden vuorovaikutukseen</a:t>
            </a:r>
          </a:p>
          <a:p>
            <a:r>
              <a:rPr lang="fi-FI" sz="2400" dirty="0"/>
              <a:t>monien juhlien keskeinen osa, ja sen avulla siirretään ruokaperinteitä </a:t>
            </a:r>
            <a:br>
              <a:rPr lang="fi-FI" sz="2400" dirty="0"/>
            </a:br>
            <a:r>
              <a:rPr lang="fi-FI" sz="2400" dirty="0"/>
              <a:t>(esim. suomalainen ruokakulttuuri) seuraaville sukupolville – lisää yhteenkuuluvuuden tunnetta</a:t>
            </a:r>
          </a:p>
          <a:p>
            <a:r>
              <a:rPr lang="fi-FI" sz="2400" b="1" dirty="0"/>
              <a:t>haasteena</a:t>
            </a:r>
            <a:r>
              <a:rPr lang="fi-FI" sz="2400" dirty="0"/>
              <a:t> lohtu- ja tunnesyöminen</a:t>
            </a:r>
          </a:p>
          <a:p>
            <a:pPr marL="0" indent="0">
              <a:buNone/>
            </a:pPr>
            <a:r>
              <a:rPr lang="fi-FI" sz="2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01804577"/>
      </p:ext>
    </p:extLst>
  </p:cSld>
  <p:clrMapOvr>
    <a:masterClrMapping/>
  </p:clrMapOvr>
</p:sld>
</file>

<file path=ppt/theme/theme1.xml><?xml version="1.0" encoding="utf-8"?>
<a:theme xmlns:a="http://schemas.openxmlformats.org/drawingml/2006/main" name="Pinta">
  <a:themeElements>
    <a:clrScheme name="Pin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Pin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n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176</TotalTime>
  <Words>749</Words>
  <Application>Microsoft Office PowerPoint</Application>
  <PresentationFormat>Näytössä katseltava diaesitys (4:3)</PresentationFormat>
  <Paragraphs>106</Paragraphs>
  <Slides>18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18</vt:i4>
      </vt:variant>
    </vt:vector>
  </HeadingPairs>
  <TitlesOfParts>
    <vt:vector size="23" baseType="lpstr">
      <vt:lpstr>Arial</vt:lpstr>
      <vt:lpstr>Trebuchet MS</vt:lpstr>
      <vt:lpstr>Wingdings</vt:lpstr>
      <vt:lpstr>Wingdings 3</vt:lpstr>
      <vt:lpstr>Pinta</vt:lpstr>
      <vt:lpstr>Terve 1: Terveyden perusteet</vt:lpstr>
      <vt:lpstr>Ravintoaineet</vt:lpstr>
      <vt:lpstr>Ravintoaineet</vt:lpstr>
      <vt:lpstr>Energiaravintoaineet</vt:lpstr>
      <vt:lpstr>Energiaravintoaineet</vt:lpstr>
      <vt:lpstr>Rasvojen laatu</vt:lpstr>
      <vt:lpstr>Hiilihydraattien laatu</vt:lpstr>
      <vt:lpstr>Suojaravintoaineet</vt:lpstr>
      <vt:lpstr>Ruoka ja psykososiaalinen hyvinvointi</vt:lpstr>
      <vt:lpstr>…jatkuu…</vt:lpstr>
      <vt:lpstr>Ravitsemussuositukset</vt:lpstr>
      <vt:lpstr>Ravintoaineiden saantisuositukset</vt:lpstr>
      <vt:lpstr>Energiatiheys</vt:lpstr>
      <vt:lpstr>Erityisruokavaliot (1/3)</vt:lpstr>
      <vt:lpstr>Erityisruokavaliot (2/3)</vt:lpstr>
      <vt:lpstr>Erityisruokavaliot (3/3)</vt:lpstr>
      <vt:lpstr>Pakkausmerkinnät</vt:lpstr>
      <vt:lpstr>Pakkausmerkinnät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 1: Terveyden perusteet</dc:title>
  <dc:creator>Hämäläinen Elina</dc:creator>
  <cp:lastModifiedBy>Vuopio Anu</cp:lastModifiedBy>
  <cp:revision>69</cp:revision>
  <dcterms:created xsi:type="dcterms:W3CDTF">2017-06-09T06:02:13Z</dcterms:created>
  <dcterms:modified xsi:type="dcterms:W3CDTF">2019-08-27T11:20:58Z</dcterms:modified>
</cp:coreProperties>
</file>