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4" r:id="rId5"/>
    <p:sldId id="259" r:id="rId6"/>
    <p:sldId id="260" r:id="rId7"/>
    <p:sldId id="261" r:id="rId8"/>
    <p:sldId id="262" r:id="rId9"/>
    <p:sldId id="263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2"/>
    <p:restoredTop sz="94656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6D136-94CE-4F5B-A42D-C1712CA90F65}" type="datetimeFigureOut">
              <a:rPr lang="fi-FI" smtClean="0"/>
              <a:t>19.8.2019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23713D7F-8856-4C4B-8F3E-7CCFB88BF0D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513077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6D136-94CE-4F5B-A42D-C1712CA90F65}" type="datetimeFigureOut">
              <a:rPr lang="fi-FI" smtClean="0"/>
              <a:t>19.8.2019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23713D7F-8856-4C4B-8F3E-7CCFB88BF0D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231340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6D136-94CE-4F5B-A42D-C1712CA90F65}" type="datetimeFigureOut">
              <a:rPr lang="fi-FI" smtClean="0"/>
              <a:t>19.8.2019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23713D7F-8856-4C4B-8F3E-7CCFB88BF0DD}" type="slidenum">
              <a:rPr lang="fi-FI" smtClean="0"/>
              <a:t>‹#›</a:t>
            </a:fld>
            <a:endParaRPr lang="fi-FI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3369155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6D136-94CE-4F5B-A42D-C1712CA90F65}" type="datetimeFigureOut">
              <a:rPr lang="fi-FI" smtClean="0"/>
              <a:t>19.8.2019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23713D7F-8856-4C4B-8F3E-7CCFB88BF0D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0918147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ksen 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6D136-94CE-4F5B-A42D-C1712CA90F65}" type="datetimeFigureOut">
              <a:rPr lang="fi-FI" smtClean="0"/>
              <a:t>19.8.2019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23713D7F-8856-4C4B-8F3E-7CCFB88BF0DD}" type="slidenum">
              <a:rPr lang="fi-FI" smtClean="0"/>
              <a:t>‹#›</a:t>
            </a:fld>
            <a:endParaRPr lang="fi-FI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7446514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si tai epäto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6D136-94CE-4F5B-A42D-C1712CA90F65}" type="datetimeFigureOut">
              <a:rPr lang="fi-FI" smtClean="0"/>
              <a:t>19.8.2019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23713D7F-8856-4C4B-8F3E-7CCFB88BF0D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9104041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6D136-94CE-4F5B-A42D-C1712CA90F65}" type="datetimeFigureOut">
              <a:rPr lang="fi-FI" smtClean="0"/>
              <a:t>19.8.2019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13D7F-8856-4C4B-8F3E-7CCFB88BF0D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7177069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6D136-94CE-4F5B-A42D-C1712CA90F65}" type="datetimeFigureOut">
              <a:rPr lang="fi-FI" smtClean="0"/>
              <a:t>19.8.2019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13D7F-8856-4C4B-8F3E-7CCFB88BF0D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386710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6D136-94CE-4F5B-A42D-C1712CA90F65}" type="datetimeFigureOut">
              <a:rPr lang="fi-FI" smtClean="0"/>
              <a:t>19.8.2019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13D7F-8856-4C4B-8F3E-7CCFB88BF0D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007774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6D136-94CE-4F5B-A42D-C1712CA90F65}" type="datetimeFigureOut">
              <a:rPr lang="fi-FI" smtClean="0"/>
              <a:t>19.8.2019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23713D7F-8856-4C4B-8F3E-7CCFB88BF0D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50774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6D136-94CE-4F5B-A42D-C1712CA90F65}" type="datetimeFigureOut">
              <a:rPr lang="fi-FI" smtClean="0"/>
              <a:t>19.8.2019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23713D7F-8856-4C4B-8F3E-7CCFB88BF0D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364163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6D136-94CE-4F5B-A42D-C1712CA90F65}" type="datetimeFigureOut">
              <a:rPr lang="fi-FI" smtClean="0"/>
              <a:t>19.8.2019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23713D7F-8856-4C4B-8F3E-7CCFB88BF0D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654513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6D136-94CE-4F5B-A42D-C1712CA90F65}" type="datetimeFigureOut">
              <a:rPr lang="fi-FI" smtClean="0"/>
              <a:t>19.8.2019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13D7F-8856-4C4B-8F3E-7CCFB88BF0D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25196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6D136-94CE-4F5B-A42D-C1712CA90F65}" type="datetimeFigureOut">
              <a:rPr lang="fi-FI" smtClean="0"/>
              <a:t>19.8.2019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13D7F-8856-4C4B-8F3E-7CCFB88BF0D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460491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6D136-94CE-4F5B-A42D-C1712CA90F65}" type="datetimeFigureOut">
              <a:rPr lang="fi-FI" smtClean="0"/>
              <a:t>19.8.2019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13D7F-8856-4C4B-8F3E-7CCFB88BF0D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367073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6D136-94CE-4F5B-A42D-C1712CA90F65}" type="datetimeFigureOut">
              <a:rPr lang="fi-FI" smtClean="0"/>
              <a:t>19.8.2019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23713D7F-8856-4C4B-8F3E-7CCFB88BF0D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415188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66D136-94CE-4F5B-A42D-C1712CA90F65}" type="datetimeFigureOut">
              <a:rPr lang="fi-FI" smtClean="0"/>
              <a:t>19.8.2019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23713D7F-8856-4C4B-8F3E-7CCFB88BF0D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629743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b="1" dirty="0"/>
              <a:t>Terve 1: Terveyden perusteet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b="1" dirty="0"/>
              <a:t>Luku 3: Uni ja lepo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10535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306333"/>
            <a:ext cx="6589199" cy="746403"/>
          </a:xfrm>
        </p:spPr>
        <p:txBody>
          <a:bodyPr/>
          <a:lstStyle/>
          <a:p>
            <a:r>
              <a:rPr lang="fi-FI" b="1" dirty="0"/>
              <a:t>Lepo ja rentoutuminen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942415" y="1268759"/>
            <a:ext cx="6591985" cy="5282907"/>
          </a:xfrm>
        </p:spPr>
        <p:txBody>
          <a:bodyPr>
            <a:noAutofit/>
          </a:bodyPr>
          <a:lstStyle/>
          <a:p>
            <a:r>
              <a:rPr lang="fi-FI" b="1" dirty="0"/>
              <a:t>lepo</a:t>
            </a:r>
            <a:r>
              <a:rPr lang="fi-FI" dirty="0"/>
              <a:t> ei ole vain nukkumista, vaan myös aktiivista toimintaa: itselle mieluisten asioiden tekemistä, ystävien tapaamista, arjen rutiineista irrottautumista ym.</a:t>
            </a:r>
          </a:p>
          <a:p>
            <a:pPr lvl="1"/>
            <a:r>
              <a:rPr lang="fi-FI" sz="1800" dirty="0"/>
              <a:t>mikä tahansa asia, joka tuottaa itselle mielihyvää ja vie ajatukset pois päivän toimista, opiskelusta tai työstä </a:t>
            </a:r>
          </a:p>
          <a:p>
            <a:r>
              <a:rPr lang="fi-FI" b="1" dirty="0"/>
              <a:t>rentoutumisella</a:t>
            </a:r>
            <a:r>
              <a:rPr lang="fi-FI" dirty="0"/>
              <a:t> tarkoitetaan kehon ja mielen rauhoittumista</a:t>
            </a:r>
          </a:p>
          <a:p>
            <a:pPr lvl="1"/>
            <a:r>
              <a:rPr lang="fi-FI" sz="1800" dirty="0"/>
              <a:t>esim. luonnossa liikkuminen, rauhallisen musiikin kuuntelu, saunominen</a:t>
            </a:r>
          </a:p>
          <a:p>
            <a:pPr lvl="1"/>
            <a:r>
              <a:rPr lang="fi-FI" sz="1800" dirty="0"/>
              <a:t>useimmat ihmiset tarvitsevat myös aikaa olla yksin</a:t>
            </a:r>
          </a:p>
          <a:p>
            <a:pPr lvl="1"/>
            <a:r>
              <a:rPr lang="fi-FI" sz="1800" dirty="0"/>
              <a:t>jokaisella on rentoutumisen kyky eli rentoutumista kannattaa harjoitella (erilaiset rentoutumistekniikat)</a:t>
            </a:r>
          </a:p>
        </p:txBody>
      </p:sp>
    </p:spTree>
    <p:extLst>
      <p:ext uri="{BB962C8B-B14F-4D97-AF65-F5344CB8AC3E}">
        <p14:creationId xmlns:p14="http://schemas.microsoft.com/office/powerpoint/2010/main" val="12776872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644650"/>
          </a:xfrm>
        </p:spPr>
        <p:txBody>
          <a:bodyPr/>
          <a:lstStyle/>
          <a:p>
            <a:r>
              <a:rPr lang="fi-FI" b="1" dirty="0"/>
              <a:t>Unentarve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1484784"/>
            <a:ext cx="6591985" cy="5040560"/>
          </a:xfrm>
        </p:spPr>
        <p:txBody>
          <a:bodyPr>
            <a:normAutofit/>
          </a:bodyPr>
          <a:lstStyle/>
          <a:p>
            <a:r>
              <a:rPr lang="fi-FI" sz="2000" dirty="0"/>
              <a:t>yksilöllistä: oman unentarpeen tunnistaminen on terveysosaamista</a:t>
            </a:r>
          </a:p>
          <a:p>
            <a:r>
              <a:rPr lang="fi-FI" sz="2000" dirty="0"/>
              <a:t>terve aikuinen 7–8 h/vrk</a:t>
            </a:r>
          </a:p>
          <a:p>
            <a:r>
              <a:rPr lang="fi-FI" sz="2000" dirty="0"/>
              <a:t>lasten ja nuorten unentarve on suurempi kuin aikuisten</a:t>
            </a:r>
          </a:p>
          <a:p>
            <a:pPr lvl="1"/>
            <a:r>
              <a:rPr lang="fi-FI" sz="2000" dirty="0"/>
              <a:t>fyysinen kasvu ja kehitys kuluttavat runsaasti energiaa</a:t>
            </a:r>
          </a:p>
          <a:p>
            <a:pPr lvl="1"/>
            <a:r>
              <a:rPr lang="fi-FI" sz="2000" dirty="0"/>
              <a:t>energiaa kuluu myös henkisiin muutoksiin </a:t>
            </a:r>
            <a:br>
              <a:rPr lang="fi-FI" sz="2000" dirty="0"/>
            </a:br>
            <a:r>
              <a:rPr lang="fi-FI" sz="2000" dirty="0"/>
              <a:t>(esim. identiteetin rakentuminen, uusien tietojen ja taitojen oppiminen)</a:t>
            </a:r>
          </a:p>
          <a:p>
            <a:r>
              <a:rPr lang="fi-FI" sz="2000" dirty="0"/>
              <a:t>mitä enemmän päivällä käyttää aivoja, sitä enemmän tarvitsee unta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8035090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C902310-5687-4D59-A11F-A87EBB478C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Univaje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1AB71E2-12BE-49FA-99E5-5861B077AD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z="2400" b="1" dirty="0"/>
              <a:t>univaje</a:t>
            </a:r>
          </a:p>
          <a:p>
            <a:pPr lvl="1"/>
            <a:r>
              <a:rPr lang="fi-FI" sz="2400" dirty="0"/>
              <a:t>ihminen ei saa omaan tarpeeseensa nähden riittävästi unta</a:t>
            </a:r>
          </a:p>
          <a:p>
            <a:pPr lvl="1"/>
            <a:r>
              <a:rPr lang="fi-FI" sz="2400" dirty="0"/>
              <a:t>heikentää seuraavan päivän opiskelu- ja toimintakykyä sekä aiheuttaa päiväväsymystä</a:t>
            </a:r>
          </a:p>
          <a:p>
            <a:pPr lvl="1"/>
            <a:r>
              <a:rPr lang="fi-FI" sz="2400" dirty="0"/>
              <a:t>tavallisesti ihminen huomaa vaikutukset vasta sitten, kun univajetta on kertynyt jo usealta yöltä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2336516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788666"/>
          </a:xfrm>
        </p:spPr>
        <p:txBody>
          <a:bodyPr/>
          <a:lstStyle/>
          <a:p>
            <a:r>
              <a:rPr lang="fi-FI" b="1" dirty="0"/>
              <a:t>Unen vaiheet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1556792"/>
            <a:ext cx="6591985" cy="4677098"/>
          </a:xfrm>
        </p:spPr>
        <p:txBody>
          <a:bodyPr>
            <a:normAutofit/>
          </a:bodyPr>
          <a:lstStyle/>
          <a:p>
            <a:r>
              <a:rPr lang="fi-FI" sz="2400" b="1" dirty="0"/>
              <a:t>Unisykli</a:t>
            </a:r>
            <a:r>
              <a:rPr lang="fi-FI" sz="2400" dirty="0"/>
              <a:t> 90 min tulisi toistua 8 h yöunen aikana noin 5 kertaa</a:t>
            </a:r>
          </a:p>
          <a:p>
            <a:pPr lvl="1"/>
            <a:r>
              <a:rPr lang="fi-FI" sz="2400" b="1" dirty="0" err="1"/>
              <a:t>NREM-uni</a:t>
            </a:r>
            <a:r>
              <a:rPr lang="fi-FI" sz="2400" dirty="0"/>
              <a:t>: kevyen ja syvän unen vaiheet</a:t>
            </a:r>
          </a:p>
          <a:p>
            <a:pPr lvl="1"/>
            <a:r>
              <a:rPr lang="fi-FI" sz="2400" b="1" dirty="0"/>
              <a:t>REM-uni </a:t>
            </a:r>
            <a:r>
              <a:rPr lang="fi-FI" sz="2400" dirty="0"/>
              <a:t>eli vilkeuni</a:t>
            </a:r>
          </a:p>
          <a:p>
            <a:pPr lvl="1"/>
            <a:r>
              <a:rPr lang="fi-FI" sz="2400" dirty="0"/>
              <a:t>jokaisella univaiheella terveyden kannalta oma merkityksensä</a:t>
            </a:r>
          </a:p>
          <a:p>
            <a:pPr lvl="1"/>
            <a:r>
              <a:rPr lang="fi-FI" sz="2400" dirty="0"/>
              <a:t>hyvälaatuinen uni sisältää kaikki unen vaiheet ja ne ehtivät toistua riittävän monta kertaa – tärkeää sekä unen määrä että sen laatu</a:t>
            </a:r>
          </a:p>
          <a:p>
            <a:pPr lvl="1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3636076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788666"/>
          </a:xfrm>
        </p:spPr>
        <p:txBody>
          <a:bodyPr/>
          <a:lstStyle/>
          <a:p>
            <a:r>
              <a:rPr lang="fi-FI" b="1" dirty="0"/>
              <a:t>Unirytmin tahdistajat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1556792"/>
            <a:ext cx="6591985" cy="5040560"/>
          </a:xfrm>
        </p:spPr>
        <p:txBody>
          <a:bodyPr>
            <a:no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fi-FI" sz="2400" dirty="0"/>
              <a:t>vuorokausi- eli </a:t>
            </a:r>
            <a:r>
              <a:rPr lang="fi-FI" sz="2400" b="1" dirty="0" err="1"/>
              <a:t>sirkadiaanisen</a:t>
            </a:r>
            <a:r>
              <a:rPr lang="fi-FI" sz="2400" b="1" dirty="0"/>
              <a:t> rytmin (24 h) </a:t>
            </a:r>
            <a:r>
              <a:rPr lang="fi-FI" sz="2400" dirty="0"/>
              <a:t>tahdistajana valon ja pimeän ajan vaihtelu</a:t>
            </a:r>
          </a:p>
          <a:p>
            <a:pPr lvl="1"/>
            <a:r>
              <a:rPr lang="fi-FI" sz="2400" b="1" dirty="0" err="1"/>
              <a:t>melatoniini</a:t>
            </a:r>
            <a:r>
              <a:rPr lang="fi-FI" sz="2400" dirty="0"/>
              <a:t> eli pimeähormoni </a:t>
            </a:r>
            <a:br>
              <a:rPr lang="fi-FI" sz="2400" dirty="0"/>
            </a:br>
            <a:r>
              <a:rPr lang="fi-FI" sz="2400" dirty="0"/>
              <a:t>(ohjaa myös unisyklejä)</a:t>
            </a:r>
          </a:p>
          <a:p>
            <a:pPr lvl="1"/>
            <a:r>
              <a:rPr lang="fi-FI" sz="2400" dirty="0"/>
              <a:t>säännölliset nukkumaanmeno-, heräämis- ja ateria-ajat auttavat – liian aktiivinen sosiaalinen toiminta, fyysinen kuormitus tai tukeva ateria juuri ennen nukkumaanmenoa häiritsevät</a:t>
            </a:r>
          </a:p>
          <a:p>
            <a:pPr marL="514350" indent="-514350">
              <a:buFont typeface="+mj-lt"/>
              <a:buAutoNum type="arabicPeriod"/>
            </a:pPr>
            <a:r>
              <a:rPr lang="fi-FI" sz="2400" b="1" dirty="0"/>
              <a:t>unipaine</a:t>
            </a:r>
            <a:r>
              <a:rPr lang="fi-FI" sz="2400" dirty="0"/>
              <a:t> kasvaa noin 16 h valvomisen jälkeen</a:t>
            </a:r>
          </a:p>
        </p:txBody>
      </p:sp>
    </p:spTree>
    <p:extLst>
      <p:ext uri="{BB962C8B-B14F-4D97-AF65-F5344CB8AC3E}">
        <p14:creationId xmlns:p14="http://schemas.microsoft.com/office/powerpoint/2010/main" val="25492511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716658"/>
          </a:xfrm>
        </p:spPr>
        <p:txBody>
          <a:bodyPr/>
          <a:lstStyle/>
          <a:p>
            <a:r>
              <a:rPr lang="fi-FI" b="1" dirty="0"/>
              <a:t>Unen terveydellinen merkitys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1484784"/>
            <a:ext cx="6591985" cy="5040560"/>
          </a:xfrm>
        </p:spPr>
        <p:txBody>
          <a:bodyPr>
            <a:normAutofit lnSpcReduction="10000"/>
          </a:bodyPr>
          <a:lstStyle/>
          <a:p>
            <a:r>
              <a:rPr lang="fi-FI" sz="2800" dirty="0"/>
              <a:t>aivot palautuvat, kudokset rakentuvat ja uudistuvat (kasvuhormoni eli </a:t>
            </a:r>
            <a:r>
              <a:rPr lang="fi-FI" sz="2800" dirty="0" err="1"/>
              <a:t>somatotropiini</a:t>
            </a:r>
            <a:r>
              <a:rPr lang="fi-FI" sz="2800" dirty="0"/>
              <a:t>)</a:t>
            </a:r>
          </a:p>
          <a:p>
            <a:r>
              <a:rPr lang="fi-FI" sz="2800" dirty="0"/>
              <a:t>edistää oppimista ja muistia </a:t>
            </a:r>
            <a:br>
              <a:rPr lang="fi-FI" sz="2800" dirty="0"/>
            </a:br>
            <a:r>
              <a:rPr lang="fi-FI" sz="2800" dirty="0"/>
              <a:t>(työmuisti </a:t>
            </a:r>
            <a:r>
              <a:rPr lang="fi-FI" sz="2800" dirty="0">
                <a:sym typeface="Wingdings" panose="05000000000000000000" pitchFamily="2" charset="2"/>
              </a:rPr>
              <a:t> pitkäkestoinen muisti)</a:t>
            </a:r>
            <a:endParaRPr lang="fi-FI" sz="2800" dirty="0"/>
          </a:p>
          <a:p>
            <a:r>
              <a:rPr lang="fi-FI" sz="2800" dirty="0"/>
              <a:t>tukee mielenterveyttä ja tunnetaitoja</a:t>
            </a:r>
          </a:p>
          <a:p>
            <a:r>
              <a:rPr lang="fi-FI" sz="2800" dirty="0"/>
              <a:t>univaje voi lihottaa</a:t>
            </a:r>
          </a:p>
          <a:p>
            <a:r>
              <a:rPr lang="fi-FI" sz="2800" dirty="0"/>
              <a:t>unen puute lisää onnettomuus- ja sairastumisriskiä </a:t>
            </a:r>
            <a:br>
              <a:rPr lang="fi-FI" sz="2800" dirty="0"/>
            </a:br>
            <a:r>
              <a:rPr lang="fi-FI" sz="2800" dirty="0"/>
              <a:t>(stressihormonit </a:t>
            </a:r>
            <a:r>
              <a:rPr lang="fi-FI" sz="2800" dirty="0">
                <a:sym typeface="Wingdings" panose="05000000000000000000" pitchFamily="2" charset="2"/>
              </a:rPr>
              <a:t> immuunivaste)</a:t>
            </a:r>
            <a:endParaRPr lang="fi-FI" sz="2800" dirty="0"/>
          </a:p>
          <a:p>
            <a:endParaRPr lang="fi-FI" dirty="0"/>
          </a:p>
          <a:p>
            <a:endParaRPr lang="fi-FI" dirty="0"/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1171609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76672"/>
            <a:ext cx="6589199" cy="648072"/>
          </a:xfrm>
        </p:spPr>
        <p:txBody>
          <a:bodyPr/>
          <a:lstStyle/>
          <a:p>
            <a:r>
              <a:rPr lang="fi-FI" b="1" dirty="0"/>
              <a:t>Unihäiriöt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1412776"/>
            <a:ext cx="6591985" cy="5112568"/>
          </a:xfrm>
        </p:spPr>
        <p:txBody>
          <a:bodyPr>
            <a:noAutofit/>
          </a:bodyPr>
          <a:lstStyle/>
          <a:p>
            <a:r>
              <a:rPr lang="fi-FI" sz="2000" b="1" dirty="0"/>
              <a:t>Syitä</a:t>
            </a:r>
            <a:r>
              <a:rPr lang="fi-FI" sz="2000" dirty="0"/>
              <a:t>:</a:t>
            </a:r>
          </a:p>
          <a:p>
            <a:pPr lvl="1"/>
            <a:r>
              <a:rPr lang="fi-FI" sz="2000" dirty="0"/>
              <a:t>nyky-yhteiskunta: keinovalo – </a:t>
            </a:r>
            <a:r>
              <a:rPr lang="fi-FI" sz="2000" b="1" dirty="0"/>
              <a:t>sinivalo</a:t>
            </a:r>
            <a:r>
              <a:rPr lang="fi-FI" sz="2000" dirty="0"/>
              <a:t>, iltapainotteinen elämäntyyli</a:t>
            </a:r>
          </a:p>
          <a:p>
            <a:pPr lvl="1"/>
            <a:r>
              <a:rPr lang="fi-FI" sz="2000" dirty="0"/>
              <a:t>nuoret: </a:t>
            </a:r>
            <a:r>
              <a:rPr lang="fi-FI" sz="2000" b="1" dirty="0"/>
              <a:t>viivästynyt unirytmi  </a:t>
            </a:r>
          </a:p>
          <a:p>
            <a:r>
              <a:rPr lang="fi-FI" sz="2000" b="1" dirty="0"/>
              <a:t>Unettomuus</a:t>
            </a:r>
          </a:p>
          <a:p>
            <a:pPr lvl="1"/>
            <a:r>
              <a:rPr lang="fi-FI" sz="2000" dirty="0"/>
              <a:t>oireita: nukahtamisvaikeudet, katkonainen uni, liian aikainen herääminen</a:t>
            </a:r>
          </a:p>
          <a:p>
            <a:pPr lvl="1"/>
            <a:r>
              <a:rPr lang="fi-FI" sz="2000" dirty="0"/>
              <a:t>unen määrä ja laatu epätyydyttäviä</a:t>
            </a:r>
          </a:p>
          <a:p>
            <a:pPr lvl="1"/>
            <a:r>
              <a:rPr lang="fi-FI" sz="2000" dirty="0"/>
              <a:t>stressihormonit </a:t>
            </a:r>
            <a:r>
              <a:rPr lang="fi-FI" sz="2000" dirty="0">
                <a:sym typeface="Wingdings" panose="05000000000000000000" pitchFamily="2" charset="2"/>
              </a:rPr>
              <a:t> </a:t>
            </a:r>
            <a:r>
              <a:rPr lang="fi-FI" sz="2000" b="1" dirty="0">
                <a:sym typeface="Wingdings" panose="05000000000000000000" pitchFamily="2" charset="2"/>
              </a:rPr>
              <a:t>toiminnallinen</a:t>
            </a:r>
            <a:r>
              <a:rPr lang="fi-FI" sz="2000" dirty="0">
                <a:sym typeface="Wingdings" panose="05000000000000000000" pitchFamily="2" charset="2"/>
              </a:rPr>
              <a:t> unettomuus</a:t>
            </a:r>
          </a:p>
          <a:p>
            <a:pPr lvl="1"/>
            <a:r>
              <a:rPr lang="fi-FI" sz="2000" dirty="0">
                <a:sym typeface="Wingdings" panose="05000000000000000000" pitchFamily="2" charset="2"/>
              </a:rPr>
              <a:t>pitkittynyt eli </a:t>
            </a:r>
            <a:r>
              <a:rPr lang="fi-FI" sz="2000" b="1" dirty="0">
                <a:sym typeface="Wingdings" panose="05000000000000000000" pitchFamily="2" charset="2"/>
              </a:rPr>
              <a:t>krooninen</a:t>
            </a:r>
            <a:r>
              <a:rPr lang="fi-FI" sz="2000" dirty="0">
                <a:sym typeface="Wingdings" panose="05000000000000000000" pitchFamily="2" charset="2"/>
              </a:rPr>
              <a:t> unettomuus</a:t>
            </a:r>
          </a:p>
          <a:p>
            <a:pPr lvl="1"/>
            <a:r>
              <a:rPr lang="fi-FI" sz="2000" dirty="0">
                <a:sym typeface="Wingdings" panose="05000000000000000000" pitchFamily="2" charset="2"/>
              </a:rPr>
              <a:t>lääkkeet eivät pysyvä ratkaisu  syihin vaikuttaminen tehokkaampaa</a:t>
            </a:r>
            <a:endParaRPr lang="fi-FI" sz="2000" dirty="0"/>
          </a:p>
        </p:txBody>
      </p:sp>
    </p:spTree>
    <p:extLst>
      <p:ext uri="{BB962C8B-B14F-4D97-AF65-F5344CB8AC3E}">
        <p14:creationId xmlns:p14="http://schemas.microsoft.com/office/powerpoint/2010/main" val="14256897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644650"/>
          </a:xfrm>
        </p:spPr>
        <p:txBody>
          <a:bodyPr/>
          <a:lstStyle/>
          <a:p>
            <a:r>
              <a:rPr lang="fi-FI" b="1" dirty="0"/>
              <a:t>Kohti hyvää unta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1484784"/>
            <a:ext cx="6591985" cy="5040560"/>
          </a:xfrm>
        </p:spPr>
        <p:txBody>
          <a:bodyPr/>
          <a:lstStyle/>
          <a:p>
            <a:endParaRPr lang="fi-FI" dirty="0"/>
          </a:p>
          <a:p>
            <a:r>
              <a:rPr lang="fi-FI" sz="2800" dirty="0"/>
              <a:t>unenhuolto eli </a:t>
            </a:r>
            <a:r>
              <a:rPr lang="fi-FI" sz="2800" b="1" dirty="0"/>
              <a:t>unihygienia</a:t>
            </a:r>
          </a:p>
          <a:p>
            <a:r>
              <a:rPr lang="fi-FI" sz="2800" dirty="0"/>
              <a:t>yleisin unettomuuden ja päiväväsymyksen syy </a:t>
            </a:r>
            <a:r>
              <a:rPr lang="fi-FI" sz="2800" b="1" dirty="0"/>
              <a:t>itse aiheutettu univaje </a:t>
            </a:r>
            <a:r>
              <a:rPr lang="fi-FI" sz="2800" dirty="0"/>
              <a:t>eli siihen voi omilla toimillaan vaikuttaa</a:t>
            </a:r>
          </a:p>
          <a:p>
            <a:r>
              <a:rPr lang="fi-FI" sz="2800" dirty="0"/>
              <a:t>unihäiriöiden ehkäisy tärkeää myös yhteiskunnallisesti</a:t>
            </a:r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350752008"/>
      </p:ext>
    </p:extLst>
  </p:cSld>
  <p:clrMapOvr>
    <a:masterClrMapping/>
  </p:clrMapOvr>
</p:sld>
</file>

<file path=ppt/theme/theme1.xml><?xml version="1.0" encoding="utf-8"?>
<a:theme xmlns:a="http://schemas.openxmlformats.org/drawingml/2006/main" name="Kuiskaus">
  <a:themeElements>
    <a:clrScheme name="Kuiskaus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Kuiskaus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Kuiskaus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58</TotalTime>
  <Words>319</Words>
  <Application>Microsoft Office PowerPoint</Application>
  <PresentationFormat>Näytössä katseltava diaesitys (4:3)</PresentationFormat>
  <Paragraphs>55</Paragraphs>
  <Slides>9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9</vt:i4>
      </vt:variant>
    </vt:vector>
  </HeadingPairs>
  <TitlesOfParts>
    <vt:vector size="14" baseType="lpstr">
      <vt:lpstr>Arial</vt:lpstr>
      <vt:lpstr>Century Gothic</vt:lpstr>
      <vt:lpstr>Wingdings</vt:lpstr>
      <vt:lpstr>Wingdings 3</vt:lpstr>
      <vt:lpstr>Kuiskaus</vt:lpstr>
      <vt:lpstr>Terve 1: Terveyden perusteet</vt:lpstr>
      <vt:lpstr>Lepo ja rentoutuminen</vt:lpstr>
      <vt:lpstr>Unentarve</vt:lpstr>
      <vt:lpstr>Univaje</vt:lpstr>
      <vt:lpstr>Unen vaiheet</vt:lpstr>
      <vt:lpstr>Unirytmin tahdistajat</vt:lpstr>
      <vt:lpstr>Unen terveydellinen merkitys</vt:lpstr>
      <vt:lpstr>Unihäiriöt</vt:lpstr>
      <vt:lpstr>Kohti hyvää unta</vt:lpstr>
    </vt:vector>
  </TitlesOfParts>
  <Company>University of Jyväskylä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Terve 1: Terveyden perusteet</dc:title>
  <dc:creator>Hämäläinen Elina</dc:creator>
  <cp:lastModifiedBy>Vuopio Anu</cp:lastModifiedBy>
  <cp:revision>31</cp:revision>
  <dcterms:created xsi:type="dcterms:W3CDTF">2017-06-12T06:58:50Z</dcterms:created>
  <dcterms:modified xsi:type="dcterms:W3CDTF">2019-08-19T09:37:29Z</dcterms:modified>
</cp:coreProperties>
</file>