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9" r:id="rId3"/>
    <p:sldId id="308" r:id="rId4"/>
    <p:sldId id="311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312" r:id="rId17"/>
    <p:sldId id="313" r:id="rId18"/>
    <p:sldId id="268" r:id="rId19"/>
    <p:sldId id="314" r:id="rId20"/>
    <p:sldId id="269" r:id="rId21"/>
    <p:sldId id="270" r:id="rId22"/>
    <p:sldId id="272" r:id="rId23"/>
    <p:sldId id="315" r:id="rId24"/>
    <p:sldId id="300" r:id="rId25"/>
    <p:sldId id="273" r:id="rId26"/>
    <p:sldId id="271" r:id="rId27"/>
    <p:sldId id="310" r:id="rId28"/>
    <p:sldId id="274" r:id="rId29"/>
    <p:sldId id="275" r:id="rId30"/>
    <p:sldId id="276" r:id="rId31"/>
    <p:sldId id="287" r:id="rId32"/>
    <p:sldId id="316" r:id="rId33"/>
    <p:sldId id="302" r:id="rId34"/>
    <p:sldId id="277" r:id="rId35"/>
    <p:sldId id="288" r:id="rId36"/>
    <p:sldId id="278" r:id="rId37"/>
    <p:sldId id="279" r:id="rId38"/>
    <p:sldId id="280" r:id="rId39"/>
    <p:sldId id="317" r:id="rId40"/>
    <p:sldId id="281" r:id="rId41"/>
    <p:sldId id="318" r:id="rId42"/>
    <p:sldId id="282" r:id="rId43"/>
    <p:sldId id="283" r:id="rId44"/>
    <p:sldId id="319" r:id="rId45"/>
    <p:sldId id="284" r:id="rId46"/>
    <p:sldId id="286" r:id="rId47"/>
    <p:sldId id="290" r:id="rId48"/>
    <p:sldId id="285" r:id="rId49"/>
    <p:sldId id="289" r:id="rId50"/>
    <p:sldId id="291" r:id="rId51"/>
    <p:sldId id="292" r:id="rId52"/>
    <p:sldId id="293" r:id="rId53"/>
    <p:sldId id="294" r:id="rId54"/>
    <p:sldId id="295" r:id="rId55"/>
    <p:sldId id="296" r:id="rId56"/>
    <p:sldId id="304" r:id="rId57"/>
    <p:sldId id="297" r:id="rId58"/>
    <p:sldId id="306" r:id="rId59"/>
    <p:sldId id="298" r:id="rId60"/>
    <p:sldId id="305" r:id="rId61"/>
    <p:sldId id="320" r:id="rId62"/>
    <p:sldId id="321" r:id="rId63"/>
    <p:sldId id="299" r:id="rId64"/>
    <p:sldId id="307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jao/ops2016/lop2/5ojoks/5-17-terveystiet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S0ZxswJcQY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paihdelinkki.fi/fi/testit-ja-laskur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hdelinkki.fi/" TargetMode="External"/><Relationship Id="rId2" Type="http://schemas.openxmlformats.org/officeDocument/2006/relationships/hyperlink" Target="http://www.sotkanet.fi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anu.vuopio@jao.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TE1</a:t>
            </a:r>
            <a:br>
              <a:rPr lang="fi-FI" dirty="0"/>
            </a:br>
            <a:r>
              <a:rPr lang="fi-FI" dirty="0"/>
              <a:t>Terveyden perusteet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4955" y="4896650"/>
            <a:ext cx="8825658" cy="861420"/>
          </a:xfrm>
        </p:spPr>
        <p:txBody>
          <a:bodyPr>
            <a:noAutofit/>
          </a:bodyPr>
          <a:lstStyle/>
          <a:p>
            <a:r>
              <a:rPr lang="fi-FI" sz="2800" dirty="0">
                <a:hlinkClick r:id="rId2"/>
              </a:rPr>
              <a:t>https://peda.net/jao/ops2016/lop2/5ojoks/5-17-terveystieto</a:t>
            </a:r>
            <a:endParaRPr lang="fi-FI" sz="2800" dirty="0"/>
          </a:p>
          <a:p>
            <a:r>
              <a:rPr lang="fi-FI" sz="2800" dirty="0"/>
              <a:t>Anu Vuopio</a:t>
            </a:r>
          </a:p>
        </p:txBody>
      </p:sp>
    </p:spTree>
    <p:extLst>
      <p:ext uri="{BB962C8B-B14F-4D97-AF65-F5344CB8AC3E}">
        <p14:creationId xmlns:p14="http://schemas.microsoft.com/office/powerpoint/2010/main" val="397900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2. Terveysosaaminen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139688"/>
            <a:ext cx="8946541" cy="5108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Terveysosaamisen osa-alueet: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Terveyteen liittyvät tiedot: kokemus- eli arkitieto ja tieteellinen tieto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Terveystaidot: terveellisten elämäntaitojen omaksumista (mm. vuorovaikutustaidot), kyky tarkkailla niitä ja tehdä muutoksia (vrt. TAM-malli s. 21)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Itsetuntemus: henkilö pystyy ohjaamaan käyttäytymistään tekemiensä havaintojen ja tietojen avulla. Vrt. s. 22 -&gt; Itsetunto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256" y="1977731"/>
            <a:ext cx="1809749" cy="17235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" y="5051582"/>
            <a:ext cx="1653724" cy="165372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450" y="355139"/>
            <a:ext cx="1523213" cy="229156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868" y="3933848"/>
            <a:ext cx="2351137" cy="17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680074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i-FI" sz="3300" dirty="0"/>
              <a:t>Terveysosaamisen osa-alueet: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33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300" dirty="0"/>
              <a:t>Kriittinen ajattelu: arkiajattelu ei sovellu syy-seuraussuhteiden selittämiseen luotettavasti, ajattelun taitoja kannattaa harjoittaa, kriittinen medialukutaito on tärkeää vrt. s. 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300" dirty="0"/>
              <a:t>Eettinen vastuullisuus: Etiikka on filosofian osa-alue, jossa pohditaan eri näkökulmista mikä on oikein tai väärin, hyvä tai paha, Moraali tarkoittaa tapoja ja sääntöjä, jotka ohjaavat ihmisten käyttäytymistä, mikä on soveliasta. Pohditaan tekojen seurauksia.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501" y="4731657"/>
            <a:ext cx="2509499" cy="212634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1" y="254375"/>
            <a:ext cx="9750822" cy="15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5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Terveysosaaminen vahvistaa hyvinvointia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Opiskeluhyvinvoinnin vahvistaminen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Opiskelijan jaksaminen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Motivoituminen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Yhteisöllinen osallisuus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Viihtyvyys, joka heijastuu positiivisena asiana koko yhteisön eli oppilaitoksen hyvinvointiin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Opiskeluhyvinvoinnin vahvistaminen vrt. taulukko s. 26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9" y="1205906"/>
            <a:ext cx="4202890" cy="29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6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Terveysosaaminen tukee myös seksuaaliterveyttä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Seksuaaliterveys on merkittävä osa ihmisen hyvinvointia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Tasapainoinen, tyydytystä tuottava seksuaalisuus vaikuttaa keskeisesti ihmisen elämänlaatuun ja mielenterveyteen kaikissa elämänvaiheissa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Toisaalta seksuaaliterveys on herkästi haavoittuvaa ja ongelmat voivat heikentää tai vaarantaa paitsi fyysistä, myös </a:t>
            </a:r>
            <a:r>
              <a:rPr lang="fi-FI" sz="2800" dirty="0" err="1"/>
              <a:t>psykososiaalista</a:t>
            </a:r>
            <a:r>
              <a:rPr lang="fi-FI" sz="2800" dirty="0"/>
              <a:t> terveyttä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Ei ole pysyä olotila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Vrt. taulukko s. 28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398" y="4620276"/>
            <a:ext cx="2167948" cy="210709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743" y="119165"/>
            <a:ext cx="2676603" cy="29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Lue kpl 2. 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tee </a:t>
            </a:r>
            <a:r>
              <a:rPr lang="fi-FI" sz="2800" dirty="0" err="1"/>
              <a:t>teht</a:t>
            </a:r>
            <a:r>
              <a:rPr lang="fi-FI" sz="2800" dirty="0"/>
              <a:t>. 1. ja 7. </a:t>
            </a:r>
          </a:p>
        </p:txBody>
      </p:sp>
    </p:spTree>
    <p:extLst>
      <p:ext uri="{BB962C8B-B14F-4D97-AF65-F5344CB8AC3E}">
        <p14:creationId xmlns:p14="http://schemas.microsoft.com/office/powerpoint/2010/main" val="5583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5381" y="795131"/>
            <a:ext cx="9404723" cy="1444487"/>
          </a:xfrm>
        </p:spPr>
        <p:txBody>
          <a:bodyPr/>
          <a:lstStyle/>
          <a:p>
            <a:r>
              <a:rPr lang="fi-FI" dirty="0"/>
              <a:t>Kpl 3. Uni ja lepo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574650"/>
            <a:ext cx="8946541" cy="36737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Riittävä palautuminen on toimintakyvyn edellytys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Lepo ei ole vain nukkumista, se on myös aktiivista, itselle mieluisten asioiden tekemistä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Rentoutuminen on kehon ja mielen rauhoittumista (luonto, musiikki, sauna…)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Rentoutumistekniikoita on erilaisia; jooga, meditoiminen, </a:t>
            </a:r>
            <a:r>
              <a:rPr lang="fi-FI" sz="2800" dirty="0" err="1"/>
              <a:t>mindfulness</a:t>
            </a:r>
            <a:r>
              <a:rPr lang="fi-FI" sz="2800" dirty="0"/>
              <a:t>, </a:t>
            </a:r>
            <a:r>
              <a:rPr lang="fi-FI" sz="2800" dirty="0" err="1"/>
              <a:t>asahi</a:t>
            </a:r>
            <a:r>
              <a:rPr lang="fi-FI" sz="2800" dirty="0"/>
              <a:t>…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2" y="0"/>
            <a:ext cx="4376737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1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9C2CD-0F57-43ED-B572-0D0BE9E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18926-9C29-4AE5-A5F3-3400D42F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97458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Säännöllisellä rentoutumisella on runsaasti positiivisia vaikutuksia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800" dirty="0"/>
              <a:t>Fyysisiä mm. verenpaine laskee, vastustuskyky paranee, stressihormonien taso laskee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800" dirty="0"/>
              <a:t>Psyykkisiä mm. tukee itsetuntemuksen kehittymistä, helpottaa nukahtamista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800" dirty="0"/>
              <a:t>Opiskelukyky: keskittymiskyky paranee, muisti aktivoituu, luovuus lisääntyy, stressinhallinta paranee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236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92C28-7865-4D2D-B648-7FEDF48E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Pariporina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E9E94F-6415-4E1A-866B-8C3452B4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Mitä tapoja sinulla on rentoutua ja kerätä voimia?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Mitä haittaa olet huomannut koituvan väsymyksestä? Muuttuuko käyttäytymisesi?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Kuinka paljon tarvitset unta ollaksesi virkeä?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Onko unirytmisi erilainen arkena ja viikonloppuisin? Jos, niin kuinka paljon?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2800" dirty="0"/>
          </a:p>
          <a:p>
            <a:pPr>
              <a:buFont typeface="Wingdings" panose="05000000000000000000" pitchFamily="2" charset="2"/>
              <a:buChar char="Ø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1812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Unentarve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478157"/>
            <a:ext cx="8946541" cy="37702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Yksilöllistä: terveet aikuiset 7-8h, lapset ja nuoret 8-10h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Lapsilla ja nuorilla kasvu ja kehitys kuluttavat runsaasti energiaa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Myös identiteetin rakentuminen sekä uusien tietojen ja taitojen oppiminen vaativat energiaa; mitä enemmän päivällä käyttää aivoja, sitä enemmän tarvitsee unta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8" y="162619"/>
            <a:ext cx="3319668" cy="23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6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98285B-9651-4A7A-89E1-95FAB297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Univaje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B7E693-C735-4C18-B5C0-5284687C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Univaje heikentää seuraavan päivän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600" dirty="0"/>
              <a:t>	opiskelu-ja toimintakykyä ja aiheuttaa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600" dirty="0"/>
              <a:t>	päiväväsymystä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Jokainen unen vaihe on tärkeä! Vrt. s. 34-35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NREM eli </a:t>
            </a:r>
            <a:r>
              <a:rPr lang="fi-FI" sz="2800" dirty="0" err="1"/>
              <a:t>non-REM-uni</a:t>
            </a:r>
            <a:endParaRPr lang="fi-FI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 err="1"/>
              <a:t>REM-uni</a:t>
            </a:r>
            <a:r>
              <a:rPr lang="fi-FI" sz="2800" dirty="0"/>
              <a:t> eli vilkeuni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36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Haastattelu ja esittely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88843" y="1734866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1. Nimi ja mistä koulusta tulee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2. Harrastukset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3. Terveyttä edistävä tottumus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4. Perhe / lemmikit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5. Mihin haluaisi matkustaa </a:t>
            </a:r>
          </a:p>
        </p:txBody>
      </p:sp>
    </p:spTree>
    <p:extLst>
      <p:ext uri="{BB962C8B-B14F-4D97-AF65-F5344CB8AC3E}">
        <p14:creationId xmlns:p14="http://schemas.microsoft.com/office/powerpoint/2010/main" val="313112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6969"/>
          </a:xfrm>
        </p:spPr>
        <p:txBody>
          <a:bodyPr/>
          <a:lstStyle/>
          <a:p>
            <a:r>
              <a:rPr lang="fi-FI" dirty="0"/>
              <a:t>Unirytmin tahdistajat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364974"/>
            <a:ext cx="8946541" cy="48834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Vuorokausi- eli </a:t>
            </a:r>
            <a:r>
              <a:rPr lang="fi-FI" sz="2800" dirty="0" err="1"/>
              <a:t>sirkadiaaninen</a:t>
            </a:r>
            <a:r>
              <a:rPr lang="fi-FI" sz="2800" dirty="0"/>
              <a:t> rytmi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Valon määrä saa käpylisäkkeen tuottamaan </a:t>
            </a:r>
            <a:r>
              <a:rPr lang="fi-FI" sz="2800" dirty="0" err="1"/>
              <a:t>melatoniinia</a:t>
            </a:r>
            <a:r>
              <a:rPr lang="fi-FI" sz="2800" dirty="0"/>
              <a:t> eli pimeähormonia -&gt; laskee kehon lämpötilaa, mikä saa olon tuntumaan uneliaaksi ja ohjaa unisyklejä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Jos ihminen valvoo yhtämittaisesti liian pitkään,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	välitön unen tarve eli unipaine kasvaa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	(haasteena vuorotyötä tekeville)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496" y="3787897"/>
            <a:ext cx="3763616" cy="29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uni on tärkeää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0291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Unessa aivot palautuvat ja keho korjaa soluvaurioita (kasvuhormoni eli </a:t>
            </a:r>
            <a:r>
              <a:rPr lang="fi-FI" sz="2800" dirty="0" err="1"/>
              <a:t>somatotropiini</a:t>
            </a:r>
            <a:r>
              <a:rPr lang="fi-FI" sz="2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Uni edistää oppimista ja muistia (työmuisti-&gt;pitkäkestoinen muisti)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Uni tukee mielenterveyttä ja tunnetaitoja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Univaje voi lihottaa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Unenpuute lisää onnettomuus-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	ja sairastumisriskejä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5" y="3716302"/>
            <a:ext cx="4731026" cy="31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Unihäiriöt ovat yleisiä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43014"/>
            <a:ext cx="8946541" cy="50053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Jos univaikeudet pitkittyvät, puhutaan univajeesta; unettomuus, erilaiset uni-valverytmin häiriöt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Keinovalo voi estää </a:t>
            </a:r>
            <a:r>
              <a:rPr lang="fi-FI" sz="2800" dirty="0" err="1"/>
              <a:t>melatoniinin</a:t>
            </a:r>
            <a:r>
              <a:rPr lang="fi-FI" sz="2800" dirty="0"/>
              <a:t> eritystä, </a:t>
            </a:r>
          </a:p>
          <a:p>
            <a:pPr marL="0" indent="0">
              <a:buNone/>
            </a:pPr>
            <a:r>
              <a:rPr lang="fi-FI" sz="2800" dirty="0"/>
              <a:t>	erityisen haitallista sinivalo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Iltapainotteinen elämäntyyli vaatii </a:t>
            </a:r>
          </a:p>
          <a:p>
            <a:pPr marL="0" indent="0">
              <a:buNone/>
            </a:pPr>
            <a:r>
              <a:rPr lang="fi-FI" sz="2800" dirty="0"/>
              <a:t>	uni-valverytmin joustoa.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Nuoret herkempiä vuorokausirytmien säätelyongelmille, syynä hormonitoiminnan muutokset; </a:t>
            </a:r>
            <a:r>
              <a:rPr lang="fi-FI" sz="2800" dirty="0" err="1"/>
              <a:t>melatoniinia</a:t>
            </a:r>
            <a:r>
              <a:rPr lang="fi-FI" sz="2800" dirty="0"/>
              <a:t> erittyy myöhemmin kuin aikuisilla -&gt; viivästynyt unirytmi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2" y="2115084"/>
            <a:ext cx="4136725" cy="24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C9F126-2884-490B-8228-64153CF1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68C3D0-86D1-41FA-8410-F24343245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Homeostaattinen säätelyjärjestelmä muuttuu: syvän unen tarve vähenee, jolloin nuoren on helpompi valvoa kuin aikuisen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Unettomuus; nukahtamisvaikeudet, katkonainen uni ja liian varhainen herääminen -&gt; voi kroonistua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Stressihormonien tason nousu veressä voi johtaa toiminnalliseen unettomuuteen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Krooninen unettomuus: tunne siitä, että nukkuu jatkuvasti huonosti -&gt; lisää stressiä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8489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6112" y="452718"/>
            <a:ext cx="9403742" cy="2529021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2" y="452718"/>
            <a:ext cx="9625012" cy="59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Unen huolto eli unihygienia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Lääkkeet eivät tuo pysyvää ratkaisua </a:t>
            </a:r>
            <a:r>
              <a:rPr lang="fi-FI" sz="2800" dirty="0" err="1"/>
              <a:t>unihäiriöinin</a:t>
            </a:r>
            <a:endParaRPr lang="fi-FI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Itse aiheutettuun univajeeseen voi itse myös vaikuttaa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Kun ymmärtää unen merkityksen, on helpompi varata unelle enemmän aikaa ja muuttaa elämäntapojaan unta tukevaksi.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Ks. Luettelo s. 41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4121407"/>
            <a:ext cx="4262024" cy="27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0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Lue kpl 3. ja tee </a:t>
            </a:r>
            <a:r>
              <a:rPr lang="fi-FI" sz="2800" dirty="0" err="1"/>
              <a:t>teht</a:t>
            </a:r>
            <a:r>
              <a:rPr lang="fi-FI" sz="2800" dirty="0"/>
              <a:t>. 1. ,2. ja 3.</a:t>
            </a:r>
          </a:p>
        </p:txBody>
      </p:sp>
    </p:spTree>
    <p:extLst>
      <p:ext uri="{BB962C8B-B14F-4D97-AF65-F5344CB8AC3E}">
        <p14:creationId xmlns:p14="http://schemas.microsoft.com/office/powerpoint/2010/main" val="2428936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4534"/>
          </a:xfrm>
        </p:spPr>
        <p:txBody>
          <a:bodyPr/>
          <a:lstStyle/>
          <a:p>
            <a:r>
              <a:rPr lang="fi-FI" sz="3200" dirty="0"/>
              <a:t>Kpl 4. Liikunta:</a:t>
            </a:r>
            <a:br>
              <a:rPr lang="fi-FI" sz="3200" dirty="0"/>
            </a:br>
            <a:r>
              <a:rPr lang="fi-FI" sz="3200" dirty="0"/>
              <a:t>Alkuverryttely keholle ja aivoille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669774"/>
            <a:ext cx="8946541" cy="4956313"/>
          </a:xfrm>
        </p:spPr>
        <p:txBody>
          <a:bodyPr>
            <a:noAutofit/>
          </a:bodyPr>
          <a:lstStyle/>
          <a:p>
            <a:r>
              <a:rPr lang="fi-FI" sz="2800" dirty="0" err="1"/>
              <a:t>Alzheimerkävely</a:t>
            </a:r>
            <a:r>
              <a:rPr lang="fi-FI" sz="2800" dirty="0"/>
              <a:t>: valitse pari ja sopikaa kumpi aloittaa. Lähtekää kävelemään käytävälle ja portaisiin siten, että toinen parista laskee luvut 100:sta alaspäin vähentämällä aina edellisestä luvusta 3. Toinen kuuntelee, meneekö oikein. Ei korjata virheitä.</a:t>
            </a:r>
          </a:p>
          <a:p>
            <a:r>
              <a:rPr lang="fi-FI" sz="2800" dirty="0"/>
              <a:t>Kun on päästy loppuun, tullaan takaisin vaihtaen tehtäviä.</a:t>
            </a:r>
          </a:p>
          <a:p>
            <a:r>
              <a:rPr lang="fi-FI" sz="2800" dirty="0"/>
              <a:t>Luokassa yhdistetään kaksi paria piiriin ja sanotaan vuorotellen joku sana siten, että ennen omaa sanaa toistetaan kahden edellisen sanoma sana. Samalla noustaan vuoroin seisomaan ja istutaan, ylös ja alas….</a:t>
            </a:r>
          </a:p>
        </p:txBody>
      </p:sp>
    </p:spTree>
    <p:extLst>
      <p:ext uri="{BB962C8B-B14F-4D97-AF65-F5344CB8AC3E}">
        <p14:creationId xmlns:p14="http://schemas.microsoft.com/office/powerpoint/2010/main" val="4140968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Kpl 4. Liikunta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747231"/>
            <a:ext cx="8946541" cy="489210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3000" dirty="0"/>
              <a:t>Liikunta edistää hyvinvointia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Auttaa hallitsemaan stressiä, pienentää stressihormonitasoja, vähentää ahdistusta ja masennusta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Itsetunto ja elämänhallinnan tunne vahvistuvat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Parantaa unen laatua ja lisää päiväaikaista vireyttä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Parantaa kognitiivisia toimintoja, kuten oppimista ja muistamista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Tuo mielihyvää; endorfiinit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Voi olla sosiaalisen identiteetin eli myönteisen ryhmätunteen lähde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60" y="211491"/>
            <a:ext cx="5746770" cy="13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0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Terveysliikunta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45704"/>
            <a:ext cx="8946541" cy="5367131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säännöllistä,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riittävän usein tapahtuvaa,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tuottaa terveyshyötyä pienin haitoin ja riskein,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myös arki- ja hyötyliikuntaa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Terveyskunto koostuu hyvästä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3000" dirty="0"/>
              <a:t>kestävyyskunnosta,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3000" dirty="0"/>
              <a:t>tuki- ja liikuntaelimistön kunnosta,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3000" dirty="0"/>
              <a:t>motorisesta kunnosta,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3000" dirty="0"/>
              <a:t>pituuteen nähden sopivasta painosta sekä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3000" dirty="0"/>
              <a:t>hyvin toimivasta sokeri- ja rasva-aineenvaihdunnasta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70" y="1255991"/>
            <a:ext cx="3136624" cy="226168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09" y="3712406"/>
            <a:ext cx="1390750" cy="173423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59" y="3712405"/>
            <a:ext cx="2783407" cy="17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2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159026"/>
            <a:ext cx="9404723" cy="689113"/>
          </a:xfrm>
        </p:spPr>
        <p:txBody>
          <a:bodyPr/>
          <a:lstStyle/>
          <a:p>
            <a:r>
              <a:rPr lang="fi-FI" dirty="0"/>
              <a:t>Learning café: TERVEYS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755374"/>
            <a:ext cx="8946541" cy="54930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1. Kenen vastuulla on lukiolaisen terveys? Perustele vastauksesi!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2. Terveyttä heikentäviä ja vaarantavia tekijöitä kutsutaan RISKITEKIJÖIKSI. Mitä riskitekijöitä voi olla lukiolaisen elämässä?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3. Terveyttä kuvataan myös pääomaksi, jota ihminen voi omilla elämäntavoillaan ja valinnoillaan joko kasvattaa tai kuluttaa. Millaisilla valinnoilla ja elämäntavoilla lukioikäinen voi kasvattaa terveyspääomaansa?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4. Miten määrittelisit terveyden a) opiskelijan näkökulmasta? (=millainen on terve opiskelija?) ja b) työnantajan näkökulmasta? (=millainen on terve työntekijä?)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5. Mitä käytännön toimenpiteitä koulussamme on tehty terveyden edistämiseksi?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6. Millä keinoilla koulussamme voitaisiin vielä edistää opiskelijoiden terveyttä?</a:t>
            </a:r>
          </a:p>
        </p:txBody>
      </p:sp>
    </p:spTree>
    <p:extLst>
      <p:ext uri="{BB962C8B-B14F-4D97-AF65-F5344CB8AC3E}">
        <p14:creationId xmlns:p14="http://schemas.microsoft.com/office/powerpoint/2010/main" val="138284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Energianlähteet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3200" dirty="0"/>
              <a:t>Lähteenä pääasiassa hiilihydraatit ja rasvat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200" dirty="0"/>
              <a:t>Lepotilassa molempia kuluu yhtä paljon, matalatehoisessa korostuu rasvojen käyttö, kuormittavassa hiilihydraattien, mutta suorituksen jälkeen rasvojen käyttö korostuu.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200" dirty="0"/>
              <a:t>ATP eli </a:t>
            </a:r>
            <a:r>
              <a:rPr lang="fi-FI" sz="3200" dirty="0" err="1"/>
              <a:t>adenosiinitrifosfaatti</a:t>
            </a:r>
            <a:r>
              <a:rPr lang="fi-FI" sz="3200" dirty="0"/>
              <a:t> välitön energianlähde, pienet varastot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3" y="253048"/>
            <a:ext cx="4426710" cy="1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0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Energiantuotto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3200" dirty="0"/>
              <a:t>Eri energiantuottotavoista muodostetaan lisää </a:t>
            </a:r>
            <a:r>
              <a:rPr lang="fi-FI" sz="3200" dirty="0" err="1"/>
              <a:t>ATP:ta</a:t>
            </a:r>
            <a:r>
              <a:rPr lang="fi-FI" sz="3200" dirty="0"/>
              <a:t> muokkaamalla ADP eli </a:t>
            </a:r>
            <a:r>
              <a:rPr lang="fi-FI" sz="3200" dirty="0" err="1"/>
              <a:t>adenosiinidifosfaattia</a:t>
            </a:r>
            <a:endParaRPr lang="fi-FI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3200" dirty="0"/>
              <a:t>Aerobinen energiantuotto: hapellisissa oloissa, matalatehoisessa liikunnassa </a:t>
            </a:r>
            <a:r>
              <a:rPr lang="fi-FI" sz="3200" dirty="0" err="1"/>
              <a:t>ATP:ta</a:t>
            </a:r>
            <a:r>
              <a:rPr lang="fi-FI" sz="3200" dirty="0"/>
              <a:t> muodostetaan soluhengityksessä hiilihydraateista ja </a:t>
            </a:r>
            <a:r>
              <a:rPr lang="fi-FI" sz="3200" dirty="0" err="1"/>
              <a:t>triglyserideistä</a:t>
            </a:r>
            <a:r>
              <a:rPr lang="fi-FI" sz="3200" dirty="0"/>
              <a:t>. Yleisin energiantuottotapa.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28" y="4657682"/>
            <a:ext cx="2180898" cy="206879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26" y="195898"/>
            <a:ext cx="2565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22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AD548B-02A0-4F91-A1DB-617AC830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Energiantuotto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052030-FA9A-4002-9DEE-25AC927B2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Anaerobinen energiantuotto: Kovatehoisessa suorituksessa tuotetaan energiaa ilman happea nopeasti </a:t>
            </a:r>
            <a:r>
              <a:rPr lang="fi-FI" sz="3200" dirty="0" err="1">
                <a:solidFill>
                  <a:prstClr val="white"/>
                </a:solidFill>
              </a:rPr>
              <a:t>kreatiinifosfaatista</a:t>
            </a:r>
            <a:r>
              <a:rPr lang="fi-FI" sz="3200" dirty="0">
                <a:solidFill>
                  <a:prstClr val="white"/>
                </a:solidFill>
              </a:rPr>
              <a:t> KP ja </a:t>
            </a:r>
            <a:r>
              <a:rPr lang="fi-FI" sz="3200" dirty="0" err="1">
                <a:solidFill>
                  <a:prstClr val="white"/>
                </a:solidFill>
              </a:rPr>
              <a:t>glykolyysin</a:t>
            </a:r>
            <a:r>
              <a:rPr lang="fi-FI" sz="3200" dirty="0">
                <a:solidFill>
                  <a:prstClr val="white"/>
                </a:solidFill>
              </a:rPr>
              <a:t> avulla glykogeenistä ja glukoosista.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Tuloksena muodostuu maitohapon kautta laktaattia -&gt; uupumus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772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1" y="225470"/>
            <a:ext cx="9700061" cy="6425908"/>
          </a:xfrm>
        </p:spPr>
      </p:pic>
    </p:spTree>
    <p:extLst>
      <p:ext uri="{BB962C8B-B14F-4D97-AF65-F5344CB8AC3E}">
        <p14:creationId xmlns:p14="http://schemas.microsoft.com/office/powerpoint/2010/main" val="483199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3140"/>
          </a:xfrm>
        </p:spPr>
        <p:txBody>
          <a:bodyPr/>
          <a:lstStyle/>
          <a:p>
            <a:r>
              <a:rPr lang="fi-FI" dirty="0"/>
              <a:t>Terveysliikunnan ohjeet ja suositukset</a:t>
            </a:r>
            <a:br>
              <a:rPr lang="fi-FI" dirty="0"/>
            </a:br>
            <a:r>
              <a:rPr lang="fi-FI" sz="1400" dirty="0"/>
              <a:t>https://kotonakokonainenelama.files.wordpress.com/2013/09/liikuntapiirakka-liikuntaneuvonnan-tukena.pdf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304789"/>
            <a:ext cx="8946541" cy="39436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Terveyden ylläpitämiseksi liikunnan on oltava säännöllistä ja riittävän usein toistuvaa. Ks. Suositukset s. 48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Terveysliikunnan vaikutusaika ks. S 49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Kuntoliikunnan tavoitteena on kehittää tai ylläpitää jotakin fyysisen kunnon osa-aluetta, kuten kestävyyttä, lihaskuntoa tai liikehallintaa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fi-FI" sz="2800" dirty="0"/>
              <a:t>Lajista riippuen ominaisuuksien harjoittaminen painottuu eri tavalla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470" y="122001"/>
            <a:ext cx="3101008" cy="22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10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Liikunnan turvallisuus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Liikunnan turvallisuus pitää ottaa huomioon -&gt; liikuntavammoille altistavat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sisäiset tekijät: esim. terveydentila, motivaatio, riskinottokyky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ulkoiset tekijät: esim. liikuntalaji, sääolosuhteet, suojavarusteet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fi-FI" sz="2800" dirty="0"/>
              <a:t>Doping-aineet vaarantavat terveyden. Dopingrikkomus tarkoittaa kielletyn, dopingiksi luokiteltavan menetelmän käyttöä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61" y="141712"/>
            <a:ext cx="3479823" cy="191120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84" y="2252588"/>
            <a:ext cx="3204984" cy="19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1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Liikkumattomuus sairauksien riskitekijä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Arjen aktiivisuus vähentynyt: hyötyliikunta vähentynyt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-&gt; vapaa-ajan liikunta erillisenä harrastuksena lisääntynyt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Liiallisen istumisen haitat s. 53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Miten välttää istumisen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	haittoja s. 54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3" y="3594970"/>
            <a:ext cx="5394021" cy="2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Kotona tehtäväksi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Lue kpl 4. ja </a:t>
            </a:r>
          </a:p>
          <a:p>
            <a:r>
              <a:rPr lang="fi-FI" sz="2800" dirty="0"/>
              <a:t>tee </a:t>
            </a:r>
            <a:r>
              <a:rPr lang="fi-FI" sz="2800" dirty="0" err="1"/>
              <a:t>teht</a:t>
            </a:r>
            <a:r>
              <a:rPr lang="fi-FI" sz="2800" dirty="0"/>
              <a:t>. 1., 2. ja 5.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910167"/>
            <a:ext cx="6513926" cy="36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5 Ravinto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Elimistö tarvitsee SOPIVAN määrän ravintoaineita toimiakseen hyvin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Tarvitsemme energiaa perusaineenvaihduntaan (lepoaineenvaihduntaan) sekä lihastyöhön (raskaassa jopa 20 krt enemmän kuin levossa).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Ravintoaineet: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Energiaravintoaineet: rasvat, hiilihydraatit ja proteiinit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Suojaravintoaineet: vitamiinit, kivennäisaineet, proteiinit ja vesi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37" y="4872384"/>
            <a:ext cx="2151263" cy="198561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54637"/>
            <a:ext cx="3086636" cy="18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0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7EA9D-C9BC-430F-9317-36481633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274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25BF9A-69F2-4CBA-B07A-7A1C6A21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7984"/>
            <a:ext cx="8946541" cy="4830416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Proteiinit ovat solujen (esim. lihassolujen) sekä hormonien rakennusaineita, tarvitaan lihasmassan ylläpitoon. Ovat myös suojaravintoaineita.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 err="1">
                <a:solidFill>
                  <a:prstClr val="white"/>
                </a:solidFill>
              </a:rPr>
              <a:t>Vitamiinejä</a:t>
            </a:r>
            <a:r>
              <a:rPr lang="fi-FI" sz="3200" dirty="0">
                <a:solidFill>
                  <a:prstClr val="white"/>
                </a:solidFill>
              </a:rPr>
              <a:t> ja kivennäisaineita saa monipuolisesta ravinnosta, vähäinen ja yksipuolinen ruokailu saattaa johtaa puutostiloihin -&gt;perustoimintakyky häiriintyy.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00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3E7DBE-34D9-41E2-9644-E5104E18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8DE718-F1FA-4B77-8963-D1357D20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Lue kpl 1. ja </a:t>
            </a:r>
          </a:p>
          <a:p>
            <a:r>
              <a:rPr lang="fi-FI" sz="2800" dirty="0"/>
              <a:t>Tee </a:t>
            </a:r>
            <a:r>
              <a:rPr lang="fi-FI" sz="2800" dirty="0" err="1"/>
              <a:t>teht</a:t>
            </a:r>
            <a:r>
              <a:rPr lang="fi-FI" sz="2800" dirty="0"/>
              <a:t>. 1., 5. ja 7.</a:t>
            </a:r>
          </a:p>
        </p:txBody>
      </p:sp>
    </p:spTree>
    <p:extLst>
      <p:ext uri="{BB962C8B-B14F-4D97-AF65-F5344CB8AC3E}">
        <p14:creationId xmlns:p14="http://schemas.microsoft.com/office/powerpoint/2010/main" val="2227151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Rasvat ja hiilihydraatit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Rasvat: kovia, pehmeitä ja juoksevia -&gt; mitä pehmeämpi rasva sitä enemmän tyydyttymätöntä rasvaa, kovassa rasvassa enemmän </a:t>
            </a:r>
            <a:r>
              <a:rPr lang="fi-FI" sz="2800" dirty="0" err="1"/>
              <a:t>tyydyttynyneitä</a:t>
            </a:r>
            <a:r>
              <a:rPr lang="fi-FI" sz="2800" dirty="0"/>
              <a:t> rasvahappoja.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Tyydyttymättömät rasvahapot, siis pehmeä rasva pienentää haitallista LDL-kolesterolin määrää veressä. Sisältävät paljon hyvää HDL-kolesterolia.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Hiilihydraattien laatuun vaikuttaa kuidun eli imeytymättömän hiilihydraatin määrä: vaaleissa leivissä vähän, ruisleivässä paljon.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92548"/>
            <a:ext cx="2790555" cy="18603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53" y="2936383"/>
            <a:ext cx="2298878" cy="15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5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B85F4B-6256-4B3E-ACC8-E03DAC05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046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CD4B24-1EDE-4A33-B2CD-1376DE3A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4730"/>
            <a:ext cx="8946541" cy="4843669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Ruuat, jossa hiilihydraatit imeytyvät hitaasti, nostavat myös verensokeria hitaasti ja ovat terveellisempiä kuin nopeasti luovuttavat, kuten sokeri.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 err="1">
                <a:solidFill>
                  <a:prstClr val="white"/>
                </a:solidFill>
              </a:rPr>
              <a:t>Glykemiaindeksi</a:t>
            </a:r>
            <a:r>
              <a:rPr lang="fi-FI" sz="3200" dirty="0">
                <a:solidFill>
                  <a:prstClr val="white"/>
                </a:solidFill>
              </a:rPr>
              <a:t>, GI on alhainen niillä elintarvikkeilla, jotka nostavat verensokeria hitaasti.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Tärkeintä on seurata kuitujen määrää ravinnossa.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405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 ja </a:t>
            </a:r>
            <a:r>
              <a:rPr lang="fi-FI" dirty="0" err="1"/>
              <a:t>psykososiaalinen</a:t>
            </a:r>
            <a:r>
              <a:rPr lang="fi-FI" dirty="0"/>
              <a:t> hyvinvointi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05948"/>
            <a:ext cx="8946541" cy="50424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Ruoka ylläpitää psyykkistä ja sosiaalista terveyttä tuomalla iloa ja nautintoa elämään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Tuo elämyksiä, tunnelmia ja mukavia muistoja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Tunnesyöminen; ruoka tunteiden säätelyssä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Lohtusyöminen lievittää stressiä, mutta voi tuoda ongelmia mm. painonhallintaan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Yhdessä syöminen vahvistaa</a:t>
            </a:r>
          </a:p>
          <a:p>
            <a:pPr marL="0" indent="0">
              <a:buNone/>
            </a:pPr>
            <a:r>
              <a:rPr lang="fi-FI" sz="2800" dirty="0"/>
              <a:t>	ystävyyttä ja identiteettiä, </a:t>
            </a:r>
          </a:p>
          <a:p>
            <a:pPr marL="0" indent="0">
              <a:buNone/>
            </a:pPr>
            <a:r>
              <a:rPr lang="fi-FI" sz="2800" dirty="0"/>
              <a:t>	myös kouluruokailussa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4" y="4006683"/>
            <a:ext cx="5670998" cy="26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2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Ravitsemussuositukset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Perustuvat tieteellisiin tutkimuksiin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Tavoitteena kansanterveyden ylläpito ja parantaminen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Erityisen terveellisiä ja suositeltavia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Kasvirasvat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Kala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Vihannekset, hedelmät, marjat, juurekset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Palkokasvit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Täysjyväviljavalmisteet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05" y="2987983"/>
            <a:ext cx="3326296" cy="38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5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8CEE1-A3D5-4C45-B3A7-C396CCD4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119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486AA3-E450-4C24-B624-C5E15275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52940"/>
            <a:ext cx="8946541" cy="5095460"/>
          </a:xfrm>
        </p:spPr>
        <p:txBody>
          <a:bodyPr>
            <a:normAutofit fontScale="92500"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Vältettäviä ovat runsaasti suolaa sekä sokeria tai muut korkean </a:t>
            </a:r>
            <a:r>
              <a:rPr lang="fi-FI" sz="3200" dirty="0" err="1">
                <a:solidFill>
                  <a:prstClr val="white"/>
                </a:solidFill>
              </a:rPr>
              <a:t>GI:n</a:t>
            </a:r>
            <a:r>
              <a:rPr lang="fi-FI" sz="3200" dirty="0">
                <a:solidFill>
                  <a:prstClr val="white"/>
                </a:solidFill>
              </a:rPr>
              <a:t> ruoat. Myöskään tyydyttynyttä rasvaa ei tulisi syödä liikaa.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Yksilön näkökulmasta suositukset ovat väljiä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Ruokakolmio, lautasmalli s. 64-65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Ravintoainetiheys eli paljonko ravintoaineita on energiasisältöön suhteutettuna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Ø"/>
            </a:pPr>
            <a:r>
              <a:rPr lang="fi-FI" sz="3200" dirty="0">
                <a:solidFill>
                  <a:prstClr val="white"/>
                </a:solidFill>
              </a:rPr>
              <a:t>Energiatiheys kertoo ruoan energian määrästä painoyksikköä kohti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7099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7212"/>
          </a:xfrm>
        </p:spPr>
        <p:txBody>
          <a:bodyPr/>
          <a:lstStyle/>
          <a:p>
            <a:r>
              <a:rPr lang="fi-FI" sz="3600" dirty="0"/>
              <a:t>Ruokavalinnoille on monenlaisia perusteita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099930"/>
            <a:ext cx="8946541" cy="5658679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/>
              <a:t>Laktoosi-intoleranssi: laktoosi ei </a:t>
            </a:r>
            <a:r>
              <a:rPr lang="fi-FI" sz="2800" dirty="0" err="1"/>
              <a:t>laktaasientsyymin</a:t>
            </a:r>
            <a:r>
              <a:rPr lang="fi-FI" sz="2800" dirty="0"/>
              <a:t> puutteen takia pilkkoudu ohutsuolessa</a:t>
            </a:r>
          </a:p>
          <a:p>
            <a:r>
              <a:rPr lang="fi-FI" sz="2800" dirty="0"/>
              <a:t>Keliakia on ohutsuolen tulehdussairaus; vehnän, rukiin ja ohran sisältämä proteiini, gluteeni vaurioittaa ohutsuolen limakalvon nukkaa, autoimmuunisairaus, n. 1% sairastaa, elinikäinen gluteeniton ruokavalio hoitona</a:t>
            </a:r>
          </a:p>
          <a:p>
            <a:r>
              <a:rPr lang="fi-FI" sz="2800" dirty="0"/>
              <a:t>Kasvisruokavalio, esim.</a:t>
            </a:r>
          </a:p>
          <a:p>
            <a:pPr lvl="1"/>
            <a:r>
              <a:rPr lang="fi-FI" sz="2800" dirty="0" err="1"/>
              <a:t>Laktovegetaristit</a:t>
            </a:r>
            <a:r>
              <a:rPr lang="fi-FI" sz="2800" dirty="0"/>
              <a:t>; käyttävät myös maitotaloustuotteita</a:t>
            </a:r>
          </a:p>
          <a:p>
            <a:pPr lvl="1"/>
            <a:r>
              <a:rPr lang="fi-FI" sz="2800" dirty="0"/>
              <a:t>Vegaanit eivät syö eivätkä käytä mitään eläinkunnan tuotteita</a:t>
            </a:r>
          </a:p>
          <a:p>
            <a:r>
              <a:rPr lang="fi-FI" sz="2800" dirty="0"/>
              <a:t>Pakkausmerkinnät auttavat tekemään tietoisia valintoja. Ks. S. 67-68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953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6. Painonhallinta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45704"/>
            <a:ext cx="8946541" cy="50026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Katsotaan DVD: Painonhallinta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Painonhallinnassa hyvin onnistuvia ihmisiä yhdistää usein rento ja joustava suhtautuminen syömiseen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Lihomiselle altistavat tekijät s. 71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Fyysisen aktiivisuude vähäisyys vaikeuttaa painonhallintaa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Perimä selittää arviolta 30%-50% ihmisten alttiudesta lihomiseen; lihavuuden riskiä lisääviä geenimuunnoksia toisilla enemmän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Fyysisen ja sosiaalisen ruokaympäristön muuttuminen vaikeuttaa painonhallintaa. Ks. S. 72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855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132522"/>
            <a:ext cx="9404723" cy="808382"/>
          </a:xfrm>
        </p:spPr>
        <p:txBody>
          <a:bodyPr/>
          <a:lstStyle/>
          <a:p>
            <a:r>
              <a:rPr lang="fi-FI" dirty="0"/>
              <a:t>Liiallinen rasvakudos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834887"/>
            <a:ext cx="8946541" cy="592372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3000" dirty="0"/>
              <a:t>Kertyy, jos pitkällä aikavälillä energian saanti on suurempaa kuin kulutus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000" dirty="0"/>
              <a:t>Painoindeksi BMI s. 75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000" dirty="0"/>
              <a:t>Vyötärönympärysmitta kertoo vyötärölihavuudesta jos se ylittää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Miehillä 100 cm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000" dirty="0"/>
              <a:t>Naisilla 90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000" dirty="0"/>
              <a:t>Sisäelinten ympärille kertynyt rasvakudos eli </a:t>
            </a:r>
            <a:r>
              <a:rPr lang="fi-FI" sz="3000" dirty="0" err="1"/>
              <a:t>viskeraalinen</a:t>
            </a:r>
            <a:r>
              <a:rPr lang="fi-FI" sz="3000" dirty="0"/>
              <a:t> rasva on terveydelle haitallisempaa kuin muualle kertynyt rasvakudos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000" dirty="0"/>
              <a:t>Liiallinen rasvahappomäärä häiritsee insuliinihormonin toimintaa ja aiheuttaa siten rasva- ja sokeriaineenvaihdunnan häiriöitä ja häiritsee maksan toimintaa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000" dirty="0"/>
              <a:t>Metabolinen oireyhtymä MBO; tunnistamisen kriteerit s. 76</a:t>
            </a:r>
          </a:p>
        </p:txBody>
      </p:sp>
    </p:spTree>
    <p:extLst>
      <p:ext uri="{BB962C8B-B14F-4D97-AF65-F5344CB8AC3E}">
        <p14:creationId xmlns:p14="http://schemas.microsoft.com/office/powerpoint/2010/main" val="553119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Kotona tehtäväksi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Lue kpl 5. ja 6.</a:t>
            </a:r>
          </a:p>
          <a:p>
            <a:r>
              <a:rPr lang="fi-FI" sz="2800" dirty="0"/>
              <a:t>Tee </a:t>
            </a:r>
            <a:r>
              <a:rPr lang="fi-FI" sz="2800" dirty="0" err="1"/>
              <a:t>teht</a:t>
            </a:r>
            <a:r>
              <a:rPr lang="fi-FI" sz="2800" dirty="0"/>
              <a:t>. 1. ja 2. s. 69</a:t>
            </a:r>
          </a:p>
          <a:p>
            <a:r>
              <a:rPr lang="fi-FI" sz="2800" dirty="0"/>
              <a:t>Sekä </a:t>
            </a:r>
            <a:r>
              <a:rPr lang="fi-FI" sz="2800" dirty="0" err="1"/>
              <a:t>teht</a:t>
            </a:r>
            <a:r>
              <a:rPr lang="fi-FI" sz="2800" dirty="0"/>
              <a:t>. 1. ja 7. s. 79 </a:t>
            </a:r>
          </a:p>
        </p:txBody>
      </p:sp>
    </p:spTree>
    <p:extLst>
      <p:ext uri="{BB962C8B-B14F-4D97-AF65-F5344CB8AC3E}">
        <p14:creationId xmlns:p14="http://schemas.microsoft.com/office/powerpoint/2010/main" val="2322444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185531"/>
            <a:ext cx="9404723" cy="755374"/>
          </a:xfrm>
        </p:spPr>
        <p:txBody>
          <a:bodyPr/>
          <a:lstStyle/>
          <a:p>
            <a:r>
              <a:rPr lang="fi-FI" dirty="0"/>
              <a:t>Kpl 7. Itsehoito ja hätäensiapu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940906"/>
            <a:ext cx="8946541" cy="53074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Itsehoito on oman ainutkertaisen itsensä arvostamista, riskikäyttäytymisen välttämistä ja terveyden sekä hyvinvoinnin vaalimista.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Itsehoidon osa-alueet s. 81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Itsehoidon vastuu lisääntyy iän myötä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Voimaantuminen vahvistaa itsehoitovalmiuksia ja se tarkoittaa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oman terveyden ja hyvinvoinnin havainnointia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oman elämän haltuunottoa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vastuuta itsestä ja omista teoista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uskoa siihen, että omat voimavarat riittävät</a:t>
            </a:r>
          </a:p>
        </p:txBody>
      </p:sp>
    </p:spTree>
    <p:extLst>
      <p:ext uri="{BB962C8B-B14F-4D97-AF65-F5344CB8AC3E}">
        <p14:creationId xmlns:p14="http://schemas.microsoft.com/office/powerpoint/2010/main" val="151859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1 Terveys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139688"/>
            <a:ext cx="8946541" cy="5108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Mitä terveys 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Fyysinen terveys		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Psyykkinen terveys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Sosiaalinen terveys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Henkinen terveys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Seksuaaliterveys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Työterveys…ks. 			Taulukko s. 7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Terveyskäsitteen jakaminen pienempiin osiin auttaa ymmärtämään ja havainnollistaa terveyden laaja-alaisuutta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7" y="2052918"/>
            <a:ext cx="4984868" cy="20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0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Tärkeitä käsitteitä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457740"/>
            <a:ext cx="8946541" cy="47906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Etsi parin kanssa kirjasta, mitä tarkoittavat: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Itsehoito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Omahoito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Avohoito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Laitoshoito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Priorisointi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Tensiopäänsärky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Lääkepäänsärky</a:t>
            </a:r>
          </a:p>
        </p:txBody>
      </p:sp>
    </p:spTree>
    <p:extLst>
      <p:ext uri="{BB962C8B-B14F-4D97-AF65-F5344CB8AC3E}">
        <p14:creationId xmlns:p14="http://schemas.microsoft.com/office/powerpoint/2010/main" val="3262278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Itsehoito vai lääkäriin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45704"/>
            <a:ext cx="8946541" cy="50026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Ks. Taulukko s. 86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Tavallisimmat oireet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Nuha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Kurkkukipu ja yskä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Kuume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Kuukautiskivut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Mahakipu, ruuansulatusvaivat, vatsatauti, ruokamyrkytys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Ihottumat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Virtsatietulehdus </a:t>
            </a:r>
          </a:p>
        </p:txBody>
      </p:sp>
    </p:spTree>
    <p:extLst>
      <p:ext uri="{BB962C8B-B14F-4D97-AF65-F5344CB8AC3E}">
        <p14:creationId xmlns:p14="http://schemas.microsoft.com/office/powerpoint/2010/main" val="831627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715617"/>
          </a:xfrm>
        </p:spPr>
        <p:txBody>
          <a:bodyPr/>
          <a:lstStyle/>
          <a:p>
            <a:r>
              <a:rPr lang="fi-FI" dirty="0"/>
              <a:t>Lääkkeiden turvallinen 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715617"/>
            <a:ext cx="9286392" cy="55327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Lääkealan turvallisuus- ja kehittämiskeskus FIMEA valvoo ja säätelee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Apteekit turvallisin paikka hankkia lääkkeet, lääkeväärennökset netissä yleistyneet, riskinä lääkkeiden väärä koostumus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Itsehoitolääkkeet, lääkemääräys- eli reseptilääkkeet 	ks. 88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Sähköinen resepti: tallennetaan reseptikeskukseen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Potilasohje lääkäriltä: tietoa sairaudesta ja lääkityksestä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Omakanta-nettipalvelu: näkyy reseptit ja terveystietoja ja sairaskertomukset lääkärikäynneistä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Hyödyt ja haitat huomioitava; huom. esim. lääkkeiden ja alkoholin yhtäaikainen käyttö, imetysaikainen käyttö</a:t>
            </a:r>
          </a:p>
        </p:txBody>
      </p:sp>
    </p:spTree>
    <p:extLst>
      <p:ext uri="{BB962C8B-B14F-4D97-AF65-F5344CB8AC3E}">
        <p14:creationId xmlns:p14="http://schemas.microsoft.com/office/powerpoint/2010/main" val="487814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159026"/>
            <a:ext cx="9404723" cy="954157"/>
          </a:xfrm>
        </p:spPr>
        <p:txBody>
          <a:bodyPr/>
          <a:lstStyle/>
          <a:p>
            <a:r>
              <a:rPr lang="fi-FI" dirty="0"/>
              <a:t>Hätäensiapu</a:t>
            </a:r>
            <a:br>
              <a:rPr lang="fi-FI" dirty="0"/>
            </a:br>
            <a:r>
              <a:rPr lang="fi-FI" sz="1200" dirty="0">
                <a:hlinkClick r:id="rId2"/>
              </a:rPr>
              <a:t>https://www.youtube.com/watch?v=dS0ZxswJcQY</a:t>
            </a:r>
            <a:br>
              <a:rPr lang="fi-FI" sz="1200" dirty="0"/>
            </a:br>
            <a:endParaRPr lang="fi-FI" sz="1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113183"/>
            <a:ext cx="8946541" cy="513521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Tieliikennelaissa pykälissä 57-58 määrätään, että kaikilla liikenteessä liikkuvilla on AUTTAMISVELVOLLISUUS onnettomuuspaikalla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Ensin tilannearvio: tajuissaan vai tajuton, hengittääkö vai ei, jos ei -&gt;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Painelu-puhalluselvytys: rytmillä 30 painallusta, 2 puhallusta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Verta vuotava haava: jos runsasta vuotoa, paina voimakkaasti tai sido paineside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Tajuton tai sammunut henkilö pitää AINA kääntää kylkiasentoon, jotta hänen hengitystiensä pysyvät auki.</a:t>
            </a:r>
          </a:p>
        </p:txBody>
      </p:sp>
    </p:spTree>
    <p:extLst>
      <p:ext uri="{BB962C8B-B14F-4D97-AF65-F5344CB8AC3E}">
        <p14:creationId xmlns:p14="http://schemas.microsoft.com/office/powerpoint/2010/main" val="1089029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Kotona tehtäväksi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Lue kpl 7.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Tee </a:t>
            </a:r>
            <a:r>
              <a:rPr lang="fi-FI" sz="2800" dirty="0" err="1"/>
              <a:t>teht</a:t>
            </a:r>
            <a:r>
              <a:rPr lang="fi-FI" sz="2800" dirty="0"/>
              <a:t>. 1. ja 3.</a:t>
            </a:r>
          </a:p>
        </p:txBody>
      </p:sp>
    </p:spTree>
    <p:extLst>
      <p:ext uri="{BB962C8B-B14F-4D97-AF65-F5344CB8AC3E}">
        <p14:creationId xmlns:p14="http://schemas.microsoft.com/office/powerpoint/2010/main" val="179183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8. Riippuvuus eli </a:t>
            </a:r>
            <a:r>
              <a:rPr lang="fi-FI" dirty="0" err="1"/>
              <a:t>addiktio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58957"/>
            <a:ext cx="8946541" cy="53835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Geneettinen eli perinnöllinen näkökulma: herkkyys riippuvuuden syntymiseen periytyy (osuus esim. alkoholismin riskissä 50%)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Neurologinen näkökulma: mielihyvää tuottavat aineet ja toiminnat vaikuttavat aivojen välittäjäaineisiin (vapautuu esim. DOPAMIINIA)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Psykologinen näkemys: oppimisen merkitys (mielihyvää tavoitellaan yhä uudelleen)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Sosiaaliset kokemukset esimerkiksi kotona tai ystäväpiirissä vahvistavat mielihyvän tavoittelua ja riippuvuutta. Alentaa esim. kynnystä aloittaa tupakointi.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7" y="63232"/>
            <a:ext cx="3154018" cy="21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87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Riippuvuuden eri 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753644"/>
            <a:ext cx="8946541" cy="44947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Päihderiippuvuus on aineriippuvuutta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Peli- ja nettiriippuvuus ovat toiminnallisia riippuvuuksia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Muita riippuvuuksia s. 100 (ostos-, liikunta-, työ-, seksi-, läheisriippuvuus)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Fyysinen, psyykkinen ja sosiaalinen riippuvuus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www.paihdelinkki.fi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>
                <a:hlinkClick r:id="rId2"/>
              </a:rPr>
              <a:t>http://www.paihdelinkki.fi/fi/testit-ja-laskurit</a:t>
            </a:r>
            <a:endParaRPr lang="fi-FI" sz="2800" dirty="0"/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656" y="4454471"/>
            <a:ext cx="2773195" cy="22909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917" y="120628"/>
            <a:ext cx="2509935" cy="22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7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Yhteiskunnalliset vaikutukset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996654"/>
            <a:ext cx="8946541" cy="46879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 err="1"/>
              <a:t>Sosiaali</a:t>
            </a:r>
            <a:r>
              <a:rPr lang="fi-FI" sz="2800" dirty="0"/>
              <a:t>- ja terveyspalveluiden käytön kasvu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Alentunut työkyky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Velkajärjestelyt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Hoito vaatii pitkäjänteistä työtä, mikä lisää kustannuksia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Voi johtaa rikollisuuteen (vrt. huumeet, peliriippuvuus)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894" y="309311"/>
            <a:ext cx="2833232" cy="22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4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Ennaltaehkäisy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351722"/>
            <a:ext cx="8946541" cy="48966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Ennaltaehkäistään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Säätelemällä saatavuutta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Lainsäädännöllisin keinoin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Ikärajoilla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Tiedottamisella (asenteet, uskomukset, tiedot haitoista)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Vaikuttamalla olosuhteisiin ja tilanteisiin, joissa riippuvuus saattaa kehittyä.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5512904"/>
            <a:ext cx="8380079" cy="121357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159" y="138748"/>
            <a:ext cx="49240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67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1076"/>
          </a:xfrm>
        </p:spPr>
        <p:txBody>
          <a:bodyPr/>
          <a:lstStyle/>
          <a:p>
            <a:r>
              <a:rPr lang="fi-FI" dirty="0"/>
              <a:t>Riippuvuuden 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866378"/>
            <a:ext cx="8946541" cy="47656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Irrottautuminen vaatii omaa tahtoa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Hoitosuunnitelma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 err="1"/>
              <a:t>Psykososiaalinen</a:t>
            </a:r>
            <a:r>
              <a:rPr lang="fi-FI" sz="2800" dirty="0"/>
              <a:t> hoito perustuu kognitiiviseen käyttäytymisterapiaan; pyritään siihen, että henkilö tunnistaa haitat ja haluaa tilanteeseen muutoksen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Lääkehoito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452" y="220814"/>
            <a:ext cx="4691270" cy="26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Tärkeitä käsitteitä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 err="1"/>
              <a:t>Medikalisaatio</a:t>
            </a:r>
            <a:endParaRPr lang="fi-FI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Toimintakyky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Subjektiivinen terveys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Objektiivinen terveys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Voimaantuminen l. </a:t>
            </a:r>
            <a:r>
              <a:rPr lang="fi-FI" sz="2800" dirty="0" err="1"/>
              <a:t>empowerment</a:t>
            </a:r>
            <a:endParaRPr lang="fi-FI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Riskitekijät -&gt; sairastumisriski vrt. taulukko s.10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Globalisaatio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465418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36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Toipuminen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Toipumisen vaiheet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Esiharkinta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Harkinta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Valmistelu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Toiminta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Ylläpito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529" y="2180072"/>
            <a:ext cx="4404685" cy="32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41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F68D1-89BC-43C1-9898-41763BB9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Ryhmätyö tiimeissä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F709DC-7706-4D5F-8FA0-CFF88CE2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Tutkikaa aihealueeseenne liittyviä nettisivustoja (esim. yhteisöjen ja kampanjoiden) ja arvioikaa niiltä löytämäänne tietoa informatiivisuuden ja luotettavuuden näkökulmasta; kenelle ne on suunnattu ja miten se mielestänne saavuttaa kohderyhmän (tehokkuus). Etsikää myös </a:t>
            </a:r>
            <a:r>
              <a:rPr lang="fi-FI" sz="2800"/>
              <a:t>tilastotietoa esim. </a:t>
            </a:r>
            <a:r>
              <a:rPr lang="fi-FI" sz="2800" dirty="0"/>
              <a:t>käytön yleisyydestä </a:t>
            </a:r>
            <a:r>
              <a:rPr lang="fi-FI" sz="2800" dirty="0">
                <a:hlinkClick r:id="rId2"/>
              </a:rPr>
              <a:t>www.sotkanet.fi</a:t>
            </a:r>
            <a:r>
              <a:rPr lang="fi-FI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Tutustukaa </a:t>
            </a:r>
            <a:r>
              <a:rPr lang="fi-FI" sz="2800" dirty="0">
                <a:hlinkClick r:id="rId3"/>
              </a:rPr>
              <a:t>www.paihdelinkki.fi</a:t>
            </a:r>
            <a:r>
              <a:rPr lang="fi-FI" sz="2800" dirty="0"/>
              <a:t> sivuilla oleviin tietoiskuihin ja testeihin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6259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46F22-333A-44FF-8BA0-E8740504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C33478-BC59-4A57-8084-B37C19E5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0"/>
            <a:ext cx="8946541" cy="6248400"/>
          </a:xfrm>
        </p:spPr>
        <p:txBody>
          <a:bodyPr>
            <a:noAutofit/>
          </a:bodyPr>
          <a:lstStyle/>
          <a:p>
            <a:r>
              <a:rPr lang="fi-FI" sz="2800" dirty="0"/>
              <a:t>Laatikaa sitten tiimissä informatiivinen tietoisku / tietopaketti omasta aihealueesta käyttäen lähteenä kirjaa ja löytämiänne luotettavia nettisivuja. Pyrkimyksenä on luoda nuorten mielenkiintoa herättävää sisältöä kirjoittaen (esim. </a:t>
            </a:r>
            <a:r>
              <a:rPr lang="fi-FI" sz="2800" dirty="0" err="1"/>
              <a:t>power</a:t>
            </a:r>
            <a:r>
              <a:rPr lang="fi-FI" sz="2800" dirty="0"/>
              <a:t> </a:t>
            </a:r>
            <a:r>
              <a:rPr lang="fi-FI" sz="2800" dirty="0" err="1"/>
              <a:t>point</a:t>
            </a:r>
            <a:r>
              <a:rPr lang="fi-FI" sz="2800" dirty="0"/>
              <a:t>), esittäen, videolla tms. luovalla keinolla</a:t>
            </a:r>
          </a:p>
          <a:p>
            <a:r>
              <a:rPr lang="fi-FI" sz="2800" dirty="0"/>
              <a:t>Kpl 8 Riippuvuus: toiminnalliset riippuvuudet</a:t>
            </a:r>
          </a:p>
          <a:p>
            <a:r>
              <a:rPr lang="fi-FI" sz="2800" dirty="0"/>
              <a:t>Kpl 8 Riippuvuus: aineriippuvuudet</a:t>
            </a:r>
          </a:p>
          <a:p>
            <a:r>
              <a:rPr lang="fi-FI" sz="2800" dirty="0"/>
              <a:t>Kpl 9 Tupakkatuotteet: tupakka</a:t>
            </a:r>
          </a:p>
          <a:p>
            <a:r>
              <a:rPr lang="fi-FI" sz="2800" dirty="0"/>
              <a:t>Kpl 9 Tupakkatuotteet: nuuska ja sähkötupakka</a:t>
            </a:r>
          </a:p>
          <a:p>
            <a:r>
              <a:rPr lang="fi-FI" sz="2800" dirty="0"/>
              <a:t>Kpl 10 Alkoholi</a:t>
            </a:r>
          </a:p>
          <a:p>
            <a:r>
              <a:rPr lang="fi-FI" sz="2800" dirty="0"/>
              <a:t>Kpl 11 Huumeet: Kasviperäiset huumeet</a:t>
            </a:r>
          </a:p>
          <a:p>
            <a:r>
              <a:rPr lang="fi-FI" sz="2800" dirty="0"/>
              <a:t>Kpl 11 Huumeet: Synteettiset huumeet</a:t>
            </a:r>
          </a:p>
        </p:txBody>
      </p:sp>
    </p:spTree>
    <p:extLst>
      <p:ext uri="{BB962C8B-B14F-4D97-AF65-F5344CB8AC3E}">
        <p14:creationId xmlns:p14="http://schemas.microsoft.com/office/powerpoint/2010/main" val="3043709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Kotona tehtäväksi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5201" y="174811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Lue kpl 8.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Tee </a:t>
            </a:r>
            <a:r>
              <a:rPr lang="fi-FI" sz="2800" dirty="0" err="1"/>
              <a:t>teht</a:t>
            </a:r>
            <a:r>
              <a:rPr lang="fi-FI" sz="2800" dirty="0"/>
              <a:t>. 1., 2. ja 3.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98" y="1323126"/>
            <a:ext cx="7180414" cy="53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83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12-18 Tartuntataudit ja kansantaudit RYHMÄTYÖ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Valmistelkaa </a:t>
            </a:r>
            <a:r>
              <a:rPr lang="fi-FI" sz="2800" dirty="0" err="1"/>
              <a:t>powerpoint</a:t>
            </a:r>
            <a:r>
              <a:rPr lang="fi-FI" sz="2800" dirty="0"/>
              <a:t>-esitys erillisen ohjeistuksen mukaan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Laatikaa 5 kpl laadukkaita, osaamista mittaavia </a:t>
            </a:r>
            <a:r>
              <a:rPr lang="fi-FI" sz="2800" dirty="0" err="1"/>
              <a:t>monivalinta</a:t>
            </a:r>
            <a:r>
              <a:rPr lang="fi-FI" sz="2800" dirty="0"/>
              <a:t> tai esim. oikein / väärin-kysymyksiä omasta aihealueesta kirjan tekstin pohjalta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Lähettäkää valmiit esitykset sekä kysymykset vastauksineen erillisenä tiedostona opettajalle </a:t>
            </a:r>
            <a:r>
              <a:rPr lang="fi-FI" sz="2800" dirty="0">
                <a:hlinkClick r:id="rId2"/>
              </a:rPr>
              <a:t>anu.vuopio@jao.fi</a:t>
            </a:r>
            <a:endParaRPr lang="fi-FI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Esitykset ja ryhmien laatima koe ovat päättöpäivänä 28.5.</a:t>
            </a:r>
          </a:p>
        </p:txBody>
      </p:sp>
    </p:spTree>
    <p:extLst>
      <p:ext uri="{BB962C8B-B14F-4D97-AF65-F5344CB8AC3E}">
        <p14:creationId xmlns:p14="http://schemas.microsoft.com/office/powerpoint/2010/main" val="155795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92766"/>
            <a:ext cx="9404723" cy="742121"/>
          </a:xfrm>
        </p:spPr>
        <p:txBody>
          <a:bodyPr/>
          <a:lstStyle/>
          <a:p>
            <a:r>
              <a:rPr lang="fi-FI" dirty="0"/>
              <a:t>Terveyden edistäminen eli promootio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715618"/>
            <a:ext cx="8946541" cy="5532782"/>
          </a:xfrm>
        </p:spPr>
        <p:txBody>
          <a:bodyPr>
            <a:noAutofit/>
          </a:bodyPr>
          <a:lstStyle/>
          <a:p>
            <a:r>
              <a:rPr lang="fi-FI" sz="2800" dirty="0"/>
              <a:t>Suomen terveyspolitiikan päätavoitteena on kansalaisten mahdollisimman hyvä ja tasaisesti jakautunut terveys.</a:t>
            </a:r>
          </a:p>
          <a:p>
            <a:r>
              <a:rPr lang="fi-FI" sz="2800" dirty="0"/>
              <a:t>Säädetään lakeja ja erilaisia terveyspoliittisia ohjelmia</a:t>
            </a:r>
          </a:p>
          <a:p>
            <a:r>
              <a:rPr lang="fi-FI" sz="2800" dirty="0"/>
              <a:t>Terveyteen vaikuttavat yhteiskunnan sektorit s. 14</a:t>
            </a:r>
          </a:p>
          <a:p>
            <a:r>
              <a:rPr lang="fi-FI" sz="2800" dirty="0"/>
              <a:t>Terveyden edistämisen eli promootion tavoitteena on parantaa ihmisten terveyttä ja toimintakykyä sekä ehkäistä sairauksia ja terveyteen liittyviä ongelmia.</a:t>
            </a:r>
          </a:p>
          <a:p>
            <a:r>
              <a:rPr lang="fi-FI" sz="2800" dirty="0"/>
              <a:t>Terveyden edistämisen malli (WHO)</a:t>
            </a:r>
          </a:p>
          <a:p>
            <a:pPr lvl="1"/>
            <a:r>
              <a:rPr lang="fi-FI" sz="2800" dirty="0"/>
              <a:t>Päätöksenteko,  Ympäristöt</a:t>
            </a:r>
          </a:p>
          <a:p>
            <a:pPr lvl="1"/>
            <a:r>
              <a:rPr lang="fi-FI" sz="2800" dirty="0"/>
              <a:t>Terveyspalvelut, Yhteisöllisyys</a:t>
            </a:r>
          </a:p>
          <a:p>
            <a:pPr lvl="1"/>
            <a:r>
              <a:rPr lang="fi-FI" sz="2800" dirty="0"/>
              <a:t>Terveysosaaminen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4977204"/>
            <a:ext cx="3512457" cy="1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8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Preventio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5201" y="185324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Ehkäistään sairauksien riskitekijöitä ja tapaturmien vaaratekijöitä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Primaaripreventio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Sekundaaripreventio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Tertiääripreventio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2939144"/>
            <a:ext cx="6582534" cy="37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508"/>
          </a:xfrm>
        </p:spPr>
        <p:txBody>
          <a:bodyPr/>
          <a:lstStyle/>
          <a:p>
            <a:r>
              <a:rPr lang="fi-FI" sz="2800" dirty="0"/>
              <a:t>Koulutuskuntayhtymän hyvinvointilautakunta pohtii terveyden edistämistä koululaitoksessa: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378226"/>
            <a:ext cx="9657453" cy="48701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/>
              <a:t>5 ryhmää ja jokaiselle pohdittavaksi oma alue terveyden promootion osa-alueista: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Päätöksenteko: lait, asetukset, kunnalliset päätökset, säännöt, sopimukset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Ympäristöjen kehittäminen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Terveyspalvelujen kehittäminen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Yhteisöllisen toiminnan vahvistaminen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Terveysosaamisen kehittäminen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Kootkaa paperille hyviä ehdotuksia niin paljon kuin mahdollista -&gt; kierretään muutkin paikat ja lisätään uusia ehdotuksia &gt; Lopuksi purku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943" y="2949220"/>
            <a:ext cx="3438761" cy="26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70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2499</TotalTime>
  <Words>2483</Words>
  <Application>Microsoft Office PowerPoint</Application>
  <PresentationFormat>Laajakuva</PresentationFormat>
  <Paragraphs>361</Paragraphs>
  <Slides>64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64</vt:i4>
      </vt:variant>
    </vt:vector>
  </HeadingPairs>
  <TitlesOfParts>
    <vt:vector size="69" baseType="lpstr">
      <vt:lpstr>Arial</vt:lpstr>
      <vt:lpstr>Century Gothic</vt:lpstr>
      <vt:lpstr>Wingdings</vt:lpstr>
      <vt:lpstr>Wingdings 3</vt:lpstr>
      <vt:lpstr>Ioni</vt:lpstr>
      <vt:lpstr>TE1 Terveyden perusteet</vt:lpstr>
      <vt:lpstr>Haastattelu ja esittely</vt:lpstr>
      <vt:lpstr>Learning café: TERVEYS</vt:lpstr>
      <vt:lpstr>Kotitehtävät</vt:lpstr>
      <vt:lpstr>Kpl 1 Terveys</vt:lpstr>
      <vt:lpstr>Tärkeitä käsitteitä</vt:lpstr>
      <vt:lpstr>Terveyden edistäminen eli promootio</vt:lpstr>
      <vt:lpstr>Preventio</vt:lpstr>
      <vt:lpstr>Koulutuskuntayhtymän hyvinvointilautakunta pohtii terveyden edistämistä koululaitoksessa:</vt:lpstr>
      <vt:lpstr>Kpl 2. Terveysosaaminen</vt:lpstr>
      <vt:lpstr>PowerPoint-esitys</vt:lpstr>
      <vt:lpstr>Terveysosaaminen vahvistaa hyvinvointia</vt:lpstr>
      <vt:lpstr>Terveysosaaminen tukee myös seksuaaliterveyttä</vt:lpstr>
      <vt:lpstr>Kotitehtävät</vt:lpstr>
      <vt:lpstr>Kpl 3. Uni ja lepo</vt:lpstr>
      <vt:lpstr>PowerPoint-esitys</vt:lpstr>
      <vt:lpstr>Pariporina</vt:lpstr>
      <vt:lpstr>Unentarve</vt:lpstr>
      <vt:lpstr>Univaje</vt:lpstr>
      <vt:lpstr>Unirytmin tahdistajat</vt:lpstr>
      <vt:lpstr>Miksi uni on tärkeää</vt:lpstr>
      <vt:lpstr>Unihäiriöt ovat yleisiä</vt:lpstr>
      <vt:lpstr>PowerPoint-esitys</vt:lpstr>
      <vt:lpstr>PowerPoint-esitys</vt:lpstr>
      <vt:lpstr>Unen huolto eli unihygienia</vt:lpstr>
      <vt:lpstr>Kotitehtävät</vt:lpstr>
      <vt:lpstr>Kpl 4. Liikunta: Alkuverryttely keholle ja aivoille</vt:lpstr>
      <vt:lpstr>Kpl 4. Liikunta</vt:lpstr>
      <vt:lpstr>Terveysliikunta</vt:lpstr>
      <vt:lpstr>Energianlähteet</vt:lpstr>
      <vt:lpstr>Energiantuotto</vt:lpstr>
      <vt:lpstr>Energiantuotto</vt:lpstr>
      <vt:lpstr>PowerPoint-esitys</vt:lpstr>
      <vt:lpstr>Terveysliikunnan ohjeet ja suositukset https://kotonakokonainenelama.files.wordpress.com/2013/09/liikuntapiirakka-liikuntaneuvonnan-tukena.pdf</vt:lpstr>
      <vt:lpstr>Liikunnan turvallisuus</vt:lpstr>
      <vt:lpstr>Liikkumattomuus sairauksien riskitekijä</vt:lpstr>
      <vt:lpstr>Kotona tehtäväksi</vt:lpstr>
      <vt:lpstr>KPL 5 Ravinto</vt:lpstr>
      <vt:lpstr>PowerPoint-esitys</vt:lpstr>
      <vt:lpstr>Rasvat ja hiilihydraatit</vt:lpstr>
      <vt:lpstr>PowerPoint-esitys</vt:lpstr>
      <vt:lpstr>Ruoka ja psykososiaalinen hyvinvointi</vt:lpstr>
      <vt:lpstr>Ravitsemussuositukset</vt:lpstr>
      <vt:lpstr>PowerPoint-esitys</vt:lpstr>
      <vt:lpstr>Ruokavalinnoille on monenlaisia perusteita</vt:lpstr>
      <vt:lpstr>Kpl 6. Painonhallinta</vt:lpstr>
      <vt:lpstr>Liiallinen rasvakudos</vt:lpstr>
      <vt:lpstr>Kotona tehtäväksi</vt:lpstr>
      <vt:lpstr>Kpl 7. Itsehoito ja hätäensiapu</vt:lpstr>
      <vt:lpstr>Tärkeitä käsitteitä</vt:lpstr>
      <vt:lpstr>Itsehoito vai lääkäriin</vt:lpstr>
      <vt:lpstr>Lääkkeiden turvallinen käyttö</vt:lpstr>
      <vt:lpstr>Hätäensiapu https://www.youtube.com/watch?v=dS0ZxswJcQY </vt:lpstr>
      <vt:lpstr>Kotona tehtäväksi</vt:lpstr>
      <vt:lpstr>Kpl 8. Riippuvuus eli addiktio</vt:lpstr>
      <vt:lpstr>Riippuvuuden eri muodot</vt:lpstr>
      <vt:lpstr>Yhteiskunnalliset vaikutukset</vt:lpstr>
      <vt:lpstr>Ennaltaehkäisy</vt:lpstr>
      <vt:lpstr>Riippuvuuden hoito</vt:lpstr>
      <vt:lpstr>Toipuminen</vt:lpstr>
      <vt:lpstr>Ryhmätyö tiimeissä</vt:lpstr>
      <vt:lpstr>PowerPoint-esitys</vt:lpstr>
      <vt:lpstr>Kotona tehtäväksi</vt:lpstr>
      <vt:lpstr>Kpl 12-18 Tartuntataudit ja kansantaudit RYHMÄTYÖ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TE1 Terveyden perusteet</dc:title>
  <dc:creator>Vuopio Anu</dc:creator>
  <cp:lastModifiedBy>Vuopio Anu</cp:lastModifiedBy>
  <cp:revision>138</cp:revision>
  <dcterms:created xsi:type="dcterms:W3CDTF">2016-08-16T11:01:35Z</dcterms:created>
  <dcterms:modified xsi:type="dcterms:W3CDTF">2018-05-17T09:25:57Z</dcterms:modified>
</cp:coreProperties>
</file>