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4" r:id="rId9"/>
    <p:sldId id="262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7BB5-9428-4D78-AF9C-9F50F74BDEC1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23E41268-41F6-4FCC-847E-563F6C703B71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1681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7BB5-9428-4D78-AF9C-9F50F74BDEC1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1268-41F6-4FCC-847E-563F6C703B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7BB5-9428-4D78-AF9C-9F50F74BDEC1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1268-41F6-4FCC-847E-563F6C703B71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2131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7BB5-9428-4D78-AF9C-9F50F74BDEC1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1268-41F6-4FCC-847E-563F6C703B71}" type="slidenum">
              <a:rPr lang="fi-FI" smtClean="0"/>
              <a:t>‹#›</a:t>
            </a:fld>
            <a:endParaRPr lang="fi-FI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5831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7BB5-9428-4D78-AF9C-9F50F74BDEC1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1268-41F6-4FCC-847E-563F6C703B71}" type="slidenum">
              <a:rPr lang="fi-FI" smtClean="0"/>
              <a:t>‹#›</a:t>
            </a:fld>
            <a:endParaRPr lang="fi-FI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2118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7BB5-9428-4D78-AF9C-9F50F74BDEC1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1268-41F6-4FCC-847E-563F6C703B71}" type="slidenum">
              <a:rPr lang="fi-FI" smtClean="0"/>
              <a:t>‹#›</a:t>
            </a:fld>
            <a:endParaRPr lang="fi-FI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9589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7BB5-9428-4D78-AF9C-9F50F74BDEC1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1268-41F6-4FCC-847E-563F6C703B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3167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7BB5-9428-4D78-AF9C-9F50F74BDEC1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1268-41F6-4FCC-847E-563F6C703B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3691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7BB5-9428-4D78-AF9C-9F50F74BDEC1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1268-41F6-4FCC-847E-563F6C703B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6602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17BB5-9428-4D78-AF9C-9F50F74BDEC1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1268-41F6-4FCC-847E-563F6C703B71}" type="slidenum">
              <a:rPr lang="fi-FI" smtClean="0"/>
              <a:t>‹#›</a:t>
            </a:fld>
            <a:endParaRPr lang="fi-FI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7066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9E617BB5-9428-4D78-AF9C-9F50F74BDEC1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E41268-41F6-4FCC-847E-563F6C703B71}" type="slidenum">
              <a:rPr lang="fi-FI" smtClean="0"/>
              <a:t>‹#›</a:t>
            </a:fld>
            <a:endParaRPr lang="fi-FI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8850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17BB5-9428-4D78-AF9C-9F50F74BDEC1}" type="datetimeFigureOut">
              <a:rPr lang="fi-FI" smtClean="0"/>
              <a:t>19.8.2019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23E41268-41F6-4FCC-847E-563F6C703B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4658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/>
              <a:t>Terve 1: Terveyden perusteet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b="1" dirty="0"/>
              <a:t>Luku 2: Terveysosaaminen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498498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41F3F0-E3AB-451B-BA5A-CEFEBAD3D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Eettinen vastuullisuus jatkuu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E3916A-F7DF-4D80-8B5F-857A3539B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491" y="2015733"/>
            <a:ext cx="6571343" cy="3717523"/>
          </a:xfrm>
        </p:spPr>
        <p:txBody>
          <a:bodyPr>
            <a:normAutofit/>
          </a:bodyPr>
          <a:lstStyle/>
          <a:p>
            <a:r>
              <a:rPr lang="fi-FI" dirty="0"/>
              <a:t>aikuisuuteen liittyy omien oikeuksien ja vastuiden eli velvollisuuksien ymmärtäminen (esim. miten oma toiminta ja omat valinnat ja teot vaikuttavat itseen, muihin ja ympäristöön)</a:t>
            </a:r>
          </a:p>
          <a:p>
            <a:r>
              <a:rPr lang="fi-FI" dirty="0"/>
              <a:t>yhteiskunta ottaa joskus kantaa vastuulliseen käyttäytymiseen (esim. onnettomuuteen osallisen auttamisvelvollisuus)</a:t>
            </a:r>
          </a:p>
          <a:p>
            <a:r>
              <a:rPr lang="fi-FI" dirty="0"/>
              <a:t>vastuu myös heikommista, sairaista ja lapsista sekä vanhuksista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90499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521"/>
            <a:ext cx="6728909" cy="752272"/>
          </a:xfrm>
        </p:spPr>
        <p:txBody>
          <a:bodyPr>
            <a:normAutofit/>
          </a:bodyPr>
          <a:lstStyle/>
          <a:p>
            <a:r>
              <a:rPr lang="fi-FI" sz="2800" b="1" dirty="0"/>
              <a:t>Terveysosaamisen osa-alueet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1916832"/>
            <a:ext cx="6571343" cy="38884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sz="3200" dirty="0"/>
              <a:t>1. tiedot</a:t>
            </a:r>
          </a:p>
          <a:p>
            <a:pPr marL="0" indent="0">
              <a:buNone/>
            </a:pPr>
            <a:r>
              <a:rPr lang="fi-FI" sz="3200" dirty="0"/>
              <a:t>2. taidot</a:t>
            </a:r>
          </a:p>
          <a:p>
            <a:pPr marL="0" indent="0">
              <a:buNone/>
            </a:pPr>
            <a:r>
              <a:rPr lang="fi-FI" sz="3200" dirty="0"/>
              <a:t>3. itsetuntemus</a:t>
            </a:r>
          </a:p>
          <a:p>
            <a:pPr marL="0" indent="0">
              <a:buNone/>
            </a:pPr>
            <a:r>
              <a:rPr lang="fi-FI" sz="3200" dirty="0"/>
              <a:t>4. kriittinen ajattelu</a:t>
            </a:r>
          </a:p>
          <a:p>
            <a:pPr marL="0" indent="0">
              <a:buNone/>
            </a:pPr>
            <a:r>
              <a:rPr lang="fi-FI" sz="3200" dirty="0"/>
              <a:t>5. eettinen vastuullisuus</a:t>
            </a:r>
          </a:p>
        </p:txBody>
      </p:sp>
    </p:spTree>
    <p:extLst>
      <p:ext uri="{BB962C8B-B14F-4D97-AF65-F5344CB8AC3E}">
        <p14:creationId xmlns:p14="http://schemas.microsoft.com/office/powerpoint/2010/main" val="1472909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521"/>
            <a:ext cx="6571343" cy="587134"/>
          </a:xfrm>
        </p:spPr>
        <p:txBody>
          <a:bodyPr>
            <a:normAutofit/>
          </a:bodyPr>
          <a:lstStyle/>
          <a:p>
            <a:r>
              <a:rPr lang="fi-FI" sz="2800" b="1" dirty="0"/>
              <a:t>1. Terveyteen liittyvät tiedot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1844825"/>
            <a:ext cx="7088949" cy="4032448"/>
          </a:xfrm>
        </p:spPr>
        <p:txBody>
          <a:bodyPr>
            <a:normAutofit/>
          </a:bodyPr>
          <a:lstStyle/>
          <a:p>
            <a:r>
              <a:rPr lang="fi-FI" sz="2400" dirty="0"/>
              <a:t>terveysosaamisen perusta</a:t>
            </a:r>
          </a:p>
          <a:p>
            <a:r>
              <a:rPr lang="fi-FI" sz="2400" b="1" dirty="0"/>
              <a:t>kokemus- ja arkitieto vs. tieteellinen tieto</a:t>
            </a:r>
          </a:p>
          <a:p>
            <a:pPr lvl="1"/>
            <a:r>
              <a:rPr lang="fi-FI" sz="2400" dirty="0"/>
              <a:t>tiedonlähteiden epäluotettavuus – luotettavuus </a:t>
            </a:r>
          </a:p>
          <a:p>
            <a:pPr lvl="2"/>
            <a:r>
              <a:rPr lang="fi-FI" sz="2400" dirty="0"/>
              <a:t>vanhemmat, ystävät, auktoriteetit, media ym.</a:t>
            </a:r>
          </a:p>
          <a:p>
            <a:pPr lvl="2"/>
            <a:r>
              <a:rPr lang="fi-FI" sz="2400" dirty="0"/>
              <a:t>perimätieto</a:t>
            </a:r>
          </a:p>
          <a:p>
            <a:pPr lvl="2"/>
            <a:r>
              <a:rPr lang="fi-FI" sz="2400" dirty="0"/>
              <a:t>karismaattisten ja vaikutusvaltaa omaavien tai voittoa tavoittelevien henkilöiden kokemustieto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71048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521"/>
            <a:ext cx="6571343" cy="587134"/>
          </a:xfrm>
        </p:spPr>
        <p:txBody>
          <a:bodyPr>
            <a:normAutofit/>
          </a:bodyPr>
          <a:lstStyle/>
          <a:p>
            <a:r>
              <a:rPr lang="fi-FI" sz="2800" b="1" dirty="0"/>
              <a:t>2. Terveyteen liittyvät taidot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2015733"/>
            <a:ext cx="6571343" cy="3789531"/>
          </a:xfrm>
        </p:spPr>
        <p:txBody>
          <a:bodyPr>
            <a:normAutofit/>
          </a:bodyPr>
          <a:lstStyle/>
          <a:p>
            <a:r>
              <a:rPr lang="fi-FI" dirty="0"/>
              <a:t>tarkoittavat terveellisten elämäntapojen omaksumista eli valmiutta ja kykyä toimia terveyttä vahvistavasti</a:t>
            </a:r>
          </a:p>
          <a:p>
            <a:r>
              <a:rPr lang="fi-FI" dirty="0"/>
              <a:t>kaikki sellaiset teot ja tekemättä jättämiset, jotka lisäävät yksilön ja yhteisöjen terveyttä, turvallisuutta ja hyvinvointia</a:t>
            </a:r>
          </a:p>
          <a:p>
            <a:r>
              <a:rPr lang="fi-FI" dirty="0"/>
              <a:t>monet terveystaidot liittyvät </a:t>
            </a:r>
            <a:r>
              <a:rPr lang="fi-FI" b="1" dirty="0"/>
              <a:t>psykososiaaliseen terveyteen</a:t>
            </a:r>
            <a:r>
              <a:rPr lang="fi-FI" dirty="0"/>
              <a:t> (esim. vuorovaikutustaidot, tunnetaidot)</a:t>
            </a:r>
          </a:p>
          <a:p>
            <a:r>
              <a:rPr lang="fi-FI" dirty="0"/>
              <a:t>kuuluu myös kyky tarkkailla omia elämäntapojaan ja terveystottumuksiaan arvioivasti sekä kyky tehdä muutos parempaan suuntaan  (esim. </a:t>
            </a:r>
            <a:r>
              <a:rPr lang="fi-FI" dirty="0" err="1"/>
              <a:t>TAM-malli</a:t>
            </a:r>
            <a:r>
              <a:rPr lang="fi-FI" dirty="0"/>
              <a:t>)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42298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3. Itsetuntemus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tarkoittaa, että henkilö pystyy ohjaamaan käyttäytymistään (itsestään) tekemiensä havaintojen ja tietojen avulla</a:t>
            </a:r>
          </a:p>
          <a:p>
            <a:pPr lvl="1"/>
            <a:r>
              <a:rPr lang="fi-FI" sz="2000" dirty="0"/>
              <a:t>millainen on</a:t>
            </a:r>
          </a:p>
          <a:p>
            <a:pPr lvl="1"/>
            <a:r>
              <a:rPr lang="fi-FI" sz="2000" dirty="0"/>
              <a:t>mihin haluaa aikansa käyttää</a:t>
            </a:r>
          </a:p>
          <a:p>
            <a:pPr lvl="1"/>
            <a:r>
              <a:rPr lang="fi-FI" sz="2000" dirty="0"/>
              <a:t>millaisia vahvuuksia itsessään haluaa kehittää</a:t>
            </a:r>
          </a:p>
          <a:p>
            <a:pPr lvl="1"/>
            <a:r>
              <a:rPr lang="fi-FI" sz="2000" dirty="0"/>
              <a:t>keiden kanssa haluaa olla</a:t>
            </a:r>
          </a:p>
          <a:p>
            <a:pPr lvl="1"/>
            <a:r>
              <a:rPr lang="fi-FI" sz="2000" dirty="0"/>
              <a:t>kokemus omasta itsestä yleensä ja eri rooleissa </a:t>
            </a:r>
            <a:br>
              <a:rPr lang="fi-FI" sz="2000" dirty="0"/>
            </a:br>
            <a:r>
              <a:rPr lang="fi-FI" sz="2000" dirty="0"/>
              <a:t>(esim. oppijana, perheenjäsenenä, ystävänä)</a:t>
            </a:r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00497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421412-7FAB-42CB-8F27-C8F19074F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itsetunto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A687999-D21D-4F12-AEEA-9270824C8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3200" b="1" dirty="0"/>
              <a:t>itsetunto</a:t>
            </a:r>
            <a:r>
              <a:rPr lang="fi-FI" sz="3200" dirty="0"/>
              <a:t> on osa itsetuntemusta ja itsensä hyväksymistä,  omien vahvuuksien tunnistamista, tietoisuutta omista haluista, tarpeista, kokemuksista, arvoista ja asenteista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057240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4. Kriittinen ajattelu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vs. arkiajattelu</a:t>
            </a:r>
          </a:p>
          <a:p>
            <a:r>
              <a:rPr lang="fi-FI" sz="2400" dirty="0"/>
              <a:t>arvioivaa korkean tason ajattelua </a:t>
            </a:r>
            <a:br>
              <a:rPr lang="fi-FI" sz="2400" dirty="0"/>
            </a:br>
            <a:r>
              <a:rPr lang="fi-FI" sz="2400" dirty="0"/>
              <a:t>(= loogista, johdonmukaista tiedon keräämistä ja johtopäätösten tekemistä pohtivan päätöksenteon avulla)</a:t>
            </a:r>
          </a:p>
          <a:p>
            <a:r>
              <a:rPr lang="fi-FI" sz="2400" dirty="0"/>
              <a:t>ajattelun taidot = tiedonkäsittelyn taidot</a:t>
            </a:r>
          </a:p>
          <a:p>
            <a:pPr lvl="1"/>
            <a:endParaRPr lang="fi-FI" sz="2400" dirty="0"/>
          </a:p>
          <a:p>
            <a:pPr lvl="1"/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34668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AD3C99-5DCB-4719-B96B-55F100E1F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medialukutaito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C5833B-6624-4012-99F2-A038D7862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491" y="2015733"/>
            <a:ext cx="6571343" cy="3717523"/>
          </a:xfrm>
        </p:spPr>
        <p:txBody>
          <a:bodyPr>
            <a:normAutofit lnSpcReduction="10000"/>
          </a:bodyPr>
          <a:lstStyle/>
          <a:p>
            <a:r>
              <a:rPr lang="fi-FI" sz="2400" b="1" dirty="0"/>
              <a:t>medialukutaito</a:t>
            </a:r>
            <a:r>
              <a:rPr lang="fi-FI" sz="2400" dirty="0"/>
              <a:t>: </a:t>
            </a:r>
          </a:p>
          <a:p>
            <a:pPr lvl="1"/>
            <a:r>
              <a:rPr lang="fi-FI" sz="2000" dirty="0"/>
              <a:t>kyky erottaa tärkeä ja luotettava tieto muusta mediasta </a:t>
            </a:r>
          </a:p>
          <a:p>
            <a:pPr lvl="1"/>
            <a:r>
              <a:rPr lang="fi-FI" sz="2000" dirty="0"/>
              <a:t>taitoa löytää ja arvioida oleelliset tiedot</a:t>
            </a:r>
          </a:p>
          <a:p>
            <a:pPr lvl="1"/>
            <a:r>
              <a:rPr lang="fi-FI" sz="2000" dirty="0"/>
              <a:t>kykyä muodostaa edellisten pohjalta oma perusteltu näkemys</a:t>
            </a:r>
          </a:p>
          <a:p>
            <a:pPr lvl="1"/>
            <a:r>
              <a:rPr lang="fi-FI" sz="2000" dirty="0"/>
              <a:t>kyky arvioida mainontaa ja tunnistaa humpuukimainos, jossa annetaan katteettomia lupauksia</a:t>
            </a:r>
          </a:p>
          <a:p>
            <a:pPr lvl="1"/>
            <a:r>
              <a:rPr lang="fi-FI" sz="2000" dirty="0"/>
              <a:t>vrt. uutismedia: mediassa uutuus on uutinen, oli se sitten luotettavaa tai epäluotettavaa tietoa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952597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5. Eettinen vastuullisuus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3491" y="1853755"/>
            <a:ext cx="6571343" cy="3612591"/>
          </a:xfrm>
        </p:spPr>
        <p:txBody>
          <a:bodyPr>
            <a:normAutofit/>
          </a:bodyPr>
          <a:lstStyle/>
          <a:p>
            <a:r>
              <a:rPr lang="fi-FI" sz="2400" b="1" dirty="0"/>
              <a:t>etiikka – moraali</a:t>
            </a:r>
          </a:p>
          <a:p>
            <a:r>
              <a:rPr lang="fi-FI" sz="2400" dirty="0"/>
              <a:t>hyvä tavoiteltava asia eli arvo </a:t>
            </a:r>
          </a:p>
          <a:p>
            <a:r>
              <a:rPr lang="fi-FI" sz="2400" dirty="0"/>
              <a:t>vastuullisuus tarkoittaa monien erilaisten näkökulmien pohtimista (esim. kyky punnita kulutus- tai viihdetavaroiden tarpeellisuutta tai hyödyllisyyttä) ja tekojen seurauksien pohdintaa</a:t>
            </a:r>
          </a:p>
        </p:txBody>
      </p:sp>
    </p:spTree>
    <p:extLst>
      <p:ext uri="{BB962C8B-B14F-4D97-AF65-F5344CB8AC3E}">
        <p14:creationId xmlns:p14="http://schemas.microsoft.com/office/powerpoint/2010/main" val="349559358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a">
  <a:themeElements>
    <a:clrScheme name="Galleri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i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i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55</TotalTime>
  <Words>342</Words>
  <Application>Microsoft Office PowerPoint</Application>
  <PresentationFormat>Näytössä katseltava diaesitys (4:3)</PresentationFormat>
  <Paragraphs>52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Galleria</vt:lpstr>
      <vt:lpstr>Terve 1: Terveyden perusteet</vt:lpstr>
      <vt:lpstr>Terveysosaamisen osa-alueet</vt:lpstr>
      <vt:lpstr>1. Terveyteen liittyvät tiedot</vt:lpstr>
      <vt:lpstr>2. Terveyteen liittyvät taidot</vt:lpstr>
      <vt:lpstr>3. Itsetuntemus</vt:lpstr>
      <vt:lpstr>itsetunto</vt:lpstr>
      <vt:lpstr>4. Kriittinen ajattelu</vt:lpstr>
      <vt:lpstr>medialukutaito</vt:lpstr>
      <vt:lpstr>5. Eettinen vastuullisuus</vt:lpstr>
      <vt:lpstr>Eettinen vastuullisuus jatkuu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1: Terveyden perusteet</dc:title>
  <dc:creator>Hämäläinen Elina</dc:creator>
  <cp:lastModifiedBy>Vuopio Anu</cp:lastModifiedBy>
  <cp:revision>17</cp:revision>
  <dcterms:created xsi:type="dcterms:W3CDTF">2017-06-12T06:09:54Z</dcterms:created>
  <dcterms:modified xsi:type="dcterms:W3CDTF">2019-08-19T09:25:44Z</dcterms:modified>
</cp:coreProperties>
</file>