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56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999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127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232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20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71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098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79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7760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39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120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03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CDCECDC-CA82-419C-B66C-70AF779EE76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2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BC736F-FD1E-4980-876D-E5C387739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98EE46-797C-45B8-8337-491B94E05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875" y="640080"/>
            <a:ext cx="3014572" cy="3339348"/>
          </a:xfrm>
        </p:spPr>
        <p:txBody>
          <a:bodyPr anchor="b">
            <a:normAutofit/>
          </a:bodyPr>
          <a:lstStyle/>
          <a:p>
            <a:r>
              <a:rPr lang="fi-FI" sz="3800" b="1" dirty="0">
                <a:solidFill>
                  <a:srgbClr val="FFFFFF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190" y="4315017"/>
            <a:ext cx="3011257" cy="1893939"/>
          </a:xfrm>
        </p:spPr>
        <p:txBody>
          <a:bodyPr anchor="t">
            <a:normAutofit/>
          </a:bodyPr>
          <a:lstStyle/>
          <a:p>
            <a:pPr algn="r"/>
            <a:r>
              <a:rPr lang="fi-FI" sz="2800" b="1" dirty="0">
                <a:solidFill>
                  <a:srgbClr val="FFFFFF"/>
                </a:solidFill>
              </a:rPr>
              <a:t>Luku 1: Terveys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E4CA735-62CB-4665-AA7D-4A259E3F7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9347" y="4156010"/>
            <a:ext cx="267462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3915B512-930A-40F0-82A6-4895B71A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3047" y="0"/>
            <a:ext cx="5182493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6350" ty="-10160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259608"/>
          </a:xfrm>
        </p:spPr>
        <p:txBody>
          <a:bodyPr>
            <a:normAutofit/>
          </a:bodyPr>
          <a:lstStyle/>
          <a:p>
            <a:r>
              <a:rPr lang="fi-FI" b="1" dirty="0"/>
              <a:t>Terveyden edistäminen Suomessa (3/3)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844824"/>
            <a:ext cx="7290055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dirty="0"/>
              <a:t>WHO:n terveyden edistämisen malli </a:t>
            </a:r>
            <a:r>
              <a:rPr lang="fi-FI" sz="2800" dirty="0"/>
              <a:t>(Ottawa 1986)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/>
              <a:t>Terveysnäkökulmien huomioiminen kaikessa päätöksenteossa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/>
              <a:t>Terveyttä edistävien ympäristöjen luominen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/>
              <a:t>Terveyspalvelujen kehittäminen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/>
              <a:t>Yhteisöllisen toiminnan vahvistaminen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/>
              <a:t>Terveysosaamisen kehittäminen</a:t>
            </a:r>
          </a:p>
          <a:p>
            <a:pPr marL="514350" indent="-51435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225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827560"/>
          </a:xfrm>
        </p:spPr>
        <p:txBody>
          <a:bodyPr/>
          <a:lstStyle/>
          <a:p>
            <a:r>
              <a:rPr lang="fi-FI" b="1" dirty="0"/>
              <a:t>Terveyden määrittelyä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”</a:t>
            </a:r>
            <a:r>
              <a:rPr lang="fi-FI" sz="3200" i="1" dirty="0"/>
              <a:t>Terveys on täydellisen fyysisen, psyykkisen, henkisen ja sosiaalisen hyvinvoinnin dynaaminen tila eikä vain sairauden tai heikkouden puuttumista” </a:t>
            </a:r>
            <a:r>
              <a:rPr lang="fi-FI" sz="3200" dirty="0"/>
              <a:t>(WHO 2000). </a:t>
            </a:r>
          </a:p>
          <a:p>
            <a:pPr marL="0" indent="0">
              <a:buNone/>
            </a:pPr>
            <a:r>
              <a:rPr lang="fi-FI" sz="3200" b="1" dirty="0"/>
              <a:t>Terveyden osa-alueet:</a:t>
            </a:r>
          </a:p>
          <a:p>
            <a:r>
              <a:rPr lang="fi-FI" sz="3200" dirty="0"/>
              <a:t>fyysinen terveys</a:t>
            </a:r>
          </a:p>
          <a:p>
            <a:r>
              <a:rPr lang="fi-FI" sz="3200" dirty="0"/>
              <a:t>psyykkinen terveys</a:t>
            </a:r>
          </a:p>
          <a:p>
            <a:r>
              <a:rPr lang="fi-FI" sz="3200" dirty="0"/>
              <a:t>henkinen terveys</a:t>
            </a:r>
          </a:p>
          <a:p>
            <a:r>
              <a:rPr lang="fi-FI" sz="3200" dirty="0"/>
              <a:t>sosiaalinen terveys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827560"/>
          </a:xfrm>
        </p:spPr>
        <p:txBody>
          <a:bodyPr/>
          <a:lstStyle/>
          <a:p>
            <a:r>
              <a:rPr lang="fi-FI" b="1" dirty="0"/>
              <a:t>Terveyden määrittelyä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844824"/>
            <a:ext cx="7290055" cy="4464536"/>
          </a:xfrm>
        </p:spPr>
        <p:txBody>
          <a:bodyPr/>
          <a:lstStyle/>
          <a:p>
            <a:endParaRPr lang="fi-FI" dirty="0"/>
          </a:p>
          <a:p>
            <a:r>
              <a:rPr lang="fi-FI" sz="3600" dirty="0"/>
              <a:t>Sairaus – terveys</a:t>
            </a:r>
          </a:p>
          <a:p>
            <a:r>
              <a:rPr lang="fi-FI" sz="3600" dirty="0"/>
              <a:t>Terveys – toimintakyky </a:t>
            </a:r>
          </a:p>
          <a:p>
            <a:r>
              <a:rPr lang="fi-FI" sz="3600" dirty="0"/>
              <a:t>Subjektiivinen terveys – objektiivinen terveys</a:t>
            </a:r>
          </a:p>
          <a:p>
            <a:r>
              <a:rPr lang="fi-FI" sz="3600" dirty="0"/>
              <a:t>Terveys pääomana ja voimavarana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000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827560"/>
          </a:xfrm>
        </p:spPr>
        <p:txBody>
          <a:bodyPr/>
          <a:lstStyle/>
          <a:p>
            <a:r>
              <a:rPr lang="fi-FI" b="1" dirty="0"/>
              <a:t>Terveyden tasot (1/4)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556792"/>
            <a:ext cx="7290055" cy="475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/>
              <a:t>Yksilö:</a:t>
            </a:r>
          </a:p>
          <a:p>
            <a:r>
              <a:rPr lang="fi-FI" sz="2400" dirty="0"/>
              <a:t>Terveyteen vaikuttavat tekijät: </a:t>
            </a:r>
            <a:r>
              <a:rPr lang="fi-FI" sz="2400" b="1" dirty="0"/>
              <a:t>tukevat</a:t>
            </a:r>
            <a:r>
              <a:rPr lang="fi-FI" sz="2400" dirty="0"/>
              <a:t> ja </a:t>
            </a:r>
            <a:r>
              <a:rPr lang="fi-FI" sz="2400" b="1" dirty="0"/>
              <a:t>heikentävät</a:t>
            </a:r>
            <a:r>
              <a:rPr lang="fi-FI" sz="2400" dirty="0"/>
              <a:t> </a:t>
            </a:r>
            <a:r>
              <a:rPr lang="fi-FI" sz="2400" b="1" dirty="0"/>
              <a:t>tekijät</a:t>
            </a:r>
            <a:r>
              <a:rPr lang="fi-FI" sz="2400" dirty="0"/>
              <a:t> (= riskitekijät)</a:t>
            </a:r>
          </a:p>
          <a:p>
            <a:pPr lvl="1"/>
            <a:r>
              <a:rPr lang="fi-FI" sz="2400" dirty="0"/>
              <a:t>elämäntavat</a:t>
            </a:r>
          </a:p>
          <a:p>
            <a:pPr lvl="1"/>
            <a:r>
              <a:rPr lang="fi-FI" sz="2400" dirty="0"/>
              <a:t>perimä</a:t>
            </a:r>
          </a:p>
          <a:p>
            <a:pPr lvl="1"/>
            <a:r>
              <a:rPr lang="fi-FI" sz="2400" dirty="0"/>
              <a:t>fyysinen ja psykososiaalinen ympäristö</a:t>
            </a:r>
          </a:p>
          <a:p>
            <a:pPr lvl="1"/>
            <a:r>
              <a:rPr lang="fi-FI" sz="2400" dirty="0"/>
              <a:t>sairauksien ennaltaehkäisy ja hoito</a:t>
            </a:r>
          </a:p>
          <a:p>
            <a:pPr lvl="1"/>
            <a:r>
              <a:rPr lang="fi-FI" sz="2400" dirty="0"/>
              <a:t>arvot, asenteet, kokemukset</a:t>
            </a:r>
          </a:p>
          <a:p>
            <a:pPr lvl="1"/>
            <a:r>
              <a:rPr lang="fi-FI" sz="2400" dirty="0"/>
              <a:t>sattuma</a:t>
            </a:r>
          </a:p>
          <a:p>
            <a:pPr lvl="1"/>
            <a:endParaRPr lang="fi-FI" sz="2400" dirty="0"/>
          </a:p>
          <a:p>
            <a:r>
              <a:rPr lang="fi-FI" sz="2400" dirty="0"/>
              <a:t>Riskitekijöiden suuri määrä nostaa sairastumisriskiä.</a:t>
            </a:r>
          </a:p>
          <a:p>
            <a:pPr lvl="1"/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2393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827560"/>
          </a:xfrm>
        </p:spPr>
        <p:txBody>
          <a:bodyPr/>
          <a:lstStyle/>
          <a:p>
            <a:r>
              <a:rPr lang="fi-FI" b="1" dirty="0"/>
              <a:t>Terveyden tasot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556792"/>
            <a:ext cx="7290055" cy="475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800" b="1" dirty="0"/>
              <a:t>Yhteisö:</a:t>
            </a:r>
          </a:p>
          <a:p>
            <a:r>
              <a:rPr lang="fi-FI" sz="2800" dirty="0"/>
              <a:t>Yhteisöt (esim. perhe, kaveriporukka, koulu, työpaikka, liikuntaseura ja sosiaalisen median yhteisöt) vaikuttavat osallisina olevien yksilöiden terveyteen  sekä </a:t>
            </a:r>
            <a:r>
              <a:rPr lang="fi-FI" sz="2800" b="1" dirty="0"/>
              <a:t>positiivisella</a:t>
            </a:r>
            <a:r>
              <a:rPr lang="fi-FI" sz="2800" dirty="0"/>
              <a:t> että </a:t>
            </a:r>
            <a:r>
              <a:rPr lang="fi-FI" sz="2800" b="1" dirty="0"/>
              <a:t>negatiivisella</a:t>
            </a:r>
            <a:r>
              <a:rPr lang="fi-FI" sz="2800" dirty="0"/>
              <a:t> tavalla</a:t>
            </a:r>
          </a:p>
          <a:p>
            <a:pPr lvl="1"/>
            <a:r>
              <a:rPr lang="fi-FI" sz="2800" dirty="0"/>
              <a:t>Yhteisöllisyyden tunne vaikuttaa positiivisesti</a:t>
            </a:r>
          </a:p>
          <a:p>
            <a:pPr lvl="1"/>
            <a:r>
              <a:rPr lang="fi-FI" sz="2800" dirty="0"/>
              <a:t>Esim. kiusatuksi tuleminen, ulkopuolelle jääminen ja rakkauden puute vaikuttavat negatiivisesti</a:t>
            </a:r>
          </a:p>
          <a:p>
            <a:pPr marL="457200" lvl="1" indent="0">
              <a:buNone/>
            </a:pPr>
            <a:endParaRPr lang="fi-FI" sz="2800" dirty="0"/>
          </a:p>
          <a:p>
            <a:r>
              <a:rPr lang="fi-FI" sz="2800" dirty="0"/>
              <a:t>Lapsuus ja nuoruus kriittistä aikaa</a:t>
            </a:r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205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755552"/>
          </a:xfrm>
        </p:spPr>
        <p:txBody>
          <a:bodyPr/>
          <a:lstStyle/>
          <a:p>
            <a:r>
              <a:rPr lang="fi-FI" b="1" dirty="0"/>
              <a:t>Terveyden tasot (3/4)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556792"/>
            <a:ext cx="7290055" cy="475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b="1" dirty="0"/>
              <a:t>Yhteiskunta:</a:t>
            </a:r>
          </a:p>
          <a:p>
            <a:r>
              <a:rPr lang="fi-FI" sz="3200" dirty="0"/>
              <a:t>Kyky tukea kansalaisten terveyttä vaihtelee</a:t>
            </a:r>
          </a:p>
          <a:p>
            <a:pPr lvl="1"/>
            <a:r>
              <a:rPr lang="fi-FI" sz="3200" dirty="0"/>
              <a:t>Kehittyvät maat</a:t>
            </a:r>
          </a:p>
          <a:p>
            <a:pPr lvl="2"/>
            <a:r>
              <a:rPr lang="fi-FI" sz="3200" dirty="0"/>
              <a:t>Vähiten kehittyneet</a:t>
            </a:r>
          </a:p>
          <a:p>
            <a:pPr lvl="2"/>
            <a:r>
              <a:rPr lang="fi-FI" sz="3200" dirty="0"/>
              <a:t>Hiljattain teollistuneet</a:t>
            </a:r>
          </a:p>
          <a:p>
            <a:pPr lvl="1"/>
            <a:r>
              <a:rPr lang="fi-FI" sz="3200" dirty="0"/>
              <a:t>Teollisuusmaat</a:t>
            </a:r>
          </a:p>
          <a:p>
            <a:pPr marL="457200" lvl="1" indent="0">
              <a:buNone/>
            </a:pPr>
            <a:endParaRPr lang="fi-FI" sz="3200" dirty="0"/>
          </a:p>
          <a:p>
            <a:r>
              <a:rPr lang="fi-FI" sz="3200" dirty="0"/>
              <a:t>Elintason nousu vs. elämänlaatu</a:t>
            </a:r>
          </a:p>
        </p:txBody>
      </p:sp>
    </p:spTree>
    <p:extLst>
      <p:ext uri="{BB962C8B-B14F-4D97-AF65-F5344CB8AC3E}">
        <p14:creationId xmlns:p14="http://schemas.microsoft.com/office/powerpoint/2010/main" val="3732887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755552"/>
          </a:xfrm>
        </p:spPr>
        <p:txBody>
          <a:bodyPr/>
          <a:lstStyle/>
          <a:p>
            <a:r>
              <a:rPr lang="fi-FI" b="1" dirty="0"/>
              <a:t>Terveyden tasot (4/4)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340768"/>
            <a:ext cx="7290055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b="1" dirty="0"/>
              <a:t>Globalisaatio:</a:t>
            </a:r>
          </a:p>
          <a:p>
            <a:r>
              <a:rPr lang="fi-FI" sz="2800" dirty="0"/>
              <a:t>Ihmisten maailmanlaajuinen verkottuminen luo sekä haasteita että mahdollisuuksia terveydelle</a:t>
            </a:r>
          </a:p>
          <a:p>
            <a:pPr lvl="1"/>
            <a:r>
              <a:rPr lang="fi-FI" sz="2800" u="sng" dirty="0"/>
              <a:t>haasteita</a:t>
            </a:r>
            <a:r>
              <a:rPr lang="fi-FI" sz="2800" dirty="0"/>
              <a:t>: taloustilanteiden heilahtelut, sotien ja konfliktien aiheuttamat pakolaisvirrat, luonnonvarojen riittävyys, maailmanlaajuinen huumekauppa, tarttuvien tautien leviäminen, ilmastonmuutos ym.</a:t>
            </a:r>
          </a:p>
          <a:p>
            <a:pPr lvl="1"/>
            <a:r>
              <a:rPr lang="fi-FI" sz="2800" u="sng" dirty="0"/>
              <a:t>mahdollisuuksia</a:t>
            </a:r>
            <a:r>
              <a:rPr lang="fi-FI" sz="2800" dirty="0"/>
              <a:t>: esim. tietoa saatavilla enemmän ja nopeammin kuin aikaisemmin, monikulttuurisuuden lisääntyminen voi parhaimmillaan lisätä suvaitsevaisuutta ja luovuutta sekä oikeudenmukaisuutta</a:t>
            </a:r>
          </a:p>
        </p:txBody>
      </p:sp>
    </p:spTree>
    <p:extLst>
      <p:ext uri="{BB962C8B-B14F-4D97-AF65-F5344CB8AC3E}">
        <p14:creationId xmlns:p14="http://schemas.microsoft.com/office/powerpoint/2010/main" val="1275073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187600"/>
          </a:xfrm>
        </p:spPr>
        <p:txBody>
          <a:bodyPr>
            <a:normAutofit/>
          </a:bodyPr>
          <a:lstStyle/>
          <a:p>
            <a:r>
              <a:rPr lang="fi-FI" b="1" dirty="0"/>
              <a:t>Terveyden edistäminen Suomessa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200" b="1" dirty="0"/>
              <a:t>Suomen terveyspolitiikka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päätavoitteena on kansalaisten mahdollisimman hyvä ja tasaisesti jakautunut terveys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lait ja terveyspoliittiset ohjelmat (esim. tupakkalaki ja tupakoinnin vähentämiseen tähtäävä strategia)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terveysnäkökulmat liittyvät jollakin tavoin lähes kaikkeen yhteiskunnalliseen päätöksentekoon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rahoituksen suuntaaminen terveyden kannalta tärkeisiin rakenteisiin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kansainväliseen terveyspolitiikka (yhteistyö esim. YK:n ja WHO:n kanssa)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yksityiset ja vapaaehtoiset järjestöt, kansanterveysjärjestöt (esim. MLL, Suomen Mielenterveysseura)</a:t>
            </a:r>
          </a:p>
        </p:txBody>
      </p:sp>
    </p:spTree>
    <p:extLst>
      <p:ext uri="{BB962C8B-B14F-4D97-AF65-F5344CB8AC3E}">
        <p14:creationId xmlns:p14="http://schemas.microsoft.com/office/powerpoint/2010/main" val="402086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259608"/>
          </a:xfrm>
        </p:spPr>
        <p:txBody>
          <a:bodyPr>
            <a:normAutofit/>
          </a:bodyPr>
          <a:lstStyle/>
          <a:p>
            <a:r>
              <a:rPr lang="fi-FI" b="1" dirty="0"/>
              <a:t>Terveyden edistäminen Suomessa (2/3)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988840"/>
            <a:ext cx="7290055" cy="43205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3600" dirty="0"/>
              <a:t>Terveyden edistäminen eli </a:t>
            </a:r>
            <a:r>
              <a:rPr lang="fi-FI" sz="3600" b="1" dirty="0"/>
              <a:t>promootio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3600" dirty="0"/>
              <a:t>Sairauksien, vammojen ja terveyteen liittyvien ongelmien ehkäisy eli </a:t>
            </a:r>
            <a:r>
              <a:rPr lang="fi-FI" sz="3600" b="1" dirty="0"/>
              <a:t>preventio</a:t>
            </a:r>
            <a:r>
              <a:rPr lang="fi-FI" sz="3600" dirty="0"/>
              <a:t> (kuuluu osaksi promootiota)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3200" dirty="0"/>
              <a:t>primaaripreventio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3200" dirty="0"/>
              <a:t>sekundaaripreventio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3200" dirty="0"/>
              <a:t>tertiääripreventio</a:t>
            </a:r>
          </a:p>
        </p:txBody>
      </p:sp>
    </p:spTree>
    <p:extLst>
      <p:ext uri="{BB962C8B-B14F-4D97-AF65-F5344CB8AC3E}">
        <p14:creationId xmlns:p14="http://schemas.microsoft.com/office/powerpoint/2010/main" val="2059178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385</Words>
  <Application>Microsoft Office PowerPoint</Application>
  <PresentationFormat>Näytössä katseltava diaesitys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Tw Cen MT</vt:lpstr>
      <vt:lpstr>Tw Cen MT Condensed</vt:lpstr>
      <vt:lpstr>Wingdings</vt:lpstr>
      <vt:lpstr>Wingdings 3</vt:lpstr>
      <vt:lpstr>Integraali</vt:lpstr>
      <vt:lpstr>Terve 1: Terveyden perusteet</vt:lpstr>
      <vt:lpstr>Terveyden määrittelyä (1/2)</vt:lpstr>
      <vt:lpstr>Terveyden määrittelyä (2/2)</vt:lpstr>
      <vt:lpstr>Terveyden tasot (1/4)</vt:lpstr>
      <vt:lpstr>Terveyden tasot (2/4)</vt:lpstr>
      <vt:lpstr>Terveyden tasot (3/4)</vt:lpstr>
      <vt:lpstr>Terveyden tasot (4/4)</vt:lpstr>
      <vt:lpstr>Terveyden edistäminen Suomessa (1/3)</vt:lpstr>
      <vt:lpstr>Terveyden edistäminen Suomessa (2/3)</vt:lpstr>
      <vt:lpstr>Terveyden edistäminen Suomessa (3/3)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Vuopio Anu</dc:creator>
  <cp:lastModifiedBy>Vuopio Anu</cp:lastModifiedBy>
  <cp:revision>2</cp:revision>
  <dcterms:created xsi:type="dcterms:W3CDTF">2019-05-16T07:40:52Z</dcterms:created>
  <dcterms:modified xsi:type="dcterms:W3CDTF">2019-05-16T07:49:57Z</dcterms:modified>
</cp:coreProperties>
</file>