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3" r:id="rId1"/>
  </p:sldMasterIdLst>
  <p:notesMasterIdLst>
    <p:notesMasterId r:id="rId135"/>
  </p:notesMasterIdLst>
  <p:handoutMasterIdLst>
    <p:handoutMasterId r:id="rId136"/>
  </p:handoutMasterIdLst>
  <p:sldIdLst>
    <p:sldId id="258" r:id="rId2"/>
    <p:sldId id="275" r:id="rId3"/>
    <p:sldId id="302" r:id="rId4"/>
    <p:sldId id="330" r:id="rId5"/>
    <p:sldId id="336" r:id="rId6"/>
    <p:sldId id="348" r:id="rId7"/>
    <p:sldId id="347" r:id="rId8"/>
    <p:sldId id="346" r:id="rId9"/>
    <p:sldId id="352" r:id="rId10"/>
    <p:sldId id="354" r:id="rId11"/>
    <p:sldId id="355" r:id="rId12"/>
    <p:sldId id="353" r:id="rId13"/>
    <p:sldId id="360" r:id="rId14"/>
    <p:sldId id="351" r:id="rId15"/>
    <p:sldId id="357" r:id="rId16"/>
    <p:sldId id="358" r:id="rId17"/>
    <p:sldId id="359" r:id="rId18"/>
    <p:sldId id="356" r:id="rId19"/>
    <p:sldId id="350" r:id="rId20"/>
    <p:sldId id="362" r:id="rId21"/>
    <p:sldId id="365" r:id="rId22"/>
    <p:sldId id="364" r:id="rId23"/>
    <p:sldId id="363" r:id="rId24"/>
    <p:sldId id="361" r:id="rId25"/>
    <p:sldId id="367" r:id="rId26"/>
    <p:sldId id="370" r:id="rId27"/>
    <p:sldId id="371" r:id="rId28"/>
    <p:sldId id="373" r:id="rId29"/>
    <p:sldId id="377" r:id="rId30"/>
    <p:sldId id="374" r:id="rId31"/>
    <p:sldId id="391" r:id="rId32"/>
    <p:sldId id="376" r:id="rId33"/>
    <p:sldId id="390" r:id="rId34"/>
    <p:sldId id="329" r:id="rId35"/>
    <p:sldId id="375" r:id="rId36"/>
    <p:sldId id="372" r:id="rId37"/>
    <p:sldId id="369" r:id="rId38"/>
    <p:sldId id="368" r:id="rId39"/>
    <p:sldId id="366" r:id="rId40"/>
    <p:sldId id="389" r:id="rId41"/>
    <p:sldId id="349" r:id="rId42"/>
    <p:sldId id="345" r:id="rId43"/>
    <p:sldId id="344" r:id="rId44"/>
    <p:sldId id="343" r:id="rId45"/>
    <p:sldId id="342" r:id="rId46"/>
    <p:sldId id="341" r:id="rId47"/>
    <p:sldId id="381" r:id="rId48"/>
    <p:sldId id="386" r:id="rId49"/>
    <p:sldId id="385" r:id="rId50"/>
    <p:sldId id="387" r:id="rId51"/>
    <p:sldId id="388" r:id="rId52"/>
    <p:sldId id="406" r:id="rId53"/>
    <p:sldId id="405" r:id="rId54"/>
    <p:sldId id="404" r:id="rId55"/>
    <p:sldId id="403" r:id="rId56"/>
    <p:sldId id="402" r:id="rId57"/>
    <p:sldId id="401" r:id="rId58"/>
    <p:sldId id="400" r:id="rId59"/>
    <p:sldId id="399" r:id="rId60"/>
    <p:sldId id="394" r:id="rId61"/>
    <p:sldId id="409" r:id="rId62"/>
    <p:sldId id="410" r:id="rId63"/>
    <p:sldId id="411" r:id="rId64"/>
    <p:sldId id="412" r:id="rId65"/>
    <p:sldId id="418" r:id="rId66"/>
    <p:sldId id="417" r:id="rId67"/>
    <p:sldId id="416" r:id="rId68"/>
    <p:sldId id="415" r:id="rId69"/>
    <p:sldId id="414" r:id="rId70"/>
    <p:sldId id="413" r:id="rId71"/>
    <p:sldId id="419" r:id="rId72"/>
    <p:sldId id="420" r:id="rId73"/>
    <p:sldId id="421" r:id="rId74"/>
    <p:sldId id="408" r:id="rId75"/>
    <p:sldId id="398" r:id="rId76"/>
    <p:sldId id="397" r:id="rId77"/>
    <p:sldId id="396" r:id="rId78"/>
    <p:sldId id="395" r:id="rId79"/>
    <p:sldId id="393" r:id="rId80"/>
    <p:sldId id="461" r:id="rId81"/>
    <p:sldId id="383" r:id="rId82"/>
    <p:sldId id="380" r:id="rId83"/>
    <p:sldId id="378" r:id="rId84"/>
    <p:sldId id="462" r:id="rId85"/>
    <p:sldId id="340" r:id="rId86"/>
    <p:sldId id="339" r:id="rId87"/>
    <p:sldId id="338" r:id="rId88"/>
    <p:sldId id="337" r:id="rId89"/>
    <p:sldId id="334" r:id="rId90"/>
    <p:sldId id="333" r:id="rId91"/>
    <p:sldId id="332" r:id="rId92"/>
    <p:sldId id="384" r:id="rId93"/>
    <p:sldId id="379" r:id="rId94"/>
    <p:sldId id="331" r:id="rId95"/>
    <p:sldId id="428" r:id="rId96"/>
    <p:sldId id="427" r:id="rId97"/>
    <p:sldId id="426" r:id="rId98"/>
    <p:sldId id="425" r:id="rId99"/>
    <p:sldId id="424" r:id="rId100"/>
    <p:sldId id="423" r:id="rId101"/>
    <p:sldId id="422" r:id="rId102"/>
    <p:sldId id="440" r:id="rId103"/>
    <p:sldId id="439" r:id="rId104"/>
    <p:sldId id="438" r:id="rId105"/>
    <p:sldId id="463" r:id="rId106"/>
    <p:sldId id="437" r:id="rId107"/>
    <p:sldId id="436" r:id="rId108"/>
    <p:sldId id="435" r:id="rId109"/>
    <p:sldId id="434" r:id="rId110"/>
    <p:sldId id="449" r:id="rId111"/>
    <p:sldId id="448" r:id="rId112"/>
    <p:sldId id="447" r:id="rId113"/>
    <p:sldId id="446" r:id="rId114"/>
    <p:sldId id="464" r:id="rId115"/>
    <p:sldId id="445" r:id="rId116"/>
    <p:sldId id="444" r:id="rId117"/>
    <p:sldId id="443" r:id="rId118"/>
    <p:sldId id="452" r:id="rId119"/>
    <p:sldId id="453" r:id="rId120"/>
    <p:sldId id="454" r:id="rId121"/>
    <p:sldId id="456" r:id="rId122"/>
    <p:sldId id="457" r:id="rId123"/>
    <p:sldId id="455" r:id="rId124"/>
    <p:sldId id="451" r:id="rId125"/>
    <p:sldId id="450" r:id="rId126"/>
    <p:sldId id="442" r:id="rId127"/>
    <p:sldId id="441" r:id="rId128"/>
    <p:sldId id="433" r:id="rId129"/>
    <p:sldId id="432" r:id="rId130"/>
    <p:sldId id="460" r:id="rId131"/>
    <p:sldId id="431" r:id="rId132"/>
    <p:sldId id="430" r:id="rId133"/>
    <p:sldId id="279" r:id="rId134"/>
  </p:sldIdLst>
  <p:sldSz cx="12188825"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82" autoAdjust="0"/>
  </p:normalViewPr>
  <p:slideViewPr>
    <p:cSldViewPr showGuides="1">
      <p:cViewPr varScale="1">
        <p:scale>
          <a:sx n="65" d="100"/>
          <a:sy n="65" d="100"/>
        </p:scale>
        <p:origin x="724" y="4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9" d="100"/>
          <a:sy n="89" d="100"/>
        </p:scale>
        <p:origin x="375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14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custSel modSld modMainMaster modNotesMaster modHandout">
      <pc:chgData name="Fake Test User" userId="SID-0" providerId="Test" clId="FakeClientId" dt="2018-11-27T03:18:36.849" v="101" actId="790"/>
      <pc:docMkLst>
        <pc:docMk/>
      </pc:docMkLst>
      <pc:sldChg chg="modSp modNotes">
        <pc:chgData name="Fake Test User" userId="SID-0" providerId="Test" clId="FakeClientId" dt="2018-11-27T03:18:36.849" v="101" actId="790"/>
        <pc:sldMkLst>
          <pc:docMk/>
          <pc:sldMk cId="173668550" sldId="258"/>
        </pc:sldMkLst>
        <pc:spChg chg="mod">
          <ac:chgData name="Fake Test User" userId="SID-0" providerId="Test" clId="FakeClientId" dt="2018-11-27T03:16:35.076" v="0" actId="790"/>
          <ac:spMkLst>
            <pc:docMk/>
            <pc:sldMk cId="173668550" sldId="258"/>
            <ac:spMk id="2" creationId="{00000000-0000-0000-0000-000000000000}"/>
          </ac:spMkLst>
        </pc:spChg>
        <pc:spChg chg="mod">
          <ac:chgData name="Fake Test User" userId="SID-0" providerId="Test" clId="FakeClientId" dt="2018-11-27T03:16:35.107" v="1" actId="790"/>
          <ac:spMkLst>
            <pc:docMk/>
            <pc:sldMk cId="173668550" sldId="258"/>
            <ac:spMk id="3" creationId="{00000000-0000-0000-0000-000000000000}"/>
          </ac:spMkLst>
        </pc:spChg>
      </pc:sldChg>
      <pc:sldChg chg="modSp">
        <pc:chgData name="Fake Test User" userId="SID-0" providerId="Test" clId="FakeClientId" dt="2018-11-27T03:16:35.107" v="3" actId="790"/>
        <pc:sldMkLst>
          <pc:docMk/>
          <pc:sldMk cId="1153074785" sldId="259"/>
        </pc:sldMkLst>
        <pc:spChg chg="mod">
          <ac:chgData name="Fake Test User" userId="SID-0" providerId="Test" clId="FakeClientId" dt="2018-11-27T03:16:35.107" v="2" actId="790"/>
          <ac:spMkLst>
            <pc:docMk/>
            <pc:sldMk cId="1153074785" sldId="259"/>
            <ac:spMk id="2" creationId="{00000000-0000-0000-0000-000000000000}"/>
          </ac:spMkLst>
        </pc:spChg>
        <pc:spChg chg="mod">
          <ac:chgData name="Fake Test User" userId="SID-0" providerId="Test" clId="FakeClientId" dt="2018-11-27T03:16:35.107" v="3" actId="790"/>
          <ac:spMkLst>
            <pc:docMk/>
            <pc:sldMk cId="1153074785" sldId="259"/>
            <ac:spMk id="3" creationId="{00000000-0000-0000-0000-000000000000}"/>
          </ac:spMkLst>
        </pc:spChg>
      </pc:sldChg>
      <pc:sldChg chg="modSp">
        <pc:chgData name="Fake Test User" userId="SID-0" providerId="Test" clId="FakeClientId" dt="2018-11-27T03:16:35.122" v="5" actId="790"/>
        <pc:sldMkLst>
          <pc:docMk/>
          <pc:sldMk cId="840374242" sldId="260"/>
        </pc:sldMkLst>
        <pc:spChg chg="mod">
          <ac:chgData name="Fake Test User" userId="SID-0" providerId="Test" clId="FakeClientId" dt="2018-11-27T03:16:35.122" v="4" actId="790"/>
          <ac:spMkLst>
            <pc:docMk/>
            <pc:sldMk cId="840374242" sldId="260"/>
            <ac:spMk id="2" creationId="{00000000-0000-0000-0000-000000000000}"/>
          </ac:spMkLst>
        </pc:spChg>
        <pc:spChg chg="mod">
          <ac:chgData name="Fake Test User" userId="SID-0" providerId="Test" clId="FakeClientId" dt="2018-11-27T03:16:35.122" v="5" actId="790"/>
          <ac:spMkLst>
            <pc:docMk/>
            <pc:sldMk cId="840374242" sldId="260"/>
            <ac:spMk id="3" creationId="{00000000-0000-0000-0000-000000000000}"/>
          </ac:spMkLst>
        </pc:spChg>
      </pc:sldChg>
      <pc:sldChg chg="modSp">
        <pc:chgData name="Fake Test User" userId="SID-0" providerId="Test" clId="FakeClientId" dt="2018-11-27T03:16:35.122" v="7" actId="790"/>
        <pc:sldMkLst>
          <pc:docMk/>
          <pc:sldMk cId="310570406" sldId="261"/>
        </pc:sldMkLst>
        <pc:spChg chg="mod">
          <ac:chgData name="Fake Test User" userId="SID-0" providerId="Test" clId="FakeClientId" dt="2018-11-27T03:16:35.122" v="6" actId="790"/>
          <ac:spMkLst>
            <pc:docMk/>
            <pc:sldMk cId="310570406" sldId="261"/>
            <ac:spMk id="2" creationId="{00000000-0000-0000-0000-000000000000}"/>
          </ac:spMkLst>
        </pc:spChg>
        <pc:spChg chg="mod">
          <ac:chgData name="Fake Test User" userId="SID-0" providerId="Test" clId="FakeClientId" dt="2018-11-27T03:16:35.122" v="7" actId="790"/>
          <ac:spMkLst>
            <pc:docMk/>
            <pc:sldMk cId="310570406" sldId="261"/>
            <ac:spMk id="3" creationId="{00000000-0000-0000-0000-000000000000}"/>
          </ac:spMkLst>
        </pc:spChg>
      </pc:sldChg>
      <pc:sldChg chg="modSp">
        <pc:chgData name="Fake Test User" userId="SID-0" providerId="Test" clId="FakeClientId" dt="2018-11-27T03:16:35.138" v="9" actId="790"/>
        <pc:sldMkLst>
          <pc:docMk/>
          <pc:sldMk cId="1917223987" sldId="262"/>
        </pc:sldMkLst>
        <pc:spChg chg="mod">
          <ac:chgData name="Fake Test User" userId="SID-0" providerId="Test" clId="FakeClientId" dt="2018-11-27T03:16:35.122" v="8" actId="790"/>
          <ac:spMkLst>
            <pc:docMk/>
            <pc:sldMk cId="1917223987" sldId="262"/>
            <ac:spMk id="2" creationId="{00000000-0000-0000-0000-000000000000}"/>
          </ac:spMkLst>
        </pc:spChg>
        <pc:spChg chg="mod">
          <ac:chgData name="Fake Test User" userId="SID-0" providerId="Test" clId="FakeClientId" dt="2018-11-27T03:16:35.138" v="9" actId="790"/>
          <ac:spMkLst>
            <pc:docMk/>
            <pc:sldMk cId="1917223987" sldId="262"/>
            <ac:spMk id="3" creationId="{00000000-0000-0000-0000-000000000000}"/>
          </ac:spMkLst>
        </pc:spChg>
      </pc:sldChg>
      <pc:sldChg chg="modSp">
        <pc:chgData name="Fake Test User" userId="SID-0" providerId="Test" clId="FakeClientId" dt="2018-11-27T03:16:35.138" v="11" actId="790"/>
        <pc:sldMkLst>
          <pc:docMk/>
          <pc:sldMk cId="3714522614" sldId="263"/>
        </pc:sldMkLst>
        <pc:spChg chg="mod">
          <ac:chgData name="Fake Test User" userId="SID-0" providerId="Test" clId="FakeClientId" dt="2018-11-27T03:16:35.138" v="10" actId="790"/>
          <ac:spMkLst>
            <pc:docMk/>
            <pc:sldMk cId="3714522614" sldId="263"/>
            <ac:spMk id="2" creationId="{00000000-0000-0000-0000-000000000000}"/>
          </ac:spMkLst>
        </pc:spChg>
        <pc:spChg chg="mod">
          <ac:chgData name="Fake Test User" userId="SID-0" providerId="Test" clId="FakeClientId" dt="2018-11-27T03:16:35.138" v="11" actId="790"/>
          <ac:spMkLst>
            <pc:docMk/>
            <pc:sldMk cId="3714522614" sldId="263"/>
            <ac:spMk id="3" creationId="{00000000-0000-0000-0000-000000000000}"/>
          </ac:spMkLst>
        </pc:spChg>
      </pc:sldChg>
      <pc:sldChg chg="modSp">
        <pc:chgData name="Fake Test User" userId="SID-0" providerId="Test" clId="FakeClientId" dt="2018-11-27T03:16:35.138" v="13" actId="790"/>
        <pc:sldMkLst>
          <pc:docMk/>
          <pc:sldMk cId="4003618854" sldId="264"/>
        </pc:sldMkLst>
        <pc:spChg chg="mod">
          <ac:chgData name="Fake Test User" userId="SID-0" providerId="Test" clId="FakeClientId" dt="2018-11-27T03:16:35.138" v="12" actId="790"/>
          <ac:spMkLst>
            <pc:docMk/>
            <pc:sldMk cId="4003618854" sldId="264"/>
            <ac:spMk id="2" creationId="{00000000-0000-0000-0000-000000000000}"/>
          </ac:spMkLst>
        </pc:spChg>
        <pc:spChg chg="mod">
          <ac:chgData name="Fake Test User" userId="SID-0" providerId="Test" clId="FakeClientId" dt="2018-11-27T03:16:35.138" v="13" actId="790"/>
          <ac:spMkLst>
            <pc:docMk/>
            <pc:sldMk cId="4003618854" sldId="264"/>
            <ac:spMk id="3" creationId="{00000000-0000-0000-0000-000000000000}"/>
          </ac:spMkLst>
        </pc:spChg>
      </pc:sldChg>
      <pc:sldChg chg="modSp">
        <pc:chgData name="Fake Test User" userId="SID-0" providerId="Test" clId="FakeClientId" dt="2018-11-27T03:16:35.138" v="15" actId="790"/>
        <pc:sldMkLst>
          <pc:docMk/>
          <pc:sldMk cId="236976409" sldId="265"/>
        </pc:sldMkLst>
        <pc:spChg chg="mod">
          <ac:chgData name="Fake Test User" userId="SID-0" providerId="Test" clId="FakeClientId" dt="2018-11-27T03:16:35.138" v="14" actId="790"/>
          <ac:spMkLst>
            <pc:docMk/>
            <pc:sldMk cId="236976409" sldId="265"/>
            <ac:spMk id="2" creationId="{00000000-0000-0000-0000-000000000000}"/>
          </ac:spMkLst>
        </pc:spChg>
        <pc:spChg chg="mod">
          <ac:chgData name="Fake Test User" userId="SID-0" providerId="Test" clId="FakeClientId" dt="2018-11-27T03:16:35.138" v="15" actId="790"/>
          <ac:spMkLst>
            <pc:docMk/>
            <pc:sldMk cId="236976409" sldId="265"/>
            <ac:spMk id="3" creationId="{00000000-0000-0000-0000-000000000000}"/>
          </ac:spMkLst>
        </pc:spChg>
      </pc:sldChg>
      <pc:sldChg chg="modSp">
        <pc:chgData name="Fake Test User" userId="SID-0" providerId="Test" clId="FakeClientId" dt="2018-11-27T03:16:35.154" v="17" actId="790"/>
        <pc:sldMkLst>
          <pc:docMk/>
          <pc:sldMk cId="3596815891" sldId="266"/>
        </pc:sldMkLst>
        <pc:spChg chg="mod">
          <ac:chgData name="Fake Test User" userId="SID-0" providerId="Test" clId="FakeClientId" dt="2018-11-27T03:16:35.154" v="16" actId="790"/>
          <ac:spMkLst>
            <pc:docMk/>
            <pc:sldMk cId="3596815891" sldId="266"/>
            <ac:spMk id="2" creationId="{00000000-0000-0000-0000-000000000000}"/>
          </ac:spMkLst>
        </pc:spChg>
        <pc:spChg chg="mod">
          <ac:chgData name="Fake Test User" userId="SID-0" providerId="Test" clId="FakeClientId" dt="2018-11-27T03:16:35.154" v="17" actId="790"/>
          <ac:spMkLst>
            <pc:docMk/>
            <pc:sldMk cId="3596815891" sldId="266"/>
            <ac:spMk id="3" creationId="{00000000-0000-0000-0000-000000000000}"/>
          </ac:spMkLst>
        </pc:spChg>
      </pc:sldChg>
      <pc:sldChg chg="modSp">
        <pc:chgData name="Fake Test User" userId="SID-0" providerId="Test" clId="FakeClientId" dt="2018-11-27T03:16:35.154" v="19" actId="790"/>
        <pc:sldMkLst>
          <pc:docMk/>
          <pc:sldMk cId="1484067023" sldId="267"/>
        </pc:sldMkLst>
        <pc:spChg chg="mod">
          <ac:chgData name="Fake Test User" userId="SID-0" providerId="Test" clId="FakeClientId" dt="2018-11-27T03:16:35.154" v="18" actId="790"/>
          <ac:spMkLst>
            <pc:docMk/>
            <pc:sldMk cId="1484067023" sldId="267"/>
            <ac:spMk id="2" creationId="{00000000-0000-0000-0000-000000000000}"/>
          </ac:spMkLst>
        </pc:spChg>
        <pc:spChg chg="mod">
          <ac:chgData name="Fake Test User" userId="SID-0" providerId="Test" clId="FakeClientId" dt="2018-11-27T03:16:35.154" v="19" actId="790"/>
          <ac:spMkLst>
            <pc:docMk/>
            <pc:sldMk cId="1484067023" sldId="267"/>
            <ac:spMk id="3" creationId="{00000000-0000-0000-0000-000000000000}"/>
          </ac:spMkLst>
        </pc:spChg>
      </pc:sldChg>
      <pc:sldMasterChg chg="modSp modSldLayout">
        <pc:chgData name="Fake Test User" userId="SID-0" providerId="Test" clId="FakeClientId" dt="2018-11-27T03:17:48.211" v="100" actId="790"/>
        <pc:sldMasterMkLst>
          <pc:docMk/>
          <pc:sldMasterMk cId="4142785951" sldId="2147483704"/>
        </pc:sldMasterMkLst>
        <pc:spChg chg="mod">
          <ac:chgData name="Fake Test User" userId="SID-0" providerId="Test" clId="FakeClientId" dt="2018-11-27T03:17:48.211" v="100" actId="790"/>
          <ac:spMkLst>
            <pc:docMk/>
            <pc:sldMasterMk cId="4142785951" sldId="2147483704"/>
            <ac:spMk id="2" creationId="{00000000-0000-0000-0000-000000000000}"/>
          </ac:spMkLst>
        </pc:spChg>
        <pc:spChg chg="mod">
          <ac:chgData name="Fake Test User" userId="SID-0" providerId="Test" clId="FakeClientId" dt="2018-11-27T03:17:48.211" v="100" actId="790"/>
          <ac:spMkLst>
            <pc:docMk/>
            <pc:sldMasterMk cId="4142785951" sldId="2147483704"/>
            <ac:spMk id="3" creationId="{00000000-0000-0000-0000-000000000000}"/>
          </ac:spMkLst>
        </pc:spChg>
        <pc:spChg chg="mod">
          <ac:chgData name="Fake Test User" userId="SID-0" providerId="Test" clId="FakeClientId" dt="2018-11-27T03:17:48.211" v="100" actId="790"/>
          <ac:spMkLst>
            <pc:docMk/>
            <pc:sldMasterMk cId="4142785951" sldId="2147483704"/>
            <ac:spMk id="4" creationId="{00000000-0000-0000-0000-000000000000}"/>
          </ac:spMkLst>
        </pc:spChg>
        <pc:spChg chg="mod">
          <ac:chgData name="Fake Test User" userId="SID-0" providerId="Test" clId="FakeClientId" dt="2018-11-27T03:17:48.211" v="100" actId="790"/>
          <ac:spMkLst>
            <pc:docMk/>
            <pc:sldMasterMk cId="4142785951" sldId="2147483704"/>
            <ac:spMk id="5" creationId="{00000000-0000-0000-0000-000000000000}"/>
          </ac:spMkLst>
        </pc:spChg>
        <pc:spChg chg="mod">
          <ac:chgData name="Fake Test User" userId="SID-0" providerId="Test" clId="FakeClientId" dt="2018-11-27T03:17:48.211" v="100" actId="790"/>
          <ac:spMkLst>
            <pc:docMk/>
            <pc:sldMasterMk cId="4142785951" sldId="2147483704"/>
            <ac:spMk id="6" creationId="{00000000-0000-0000-0000-000000000000}"/>
          </ac:spMkLst>
        </pc:spChg>
        <pc:spChg chg="mod">
          <ac:chgData name="Fake Test User" userId="SID-0" providerId="Test" clId="FakeClientId" dt="2018-11-27T03:17:48.211" v="100" actId="790"/>
          <ac:spMkLst>
            <pc:docMk/>
            <pc:sldMasterMk cId="4142785951" sldId="2147483704"/>
            <ac:spMk id="8" creationId="{00000000-0000-0000-0000-000000000000}"/>
          </ac:spMkLst>
        </pc:spChg>
        <pc:spChg chg="mod">
          <ac:chgData name="Fake Test User" userId="SID-0" providerId="Test" clId="FakeClientId" dt="2018-11-27T03:17:48.211" v="100" actId="790"/>
          <ac:spMkLst>
            <pc:docMk/>
            <pc:sldMasterMk cId="4142785951" sldId="2147483704"/>
            <ac:spMk id="10" creationId="{00000000-0000-0000-0000-000000000000}"/>
          </ac:spMkLst>
        </pc:spChg>
        <pc:sldLayoutChg chg="modSp">
          <pc:chgData name="Fake Test User" userId="SID-0" providerId="Test" clId="FakeClientId" dt="2018-11-27T03:16:35.201" v="31" actId="790"/>
          <pc:sldLayoutMkLst>
            <pc:docMk/>
            <pc:sldMasterMk cId="4142785951" sldId="2147483704"/>
            <pc:sldLayoutMk cId="440517407" sldId="2147483705"/>
          </pc:sldLayoutMkLst>
          <pc:spChg chg="mod">
            <ac:chgData name="Fake Test User" userId="SID-0" providerId="Test" clId="FakeClientId" dt="2018-11-27T03:16:35.185" v="27" actId="790"/>
            <ac:spMkLst>
              <pc:docMk/>
              <pc:sldMasterMk cId="4142785951" sldId="2147483704"/>
              <pc:sldLayoutMk cId="440517407" sldId="2147483705"/>
              <ac:spMk id="2" creationId="{00000000-0000-0000-0000-000000000000}"/>
            </ac:spMkLst>
          </pc:spChg>
          <pc:spChg chg="mod">
            <ac:chgData name="Fake Test User" userId="SID-0" providerId="Test" clId="FakeClientId" dt="2018-11-27T03:16:35.201" v="28" actId="790"/>
            <ac:spMkLst>
              <pc:docMk/>
              <pc:sldMasterMk cId="4142785951" sldId="2147483704"/>
              <pc:sldLayoutMk cId="440517407" sldId="2147483705"/>
              <ac:spMk id="3" creationId="{00000000-0000-0000-0000-000000000000}"/>
            </ac:spMkLst>
          </pc:spChg>
          <pc:spChg chg="mod">
            <ac:chgData name="Fake Test User" userId="SID-0" providerId="Test" clId="FakeClientId" dt="2018-11-27T03:16:35.201" v="29" actId="790"/>
            <ac:spMkLst>
              <pc:docMk/>
              <pc:sldMasterMk cId="4142785951" sldId="2147483704"/>
              <pc:sldLayoutMk cId="440517407" sldId="2147483705"/>
              <ac:spMk id="5" creationId="{00000000-0000-0000-0000-000000000000}"/>
            </ac:spMkLst>
          </pc:spChg>
          <pc:spChg chg="mod">
            <ac:chgData name="Fake Test User" userId="SID-0" providerId="Test" clId="FakeClientId" dt="2018-11-27T03:16:35.201" v="30" actId="790"/>
            <ac:spMkLst>
              <pc:docMk/>
              <pc:sldMasterMk cId="4142785951" sldId="2147483704"/>
              <pc:sldLayoutMk cId="440517407" sldId="2147483705"/>
              <ac:spMk id="7" creationId="{00000000-0000-0000-0000-000000000000}"/>
            </ac:spMkLst>
          </pc:spChg>
          <pc:spChg chg="mod">
            <ac:chgData name="Fake Test User" userId="SID-0" providerId="Test" clId="FakeClientId" dt="2018-11-27T03:16:35.185" v="26" actId="790"/>
            <ac:spMkLst>
              <pc:docMk/>
              <pc:sldMasterMk cId="4142785951" sldId="2147483704"/>
              <pc:sldLayoutMk cId="440517407" sldId="2147483705"/>
              <ac:spMk id="10" creationId="{00000000-0000-0000-0000-000000000000}"/>
            </ac:spMkLst>
          </pc:spChg>
          <pc:spChg chg="mod">
            <ac:chgData name="Fake Test User" userId="SID-0" providerId="Test" clId="FakeClientId" dt="2018-11-27T03:16:35.201" v="31" actId="790"/>
            <ac:spMkLst>
              <pc:docMk/>
              <pc:sldMasterMk cId="4142785951" sldId="2147483704"/>
              <pc:sldLayoutMk cId="440517407" sldId="2147483705"/>
              <ac:spMk id="11" creationId="{00000000-0000-0000-0000-000000000000}"/>
            </ac:spMkLst>
          </pc:spChg>
          <pc:spChg chg="mod">
            <ac:chgData name="Fake Test User" userId="SID-0" providerId="Test" clId="FakeClientId" dt="2018-11-27T03:16:35.185" v="26" actId="790"/>
            <ac:spMkLst>
              <pc:docMk/>
              <pc:sldMasterMk cId="4142785951" sldId="2147483704"/>
              <pc:sldLayoutMk cId="440517407" sldId="2147483705"/>
              <ac:spMk id="13" creationId="{00000000-0000-0000-0000-000000000000}"/>
            </ac:spMkLst>
          </pc:spChg>
        </pc:sldLayoutChg>
        <pc:sldLayoutChg chg="modSp">
          <pc:chgData name="Fake Test User" userId="SID-0" providerId="Test" clId="FakeClientId" dt="2018-11-27T03:16:35.216" v="36" actId="790"/>
          <pc:sldLayoutMkLst>
            <pc:docMk/>
            <pc:sldMasterMk cId="4142785951" sldId="2147483704"/>
            <pc:sldLayoutMk cId="2358978826" sldId="2147483706"/>
          </pc:sldLayoutMkLst>
          <pc:spChg chg="mod">
            <ac:chgData name="Fake Test User" userId="SID-0" providerId="Test" clId="FakeClientId" dt="2018-11-27T03:16:35.201" v="32" actId="790"/>
            <ac:spMkLst>
              <pc:docMk/>
              <pc:sldMasterMk cId="4142785951" sldId="2147483704"/>
              <pc:sldLayoutMk cId="2358978826" sldId="2147483706"/>
              <ac:spMk id="2" creationId="{00000000-0000-0000-0000-000000000000}"/>
            </ac:spMkLst>
          </pc:spChg>
          <pc:spChg chg="mod">
            <ac:chgData name="Fake Test User" userId="SID-0" providerId="Test" clId="FakeClientId" dt="2018-11-27T03:16:35.201" v="33" actId="790"/>
            <ac:spMkLst>
              <pc:docMk/>
              <pc:sldMasterMk cId="4142785951" sldId="2147483704"/>
              <pc:sldLayoutMk cId="2358978826" sldId="2147483706"/>
              <ac:spMk id="3" creationId="{00000000-0000-0000-0000-000000000000}"/>
            </ac:spMkLst>
          </pc:spChg>
          <pc:spChg chg="mod">
            <ac:chgData name="Fake Test User" userId="SID-0" providerId="Test" clId="FakeClientId" dt="2018-11-27T03:16:35.201" v="34" actId="790"/>
            <ac:spMkLst>
              <pc:docMk/>
              <pc:sldMasterMk cId="4142785951" sldId="2147483704"/>
              <pc:sldLayoutMk cId="2358978826" sldId="2147483706"/>
              <ac:spMk id="4" creationId="{00000000-0000-0000-0000-000000000000}"/>
            </ac:spMkLst>
          </pc:spChg>
          <pc:spChg chg="mod">
            <ac:chgData name="Fake Test User" userId="SID-0" providerId="Test" clId="FakeClientId" dt="2018-11-27T03:16:35.201" v="35" actId="790"/>
            <ac:spMkLst>
              <pc:docMk/>
              <pc:sldMasterMk cId="4142785951" sldId="2147483704"/>
              <pc:sldLayoutMk cId="2358978826" sldId="2147483706"/>
              <ac:spMk id="5" creationId="{00000000-0000-0000-0000-000000000000}"/>
            </ac:spMkLst>
          </pc:spChg>
          <pc:spChg chg="mod">
            <ac:chgData name="Fake Test User" userId="SID-0" providerId="Test" clId="FakeClientId" dt="2018-11-27T03:16:35.216" v="36" actId="790"/>
            <ac:spMkLst>
              <pc:docMk/>
              <pc:sldMasterMk cId="4142785951" sldId="2147483704"/>
              <pc:sldLayoutMk cId="2358978826" sldId="2147483706"/>
              <ac:spMk id="6" creationId="{00000000-0000-0000-0000-000000000000}"/>
            </ac:spMkLst>
          </pc:spChg>
        </pc:sldLayoutChg>
        <pc:sldLayoutChg chg="modSp">
          <pc:chgData name="Fake Test User" userId="SID-0" providerId="Test" clId="FakeClientId" dt="2018-11-27T03:16:35.263" v="42" actId="790"/>
          <pc:sldLayoutMkLst>
            <pc:docMk/>
            <pc:sldMasterMk cId="4142785951" sldId="2147483704"/>
            <pc:sldLayoutMk cId="727235426" sldId="2147483707"/>
          </pc:sldLayoutMkLst>
          <pc:spChg chg="mod">
            <ac:chgData name="Fake Test User" userId="SID-0" providerId="Test" clId="FakeClientId" dt="2018-11-27T03:16:35.247" v="40" actId="790"/>
            <ac:spMkLst>
              <pc:docMk/>
              <pc:sldMasterMk cId="4142785951" sldId="2147483704"/>
              <pc:sldLayoutMk cId="727235426" sldId="2147483707"/>
              <ac:spMk id="2" creationId="{00000000-0000-0000-0000-000000000000}"/>
            </ac:spMkLst>
          </pc:spChg>
          <pc:spChg chg="mod">
            <ac:chgData name="Fake Test User" userId="SID-0" providerId="Test" clId="FakeClientId" dt="2018-11-27T03:16:35.247" v="41" actId="790"/>
            <ac:spMkLst>
              <pc:docMk/>
              <pc:sldMasterMk cId="4142785951" sldId="2147483704"/>
              <pc:sldLayoutMk cId="727235426" sldId="2147483707"/>
              <ac:spMk id="3" creationId="{00000000-0000-0000-0000-000000000000}"/>
            </ac:spMkLst>
          </pc:spChg>
          <pc:spChg chg="mod">
            <ac:chgData name="Fake Test User" userId="SID-0" providerId="Test" clId="FakeClientId" dt="2018-11-27T03:16:35.216" v="37" actId="790"/>
            <ac:spMkLst>
              <pc:docMk/>
              <pc:sldMasterMk cId="4142785951" sldId="2147483704"/>
              <pc:sldLayoutMk cId="727235426" sldId="2147483707"/>
              <ac:spMk id="4" creationId="{00000000-0000-0000-0000-000000000000}"/>
            </ac:spMkLst>
          </pc:spChg>
          <pc:spChg chg="mod">
            <ac:chgData name="Fake Test User" userId="SID-0" providerId="Test" clId="FakeClientId" dt="2018-11-27T03:16:35.247" v="38" actId="790"/>
            <ac:spMkLst>
              <pc:docMk/>
              <pc:sldMasterMk cId="4142785951" sldId="2147483704"/>
              <pc:sldLayoutMk cId="727235426" sldId="2147483707"/>
              <ac:spMk id="7" creationId="{00000000-0000-0000-0000-000000000000}"/>
            </ac:spMkLst>
          </pc:spChg>
          <pc:spChg chg="mod">
            <ac:chgData name="Fake Test User" userId="SID-0" providerId="Test" clId="FakeClientId" dt="2018-11-27T03:16:35.247" v="39" actId="790"/>
            <ac:spMkLst>
              <pc:docMk/>
              <pc:sldMasterMk cId="4142785951" sldId="2147483704"/>
              <pc:sldLayoutMk cId="727235426" sldId="2147483707"/>
              <ac:spMk id="8" creationId="{00000000-0000-0000-0000-000000000000}"/>
            </ac:spMkLst>
          </pc:spChg>
          <pc:spChg chg="mod">
            <ac:chgData name="Fake Test User" userId="SID-0" providerId="Test" clId="FakeClientId" dt="2018-11-27T03:16:35.263" v="42" actId="790"/>
            <ac:spMkLst>
              <pc:docMk/>
              <pc:sldMasterMk cId="4142785951" sldId="2147483704"/>
              <pc:sldLayoutMk cId="727235426" sldId="2147483707"/>
              <ac:spMk id="9" creationId="{00000000-0000-0000-0000-000000000000}"/>
            </ac:spMkLst>
          </pc:spChg>
          <pc:spChg chg="mod">
            <ac:chgData name="Fake Test User" userId="SID-0" providerId="Test" clId="FakeClientId" dt="2018-11-27T03:16:35.216" v="37" actId="790"/>
            <ac:spMkLst>
              <pc:docMk/>
              <pc:sldMasterMk cId="4142785951" sldId="2147483704"/>
              <pc:sldLayoutMk cId="727235426" sldId="2147483707"/>
              <ac:spMk id="11" creationId="{00000000-0000-0000-0000-000000000000}"/>
            </ac:spMkLst>
          </pc:spChg>
        </pc:sldLayoutChg>
        <pc:sldLayoutChg chg="modSp">
          <pc:chgData name="Fake Test User" userId="SID-0" providerId="Test" clId="FakeClientId" dt="2018-11-27T03:16:35.263" v="48" actId="790"/>
          <pc:sldLayoutMkLst>
            <pc:docMk/>
            <pc:sldMasterMk cId="4142785951" sldId="2147483704"/>
            <pc:sldLayoutMk cId="2701748575" sldId="2147483708"/>
          </pc:sldLayoutMkLst>
          <pc:spChg chg="mod">
            <ac:chgData name="Fake Test User" userId="SID-0" providerId="Test" clId="FakeClientId" dt="2018-11-27T03:16:35.263" v="43" actId="790"/>
            <ac:spMkLst>
              <pc:docMk/>
              <pc:sldMasterMk cId="4142785951" sldId="2147483704"/>
              <pc:sldLayoutMk cId="2701748575" sldId="2147483708"/>
              <ac:spMk id="2" creationId="{00000000-0000-0000-0000-000000000000}"/>
            </ac:spMkLst>
          </pc:spChg>
          <pc:spChg chg="mod">
            <ac:chgData name="Fake Test User" userId="SID-0" providerId="Test" clId="FakeClientId" dt="2018-11-27T03:16:35.263" v="44" actId="790"/>
            <ac:spMkLst>
              <pc:docMk/>
              <pc:sldMasterMk cId="4142785951" sldId="2147483704"/>
              <pc:sldLayoutMk cId="2701748575" sldId="2147483708"/>
              <ac:spMk id="3" creationId="{00000000-0000-0000-0000-000000000000}"/>
            </ac:spMkLst>
          </pc:spChg>
          <pc:spChg chg="mod">
            <ac:chgData name="Fake Test User" userId="SID-0" providerId="Test" clId="FakeClientId" dt="2018-11-27T03:16:35.263" v="45" actId="790"/>
            <ac:spMkLst>
              <pc:docMk/>
              <pc:sldMasterMk cId="4142785951" sldId="2147483704"/>
              <pc:sldLayoutMk cId="2701748575" sldId="2147483708"/>
              <ac:spMk id="4" creationId="{00000000-0000-0000-0000-000000000000}"/>
            </ac:spMkLst>
          </pc:spChg>
          <pc:spChg chg="mod">
            <ac:chgData name="Fake Test User" userId="SID-0" providerId="Test" clId="FakeClientId" dt="2018-11-27T03:16:35.263" v="46" actId="790"/>
            <ac:spMkLst>
              <pc:docMk/>
              <pc:sldMasterMk cId="4142785951" sldId="2147483704"/>
              <pc:sldLayoutMk cId="2701748575" sldId="2147483708"/>
              <ac:spMk id="5" creationId="{00000000-0000-0000-0000-000000000000}"/>
            </ac:spMkLst>
          </pc:spChg>
          <pc:spChg chg="mod">
            <ac:chgData name="Fake Test User" userId="SID-0" providerId="Test" clId="FakeClientId" dt="2018-11-27T03:16:35.263" v="47" actId="790"/>
            <ac:spMkLst>
              <pc:docMk/>
              <pc:sldMasterMk cId="4142785951" sldId="2147483704"/>
              <pc:sldLayoutMk cId="2701748575" sldId="2147483708"/>
              <ac:spMk id="6" creationId="{00000000-0000-0000-0000-000000000000}"/>
            </ac:spMkLst>
          </pc:spChg>
          <pc:spChg chg="mod">
            <ac:chgData name="Fake Test User" userId="SID-0" providerId="Test" clId="FakeClientId" dt="2018-11-27T03:16:35.263" v="48" actId="790"/>
            <ac:spMkLst>
              <pc:docMk/>
              <pc:sldMasterMk cId="4142785951" sldId="2147483704"/>
              <pc:sldLayoutMk cId="2701748575" sldId="2147483708"/>
              <ac:spMk id="7" creationId="{00000000-0000-0000-0000-000000000000}"/>
            </ac:spMkLst>
          </pc:spChg>
        </pc:sldLayoutChg>
        <pc:sldLayoutChg chg="modSp">
          <pc:chgData name="Fake Test User" userId="SID-0" providerId="Test" clId="FakeClientId" dt="2018-11-27T03:16:35.294" v="56" actId="790"/>
          <pc:sldLayoutMkLst>
            <pc:docMk/>
            <pc:sldMasterMk cId="4142785951" sldId="2147483704"/>
            <pc:sldLayoutMk cId="147465480" sldId="2147483709"/>
          </pc:sldLayoutMkLst>
          <pc:spChg chg="mod">
            <ac:chgData name="Fake Test User" userId="SID-0" providerId="Test" clId="FakeClientId" dt="2018-11-27T03:16:35.279" v="49" actId="790"/>
            <ac:spMkLst>
              <pc:docMk/>
              <pc:sldMasterMk cId="4142785951" sldId="2147483704"/>
              <pc:sldLayoutMk cId="147465480" sldId="2147483709"/>
              <ac:spMk id="2" creationId="{00000000-0000-0000-0000-000000000000}"/>
            </ac:spMkLst>
          </pc:spChg>
          <pc:spChg chg="mod">
            <ac:chgData name="Fake Test User" userId="SID-0" providerId="Test" clId="FakeClientId" dt="2018-11-27T03:16:35.279" v="50" actId="790"/>
            <ac:spMkLst>
              <pc:docMk/>
              <pc:sldMasterMk cId="4142785951" sldId="2147483704"/>
              <pc:sldLayoutMk cId="147465480" sldId="2147483709"/>
              <ac:spMk id="3" creationId="{00000000-0000-0000-0000-000000000000}"/>
            </ac:spMkLst>
          </pc:spChg>
          <pc:spChg chg="mod">
            <ac:chgData name="Fake Test User" userId="SID-0" providerId="Test" clId="FakeClientId" dt="2018-11-27T03:16:35.279" v="51" actId="790"/>
            <ac:spMkLst>
              <pc:docMk/>
              <pc:sldMasterMk cId="4142785951" sldId="2147483704"/>
              <pc:sldLayoutMk cId="147465480" sldId="2147483709"/>
              <ac:spMk id="4" creationId="{00000000-0000-0000-0000-000000000000}"/>
            </ac:spMkLst>
          </pc:spChg>
          <pc:spChg chg="mod">
            <ac:chgData name="Fake Test User" userId="SID-0" providerId="Test" clId="FakeClientId" dt="2018-11-27T03:16:35.279" v="52" actId="790"/>
            <ac:spMkLst>
              <pc:docMk/>
              <pc:sldMasterMk cId="4142785951" sldId="2147483704"/>
              <pc:sldLayoutMk cId="147465480" sldId="2147483709"/>
              <ac:spMk id="5" creationId="{00000000-0000-0000-0000-000000000000}"/>
            </ac:spMkLst>
          </pc:spChg>
          <pc:spChg chg="mod">
            <ac:chgData name="Fake Test User" userId="SID-0" providerId="Test" clId="FakeClientId" dt="2018-11-27T03:16:35.279" v="53" actId="790"/>
            <ac:spMkLst>
              <pc:docMk/>
              <pc:sldMasterMk cId="4142785951" sldId="2147483704"/>
              <pc:sldLayoutMk cId="147465480" sldId="2147483709"/>
              <ac:spMk id="6" creationId="{00000000-0000-0000-0000-000000000000}"/>
            </ac:spMkLst>
          </pc:spChg>
          <pc:spChg chg="mod">
            <ac:chgData name="Fake Test User" userId="SID-0" providerId="Test" clId="FakeClientId" dt="2018-11-27T03:16:35.279" v="54" actId="790"/>
            <ac:spMkLst>
              <pc:docMk/>
              <pc:sldMasterMk cId="4142785951" sldId="2147483704"/>
              <pc:sldLayoutMk cId="147465480" sldId="2147483709"/>
              <ac:spMk id="7" creationId="{00000000-0000-0000-0000-000000000000}"/>
            </ac:spMkLst>
          </pc:spChg>
          <pc:spChg chg="mod">
            <ac:chgData name="Fake Test User" userId="SID-0" providerId="Test" clId="FakeClientId" dt="2018-11-27T03:16:35.294" v="55" actId="790"/>
            <ac:spMkLst>
              <pc:docMk/>
              <pc:sldMasterMk cId="4142785951" sldId="2147483704"/>
              <pc:sldLayoutMk cId="147465480" sldId="2147483709"/>
              <ac:spMk id="8" creationId="{00000000-0000-0000-0000-000000000000}"/>
            </ac:spMkLst>
          </pc:spChg>
          <pc:spChg chg="mod">
            <ac:chgData name="Fake Test User" userId="SID-0" providerId="Test" clId="FakeClientId" dt="2018-11-27T03:16:35.294" v="56" actId="790"/>
            <ac:spMkLst>
              <pc:docMk/>
              <pc:sldMasterMk cId="4142785951" sldId="2147483704"/>
              <pc:sldLayoutMk cId="147465480" sldId="2147483709"/>
              <ac:spMk id="9" creationId="{00000000-0000-0000-0000-000000000000}"/>
            </ac:spMkLst>
          </pc:spChg>
        </pc:sldLayoutChg>
        <pc:sldLayoutChg chg="modSp">
          <pc:chgData name="Fake Test User" userId="SID-0" providerId="Test" clId="FakeClientId" dt="2018-11-27T03:16:35.294" v="60" actId="790"/>
          <pc:sldLayoutMkLst>
            <pc:docMk/>
            <pc:sldMasterMk cId="4142785951" sldId="2147483704"/>
            <pc:sldLayoutMk cId="1810248701" sldId="2147483710"/>
          </pc:sldLayoutMkLst>
          <pc:spChg chg="mod">
            <ac:chgData name="Fake Test User" userId="SID-0" providerId="Test" clId="FakeClientId" dt="2018-11-27T03:16:35.294" v="57" actId="790"/>
            <ac:spMkLst>
              <pc:docMk/>
              <pc:sldMasterMk cId="4142785951" sldId="2147483704"/>
              <pc:sldLayoutMk cId="1810248701" sldId="2147483710"/>
              <ac:spMk id="2" creationId="{00000000-0000-0000-0000-000000000000}"/>
            </ac:spMkLst>
          </pc:spChg>
          <pc:spChg chg="mod">
            <ac:chgData name="Fake Test User" userId="SID-0" providerId="Test" clId="FakeClientId" dt="2018-11-27T03:16:35.294" v="58" actId="790"/>
            <ac:spMkLst>
              <pc:docMk/>
              <pc:sldMasterMk cId="4142785951" sldId="2147483704"/>
              <pc:sldLayoutMk cId="1810248701" sldId="2147483710"/>
              <ac:spMk id="3" creationId="{00000000-0000-0000-0000-000000000000}"/>
            </ac:spMkLst>
          </pc:spChg>
          <pc:spChg chg="mod">
            <ac:chgData name="Fake Test User" userId="SID-0" providerId="Test" clId="FakeClientId" dt="2018-11-27T03:16:35.294" v="59" actId="790"/>
            <ac:spMkLst>
              <pc:docMk/>
              <pc:sldMasterMk cId="4142785951" sldId="2147483704"/>
              <pc:sldLayoutMk cId="1810248701" sldId="2147483710"/>
              <ac:spMk id="4" creationId="{00000000-0000-0000-0000-000000000000}"/>
            </ac:spMkLst>
          </pc:spChg>
          <pc:spChg chg="mod">
            <ac:chgData name="Fake Test User" userId="SID-0" providerId="Test" clId="FakeClientId" dt="2018-11-27T03:16:35.294" v="60" actId="790"/>
            <ac:spMkLst>
              <pc:docMk/>
              <pc:sldMasterMk cId="4142785951" sldId="2147483704"/>
              <pc:sldLayoutMk cId="1810248701" sldId="2147483710"/>
              <ac:spMk id="5" creationId="{00000000-0000-0000-0000-000000000000}"/>
            </ac:spMkLst>
          </pc:spChg>
        </pc:sldLayoutChg>
        <pc:sldLayoutChg chg="modSp">
          <pc:chgData name="Fake Test User" userId="SID-0" providerId="Test" clId="FakeClientId" dt="2018-11-27T03:16:35.294" v="63" actId="790"/>
          <pc:sldLayoutMkLst>
            <pc:docMk/>
            <pc:sldMasterMk cId="4142785951" sldId="2147483704"/>
            <pc:sldLayoutMk cId="664484919" sldId="2147483711"/>
          </pc:sldLayoutMkLst>
          <pc:spChg chg="mod">
            <ac:chgData name="Fake Test User" userId="SID-0" providerId="Test" clId="FakeClientId" dt="2018-11-27T03:16:35.294" v="61" actId="790"/>
            <ac:spMkLst>
              <pc:docMk/>
              <pc:sldMasterMk cId="4142785951" sldId="2147483704"/>
              <pc:sldLayoutMk cId="664484919" sldId="2147483711"/>
              <ac:spMk id="2" creationId="{00000000-0000-0000-0000-000000000000}"/>
            </ac:spMkLst>
          </pc:spChg>
          <pc:spChg chg="mod">
            <ac:chgData name="Fake Test User" userId="SID-0" providerId="Test" clId="FakeClientId" dt="2018-11-27T03:16:35.294" v="62" actId="790"/>
            <ac:spMkLst>
              <pc:docMk/>
              <pc:sldMasterMk cId="4142785951" sldId="2147483704"/>
              <pc:sldLayoutMk cId="664484919" sldId="2147483711"/>
              <ac:spMk id="3" creationId="{00000000-0000-0000-0000-000000000000}"/>
            </ac:spMkLst>
          </pc:spChg>
          <pc:spChg chg="mod">
            <ac:chgData name="Fake Test User" userId="SID-0" providerId="Test" clId="FakeClientId" dt="2018-11-27T03:16:35.294" v="63" actId="790"/>
            <ac:spMkLst>
              <pc:docMk/>
              <pc:sldMasterMk cId="4142785951" sldId="2147483704"/>
              <pc:sldLayoutMk cId="664484919" sldId="2147483711"/>
              <ac:spMk id="4" creationId="{00000000-0000-0000-0000-000000000000}"/>
            </ac:spMkLst>
          </pc:spChg>
        </pc:sldLayoutChg>
        <pc:sldLayoutChg chg="modSp">
          <pc:chgData name="Fake Test User" userId="SID-0" providerId="Test" clId="FakeClientId" dt="2018-11-27T03:16:35.310" v="70" actId="790"/>
          <pc:sldLayoutMkLst>
            <pc:docMk/>
            <pc:sldMasterMk cId="4142785951" sldId="2147483704"/>
            <pc:sldLayoutMk cId="280129363" sldId="2147483712"/>
          </pc:sldLayoutMkLst>
          <pc:spChg chg="mod">
            <ac:chgData name="Fake Test User" userId="SID-0" providerId="Test" clId="FakeClientId" dt="2018-11-27T03:16:35.310" v="65" actId="790"/>
            <ac:spMkLst>
              <pc:docMk/>
              <pc:sldMasterMk cId="4142785951" sldId="2147483704"/>
              <pc:sldLayoutMk cId="280129363" sldId="2147483712"/>
              <ac:spMk id="2" creationId="{00000000-0000-0000-0000-000000000000}"/>
            </ac:spMkLst>
          </pc:spChg>
          <pc:spChg chg="mod">
            <ac:chgData name="Fake Test User" userId="SID-0" providerId="Test" clId="FakeClientId" dt="2018-11-27T03:16:35.310" v="66" actId="790"/>
            <ac:spMkLst>
              <pc:docMk/>
              <pc:sldMasterMk cId="4142785951" sldId="2147483704"/>
              <pc:sldLayoutMk cId="280129363" sldId="2147483712"/>
              <ac:spMk id="3" creationId="{00000000-0000-0000-0000-000000000000}"/>
            </ac:spMkLst>
          </pc:spChg>
          <pc:spChg chg="mod">
            <ac:chgData name="Fake Test User" userId="SID-0" providerId="Test" clId="FakeClientId" dt="2018-11-27T03:16:35.310" v="67" actId="790"/>
            <ac:spMkLst>
              <pc:docMk/>
              <pc:sldMasterMk cId="4142785951" sldId="2147483704"/>
              <pc:sldLayoutMk cId="280129363" sldId="2147483712"/>
              <ac:spMk id="4" creationId="{00000000-0000-0000-0000-000000000000}"/>
            </ac:spMkLst>
          </pc:spChg>
          <pc:spChg chg="mod">
            <ac:chgData name="Fake Test User" userId="SID-0" providerId="Test" clId="FakeClientId" dt="2018-11-27T03:16:35.310" v="68" actId="790"/>
            <ac:spMkLst>
              <pc:docMk/>
              <pc:sldMasterMk cId="4142785951" sldId="2147483704"/>
              <pc:sldLayoutMk cId="280129363" sldId="2147483712"/>
              <ac:spMk id="5" creationId="{00000000-0000-0000-0000-000000000000}"/>
            </ac:spMkLst>
          </pc:spChg>
          <pc:spChg chg="mod">
            <ac:chgData name="Fake Test User" userId="SID-0" providerId="Test" clId="FakeClientId" dt="2018-11-27T03:16:35.310" v="69" actId="790"/>
            <ac:spMkLst>
              <pc:docMk/>
              <pc:sldMasterMk cId="4142785951" sldId="2147483704"/>
              <pc:sldLayoutMk cId="280129363" sldId="2147483712"/>
              <ac:spMk id="6" creationId="{00000000-0000-0000-0000-000000000000}"/>
            </ac:spMkLst>
          </pc:spChg>
          <pc:spChg chg="mod">
            <ac:chgData name="Fake Test User" userId="SID-0" providerId="Test" clId="FakeClientId" dt="2018-11-27T03:16:35.310" v="70" actId="790"/>
            <ac:spMkLst>
              <pc:docMk/>
              <pc:sldMasterMk cId="4142785951" sldId="2147483704"/>
              <pc:sldLayoutMk cId="280129363" sldId="2147483712"/>
              <ac:spMk id="7" creationId="{00000000-0000-0000-0000-000000000000}"/>
            </ac:spMkLst>
          </pc:spChg>
          <pc:spChg chg="mod">
            <ac:chgData name="Fake Test User" userId="SID-0" providerId="Test" clId="FakeClientId" dt="2018-11-27T03:16:35.310" v="64" actId="790"/>
            <ac:spMkLst>
              <pc:docMk/>
              <pc:sldMasterMk cId="4142785951" sldId="2147483704"/>
              <pc:sldLayoutMk cId="280129363" sldId="2147483712"/>
              <ac:spMk id="8" creationId="{00000000-0000-0000-0000-000000000000}"/>
            </ac:spMkLst>
          </pc:spChg>
        </pc:sldLayoutChg>
        <pc:sldLayoutChg chg="modSp">
          <pc:chgData name="Fake Test User" userId="SID-0" providerId="Test" clId="FakeClientId" dt="2018-11-27T03:16:35.325" v="77" actId="790"/>
          <pc:sldLayoutMkLst>
            <pc:docMk/>
            <pc:sldMasterMk cId="4142785951" sldId="2147483704"/>
            <pc:sldLayoutMk cId="1478196139" sldId="2147483713"/>
          </pc:sldLayoutMkLst>
          <pc:spChg chg="mod">
            <ac:chgData name="Fake Test User" userId="SID-0" providerId="Test" clId="FakeClientId" dt="2018-11-27T03:16:35.310" v="72" actId="790"/>
            <ac:spMkLst>
              <pc:docMk/>
              <pc:sldMasterMk cId="4142785951" sldId="2147483704"/>
              <pc:sldLayoutMk cId="1478196139" sldId="2147483713"/>
              <ac:spMk id="2" creationId="{00000000-0000-0000-0000-000000000000}"/>
            </ac:spMkLst>
          </pc:spChg>
          <pc:spChg chg="mod">
            <ac:chgData name="Fake Test User" userId="SID-0" providerId="Test" clId="FakeClientId" dt="2018-11-27T03:16:35.325" v="73" actId="790"/>
            <ac:spMkLst>
              <pc:docMk/>
              <pc:sldMasterMk cId="4142785951" sldId="2147483704"/>
              <pc:sldLayoutMk cId="1478196139" sldId="2147483713"/>
              <ac:spMk id="3" creationId="{00000000-0000-0000-0000-000000000000}"/>
            </ac:spMkLst>
          </pc:spChg>
          <pc:spChg chg="mod">
            <ac:chgData name="Fake Test User" userId="SID-0" providerId="Test" clId="FakeClientId" dt="2018-11-27T03:16:35.325" v="74" actId="790"/>
            <ac:spMkLst>
              <pc:docMk/>
              <pc:sldMasterMk cId="4142785951" sldId="2147483704"/>
              <pc:sldLayoutMk cId="1478196139" sldId="2147483713"/>
              <ac:spMk id="4" creationId="{00000000-0000-0000-0000-000000000000}"/>
            </ac:spMkLst>
          </pc:spChg>
          <pc:spChg chg="mod">
            <ac:chgData name="Fake Test User" userId="SID-0" providerId="Test" clId="FakeClientId" dt="2018-11-27T03:16:35.325" v="75" actId="790"/>
            <ac:spMkLst>
              <pc:docMk/>
              <pc:sldMasterMk cId="4142785951" sldId="2147483704"/>
              <pc:sldLayoutMk cId="1478196139" sldId="2147483713"/>
              <ac:spMk id="5" creationId="{00000000-0000-0000-0000-000000000000}"/>
            </ac:spMkLst>
          </pc:spChg>
          <pc:spChg chg="mod">
            <ac:chgData name="Fake Test User" userId="SID-0" providerId="Test" clId="FakeClientId" dt="2018-11-27T03:16:35.325" v="76" actId="790"/>
            <ac:spMkLst>
              <pc:docMk/>
              <pc:sldMasterMk cId="4142785951" sldId="2147483704"/>
              <pc:sldLayoutMk cId="1478196139" sldId="2147483713"/>
              <ac:spMk id="6" creationId="{00000000-0000-0000-0000-000000000000}"/>
            </ac:spMkLst>
          </pc:spChg>
          <pc:spChg chg="mod">
            <ac:chgData name="Fake Test User" userId="SID-0" providerId="Test" clId="FakeClientId" dt="2018-11-27T03:16:35.325" v="77" actId="790"/>
            <ac:spMkLst>
              <pc:docMk/>
              <pc:sldMasterMk cId="4142785951" sldId="2147483704"/>
              <pc:sldLayoutMk cId="1478196139" sldId="2147483713"/>
              <ac:spMk id="7" creationId="{00000000-0000-0000-0000-000000000000}"/>
            </ac:spMkLst>
          </pc:spChg>
          <pc:spChg chg="mod">
            <ac:chgData name="Fake Test User" userId="SID-0" providerId="Test" clId="FakeClientId" dt="2018-11-27T03:16:35.310" v="71" actId="790"/>
            <ac:spMkLst>
              <pc:docMk/>
              <pc:sldMasterMk cId="4142785951" sldId="2147483704"/>
              <pc:sldLayoutMk cId="1478196139" sldId="2147483713"/>
              <ac:spMk id="8" creationId="{00000000-0000-0000-0000-000000000000}"/>
            </ac:spMkLst>
          </pc:spChg>
        </pc:sldLayoutChg>
        <pc:sldLayoutChg chg="modSp">
          <pc:chgData name="Fake Test User" userId="SID-0" providerId="Test" clId="FakeClientId" dt="2018-11-27T03:16:35.341" v="82" actId="790"/>
          <pc:sldLayoutMkLst>
            <pc:docMk/>
            <pc:sldMasterMk cId="4142785951" sldId="2147483704"/>
            <pc:sldLayoutMk cId="2960223203" sldId="2147483714"/>
          </pc:sldLayoutMkLst>
          <pc:spChg chg="mod">
            <ac:chgData name="Fake Test User" userId="SID-0" providerId="Test" clId="FakeClientId" dt="2018-11-27T03:16:35.325" v="78" actId="790"/>
            <ac:spMkLst>
              <pc:docMk/>
              <pc:sldMasterMk cId="4142785951" sldId="2147483704"/>
              <pc:sldLayoutMk cId="2960223203" sldId="2147483714"/>
              <ac:spMk id="2" creationId="{00000000-0000-0000-0000-000000000000}"/>
            </ac:spMkLst>
          </pc:spChg>
          <pc:spChg chg="mod">
            <ac:chgData name="Fake Test User" userId="SID-0" providerId="Test" clId="FakeClientId" dt="2018-11-27T03:16:35.325" v="79" actId="790"/>
            <ac:spMkLst>
              <pc:docMk/>
              <pc:sldMasterMk cId="4142785951" sldId="2147483704"/>
              <pc:sldLayoutMk cId="2960223203" sldId="2147483714"/>
              <ac:spMk id="3" creationId="{00000000-0000-0000-0000-000000000000}"/>
            </ac:spMkLst>
          </pc:spChg>
          <pc:spChg chg="mod">
            <ac:chgData name="Fake Test User" userId="SID-0" providerId="Test" clId="FakeClientId" dt="2018-11-27T03:16:35.325" v="80" actId="790"/>
            <ac:spMkLst>
              <pc:docMk/>
              <pc:sldMasterMk cId="4142785951" sldId="2147483704"/>
              <pc:sldLayoutMk cId="2960223203" sldId="2147483714"/>
              <ac:spMk id="4" creationId="{00000000-0000-0000-0000-000000000000}"/>
            </ac:spMkLst>
          </pc:spChg>
          <pc:spChg chg="mod">
            <ac:chgData name="Fake Test User" userId="SID-0" providerId="Test" clId="FakeClientId" dt="2018-11-27T03:16:35.341" v="81" actId="790"/>
            <ac:spMkLst>
              <pc:docMk/>
              <pc:sldMasterMk cId="4142785951" sldId="2147483704"/>
              <pc:sldLayoutMk cId="2960223203" sldId="2147483714"/>
              <ac:spMk id="5" creationId="{00000000-0000-0000-0000-000000000000}"/>
            </ac:spMkLst>
          </pc:spChg>
          <pc:spChg chg="mod">
            <ac:chgData name="Fake Test User" userId="SID-0" providerId="Test" clId="FakeClientId" dt="2018-11-27T03:16:35.341" v="82" actId="790"/>
            <ac:spMkLst>
              <pc:docMk/>
              <pc:sldMasterMk cId="4142785951" sldId="2147483704"/>
              <pc:sldLayoutMk cId="2960223203" sldId="2147483714"/>
              <ac:spMk id="6" creationId="{00000000-0000-0000-0000-000000000000}"/>
            </ac:spMkLst>
          </pc:spChg>
        </pc:sldLayoutChg>
        <pc:sldLayoutChg chg="modSp">
          <pc:chgData name="Fake Test User" userId="SID-0" providerId="Test" clId="FakeClientId" dt="2018-11-27T03:16:35.341" v="87" actId="790"/>
          <pc:sldLayoutMkLst>
            <pc:docMk/>
            <pc:sldMasterMk cId="4142785951" sldId="2147483704"/>
            <pc:sldLayoutMk cId="239825937" sldId="2147483715"/>
          </pc:sldLayoutMkLst>
          <pc:spChg chg="mod">
            <ac:chgData name="Fake Test User" userId="SID-0" providerId="Test" clId="FakeClientId" dt="2018-11-27T03:16:35.341" v="83" actId="790"/>
            <ac:spMkLst>
              <pc:docMk/>
              <pc:sldMasterMk cId="4142785951" sldId="2147483704"/>
              <pc:sldLayoutMk cId="239825937" sldId="2147483715"/>
              <ac:spMk id="2" creationId="{00000000-0000-0000-0000-000000000000}"/>
            </ac:spMkLst>
          </pc:spChg>
          <pc:spChg chg="mod">
            <ac:chgData name="Fake Test User" userId="SID-0" providerId="Test" clId="FakeClientId" dt="2018-11-27T03:16:35.341" v="84" actId="790"/>
            <ac:spMkLst>
              <pc:docMk/>
              <pc:sldMasterMk cId="4142785951" sldId="2147483704"/>
              <pc:sldLayoutMk cId="239825937" sldId="2147483715"/>
              <ac:spMk id="3" creationId="{00000000-0000-0000-0000-000000000000}"/>
            </ac:spMkLst>
          </pc:spChg>
          <pc:spChg chg="mod">
            <ac:chgData name="Fake Test User" userId="SID-0" providerId="Test" clId="FakeClientId" dt="2018-11-27T03:16:35.341" v="85" actId="790"/>
            <ac:spMkLst>
              <pc:docMk/>
              <pc:sldMasterMk cId="4142785951" sldId="2147483704"/>
              <pc:sldLayoutMk cId="239825937" sldId="2147483715"/>
              <ac:spMk id="4" creationId="{00000000-0000-0000-0000-000000000000}"/>
            </ac:spMkLst>
          </pc:spChg>
          <pc:spChg chg="mod">
            <ac:chgData name="Fake Test User" userId="SID-0" providerId="Test" clId="FakeClientId" dt="2018-11-27T03:16:35.341" v="86" actId="790"/>
            <ac:spMkLst>
              <pc:docMk/>
              <pc:sldMasterMk cId="4142785951" sldId="2147483704"/>
              <pc:sldLayoutMk cId="239825937" sldId="2147483715"/>
              <ac:spMk id="5" creationId="{00000000-0000-0000-0000-000000000000}"/>
            </ac:spMkLst>
          </pc:spChg>
          <pc:spChg chg="mod">
            <ac:chgData name="Fake Test User" userId="SID-0" providerId="Test" clId="FakeClientId" dt="2018-11-27T03:16:35.341" v="87" actId="790"/>
            <ac:spMkLst>
              <pc:docMk/>
              <pc:sldMasterMk cId="4142785951" sldId="2147483704"/>
              <pc:sldLayoutMk cId="239825937" sldId="2147483715"/>
              <ac:spMk id="6"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a:solidFill>
                <a:schemeClr val="tx2"/>
              </a:solidFill>
            </a:endParaRPr>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5C367B7E-6222-4B1D-865E-9932C7F11C97}" type="datetime1">
              <a:rPr lang="fi-FI" smtClean="0">
                <a:solidFill>
                  <a:schemeClr val="tx2"/>
                </a:solidFill>
              </a:rPr>
              <a:t>14.4.2021</a:t>
            </a:fld>
            <a:endParaRPr lang="fi-FI">
              <a:solidFill>
                <a:schemeClr val="tx2"/>
              </a:solidFill>
            </a:endParaRPr>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a:solidFill>
                <a:schemeClr val="tx2"/>
              </a:solidFill>
            </a:endParaRPr>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fi-FI">
                <a:solidFill>
                  <a:schemeClr val="tx2"/>
                </a:solidFill>
              </a:rPr>
              <a:t>‹#›</a:t>
            </a:fld>
            <a:endParaRPr lang="fi-FI">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1-03-05T14:16:11.602"/>
    </inkml:context>
    <inkml:brush xml:id="br0">
      <inkml:brushProperty name="width" value="0.05292" units="cm"/>
      <inkml:brushProperty name="height" value="0.05292" units="cm"/>
      <inkml:brushProperty name="color" value="#FF0000"/>
    </inkml:brush>
  </inkml:definitions>
  <inkml:trace contextRef="#ctx0" brushRef="#br0">9684 9278 0,'17'0'234,"1"0"-218,17 18-16,1-1 16,-1-17-16,0 18 0,0 0 15,-17-18-15,0 17 16,-1-17-16,1 0 31,0 0-15,-1 18-1,1-18-15,0 18 16,-1-1-16,1 1 16,17-18-16,-17 17 15,17-17-15,-17 18 0,-1-18 16,-17 18-1,18-18-15,0 0 16,17 17 0,0 1-16,0 0 15,36-1-15,-71 1 0,53-18 16,-18 18-16,0-1 16,-17-17-16,0 0 15,-1 0-15,-17 18 16,18-18-16,0 17 15,-1-17 1,19 18 0,-19-18-16,18 18 0,-17-1 15,0-17-15,-1 0 16,1 18-16,0-18 16,-1 18-1,1-18 1,0 0-16,17 0 15,18 17-15,-18 1 16,18 17-16,-35-35 16,35 18-16,-18 0 15,-18-18-15,1 0 16,0 0 0,-1 0-1,19 0 1,-1 17-16,0-17 15,0 18-15,18 17 0,-35-35 16,17 0-16,1 18 16,-1-1-16,-18-17 15,19 0-15,-1 0 16,-17 0-16,-1 18 16,54 0-16,-36-1 15,0 1-15,18-18 16,0 18-16,18-18 15,-18 17-15,-18 1 16,18-18-16,-35 17 16,17 1-16,-18-18 15,19 0-15,-36 18 16,35-1-16,-17-17 16,-1 0-16,1 0 0,17 0 15,1 18-15,-1-18 16,-18 0-1</inkml:trace>
  <inkml:trace contextRef="#ctx0" brushRef="#br0" timeOffset="4920.0464">9437 10178 0,'0'-18'265,"17"0"-249,1 18-1,0 0 1,-1 0-16,1-17 16,0 17-16,-1-18 15,1 0 1,0 18 15,-18-17-15,17 17-16,1 0 15,-18-18-15,17 1 16,1 17 0,17-18-16,-17 18 15,0 0 1,17 0-16,-35-18 16,18 18-16,17-17 15,-17-1-15,-1 18 16,1-18-16,17 18 15,-35-17-15,18-1 16,-1 18-16,1 0 16,0 0-16,-1 0 15,1 0-15,-18-18 16,18 18 0,-18-17-16,17 17 15,1 0 16,-1 0-31,1-18 16,0 18 0,-1 0-16,1-17 15,0 17-15,-1 0 16,1-18-16,0 18 16,-1 0-16,1-18 15,-1 18-15,1 0 16,0 0-16,-1 0 0,-17-17 15,36 17 1,-19-18-16,1 18 16,0 0-16,-1 0 15,1 0-15,0-18 16,-1 18-16,1 0 16,-1-17-1,1 17-15,0 0 16,17 0-1,-17 0-15,-1 0 16,-17-18-16,18 18 16,0 0-16,-1 0 15,1 0 1,-1 0-16,1-18 16,0 18-1,-1 0-15,1 0 16,0 0-16,-1 0 15,1 0 1,0 0 15,-1 0-31,1 0 16,-1 0 0,19 0-16,-19 0 15,36 0-15,-17 0 16,-1 0-16,0-17 0,0 17 15,-17 0 1,0 0 15,-1 0-15,1 0-16,0 0 16,-1-18-1,1 18 16,0 0-15,-1 0 0,1 0 15,-1 0-15,1 0-16,0-18 15,-1 18-15,1 0 0,0 0 16,-18-17-1,17 17-15,1 0 16,0 0 0,-18-18-16,17 18 15,18-17-15,1 17 16,-19-18 0,1 18-16,0 0 15,-1 0-15,1 0 0,-18-18 16,18 18-1,-1-17-15,19 17 16,-19-18 0,1 18-16,-1 0 15,-17-18 1,18 18-16,0 0 31,-18-17-15,17 17-1,1 0-15,0 0 16,-1 0 0,-17-18-16,18 18 47,0 0-47,-1 0 15,1-18 1,-1 18-16,19 0 15,-1-17 1,-17 17-16,-1 0 0,-17-18 16,18 18-1,0 0-15,-1-17 16,1 17-16,-1 0 16,1 0-1,0-18 126,-1 18-141,19 0 15,-19 0-15,19 0 16,-19 0 0,1 0 62,0 0-63,-18-18-15,17 18 16,1 0-16,-1-17 47,1 17-47,0 0 16,-1 0-1,1 0 95,0 0-95,-1-18 16,1 18-15,-18-18 0,18 18-1,-1-17 95,1 17-110,-1 0 15,-17-18-15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fi-FI" noProof="1"/>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pPr rtl="0"/>
            <a:fld id="{FD01968C-DC5B-4F45-8161-25D8C47A34BC}" type="datetime1">
              <a:rPr lang="fi-FI" noProof="1" dirty="0" smtClean="0"/>
              <a:t>14.4.2021</a:t>
            </a:fld>
            <a:endParaRPr lang="fi-FI" noProof="1"/>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fi-FI" noProof="1"/>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i-FI" noProof="1"/>
              <a:t>Muokkaa tekstin perustyylejä napsauttamalla</a:t>
            </a:r>
          </a:p>
          <a:p>
            <a:pPr lvl="1" rtl="0"/>
            <a:r>
              <a:rPr lang="fi-FI" noProof="1"/>
              <a:t>Toinen taso</a:t>
            </a:r>
          </a:p>
          <a:p>
            <a:pPr lvl="2" rtl="0"/>
            <a:r>
              <a:rPr lang="fi-FI" noProof="1"/>
              <a:t>Kolmas taso</a:t>
            </a:r>
          </a:p>
          <a:p>
            <a:pPr lvl="3" rtl="0"/>
            <a:r>
              <a:rPr lang="fi-FI" noProof="1"/>
              <a:t>Neljäs taso</a:t>
            </a:r>
          </a:p>
          <a:p>
            <a:pPr lvl="4" rtl="0"/>
            <a:r>
              <a:rPr lang="fi-FI" noProof="1"/>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fi-FI" noProof="1"/>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fi-FI" noProof="1" dirty="0" smtClean="0"/>
              <a:pPr/>
              <a:t>‹#›</a:t>
            </a:fld>
            <a:endParaRPr lang="fi-FI" noProof="1"/>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10"/>
          </p:nvPr>
        </p:nvSpPr>
        <p:spPr/>
        <p:txBody>
          <a:bodyPr rtlCol="0"/>
          <a:lstStyle/>
          <a:p>
            <a:pPr rtl="0"/>
            <a:fld id="{FBBF81A0-ADA6-4623-BE4F-40CFB8BBCB3D}" type="slidenum">
              <a:rPr lang="fi-FI" smtClean="0"/>
              <a:t>1</a:t>
            </a:fld>
            <a:endParaRPr lang="fi-FI"/>
          </a:p>
        </p:txBody>
      </p:sp>
    </p:spTree>
    <p:extLst>
      <p:ext uri="{BB962C8B-B14F-4D97-AF65-F5344CB8AC3E}">
        <p14:creationId xmlns:p14="http://schemas.microsoft.com/office/powerpoint/2010/main" val="28559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11</a:t>
            </a:fld>
            <a:endParaRPr lang="fi-FI" noProof="1"/>
          </a:p>
        </p:txBody>
      </p:sp>
    </p:spTree>
    <p:extLst>
      <p:ext uri="{BB962C8B-B14F-4D97-AF65-F5344CB8AC3E}">
        <p14:creationId xmlns:p14="http://schemas.microsoft.com/office/powerpoint/2010/main" val="12409636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113</a:t>
            </a:fld>
            <a:endParaRPr lang="fi-FI" noProof="1"/>
          </a:p>
        </p:txBody>
      </p:sp>
    </p:spTree>
    <p:extLst>
      <p:ext uri="{BB962C8B-B14F-4D97-AF65-F5344CB8AC3E}">
        <p14:creationId xmlns:p14="http://schemas.microsoft.com/office/powerpoint/2010/main" val="28105617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115</a:t>
            </a:fld>
            <a:endParaRPr lang="fi-FI" noProof="1"/>
          </a:p>
        </p:txBody>
      </p:sp>
    </p:spTree>
    <p:extLst>
      <p:ext uri="{BB962C8B-B14F-4D97-AF65-F5344CB8AC3E}">
        <p14:creationId xmlns:p14="http://schemas.microsoft.com/office/powerpoint/2010/main" val="26032160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116</a:t>
            </a:fld>
            <a:endParaRPr lang="fi-FI" noProof="1"/>
          </a:p>
        </p:txBody>
      </p:sp>
    </p:spTree>
    <p:extLst>
      <p:ext uri="{BB962C8B-B14F-4D97-AF65-F5344CB8AC3E}">
        <p14:creationId xmlns:p14="http://schemas.microsoft.com/office/powerpoint/2010/main" val="22752613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117</a:t>
            </a:fld>
            <a:endParaRPr lang="fi-FI" noProof="1"/>
          </a:p>
        </p:txBody>
      </p:sp>
    </p:spTree>
    <p:extLst>
      <p:ext uri="{BB962C8B-B14F-4D97-AF65-F5344CB8AC3E}">
        <p14:creationId xmlns:p14="http://schemas.microsoft.com/office/powerpoint/2010/main" val="19481503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118</a:t>
            </a:fld>
            <a:endParaRPr lang="fi-FI" noProof="1"/>
          </a:p>
        </p:txBody>
      </p:sp>
    </p:spTree>
    <p:extLst>
      <p:ext uri="{BB962C8B-B14F-4D97-AF65-F5344CB8AC3E}">
        <p14:creationId xmlns:p14="http://schemas.microsoft.com/office/powerpoint/2010/main" val="39337497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119</a:t>
            </a:fld>
            <a:endParaRPr lang="fi-FI" noProof="1"/>
          </a:p>
        </p:txBody>
      </p:sp>
    </p:spTree>
    <p:extLst>
      <p:ext uri="{BB962C8B-B14F-4D97-AF65-F5344CB8AC3E}">
        <p14:creationId xmlns:p14="http://schemas.microsoft.com/office/powerpoint/2010/main" val="285259244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120</a:t>
            </a:fld>
            <a:endParaRPr lang="fi-FI" noProof="1"/>
          </a:p>
        </p:txBody>
      </p:sp>
    </p:spTree>
    <p:extLst>
      <p:ext uri="{BB962C8B-B14F-4D97-AF65-F5344CB8AC3E}">
        <p14:creationId xmlns:p14="http://schemas.microsoft.com/office/powerpoint/2010/main" val="14317275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121</a:t>
            </a:fld>
            <a:endParaRPr lang="fi-FI" noProof="1"/>
          </a:p>
        </p:txBody>
      </p:sp>
    </p:spTree>
    <p:extLst>
      <p:ext uri="{BB962C8B-B14F-4D97-AF65-F5344CB8AC3E}">
        <p14:creationId xmlns:p14="http://schemas.microsoft.com/office/powerpoint/2010/main" val="233674769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122</a:t>
            </a:fld>
            <a:endParaRPr lang="fi-FI" noProof="1"/>
          </a:p>
        </p:txBody>
      </p:sp>
    </p:spTree>
    <p:extLst>
      <p:ext uri="{BB962C8B-B14F-4D97-AF65-F5344CB8AC3E}">
        <p14:creationId xmlns:p14="http://schemas.microsoft.com/office/powerpoint/2010/main" val="100439783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123</a:t>
            </a:fld>
            <a:endParaRPr lang="fi-FI" noProof="1"/>
          </a:p>
        </p:txBody>
      </p:sp>
    </p:spTree>
    <p:extLst>
      <p:ext uri="{BB962C8B-B14F-4D97-AF65-F5344CB8AC3E}">
        <p14:creationId xmlns:p14="http://schemas.microsoft.com/office/powerpoint/2010/main" val="1701887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a:t>
            </a:fld>
            <a:endParaRPr lang="fi-FI" noProof="1"/>
          </a:p>
        </p:txBody>
      </p:sp>
    </p:spTree>
    <p:extLst>
      <p:ext uri="{BB962C8B-B14F-4D97-AF65-F5344CB8AC3E}">
        <p14:creationId xmlns:p14="http://schemas.microsoft.com/office/powerpoint/2010/main" val="240326248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124</a:t>
            </a:fld>
            <a:endParaRPr lang="fi-FI" noProof="1"/>
          </a:p>
        </p:txBody>
      </p:sp>
    </p:spTree>
    <p:extLst>
      <p:ext uri="{BB962C8B-B14F-4D97-AF65-F5344CB8AC3E}">
        <p14:creationId xmlns:p14="http://schemas.microsoft.com/office/powerpoint/2010/main" val="36570286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125</a:t>
            </a:fld>
            <a:endParaRPr lang="fi-FI" noProof="1"/>
          </a:p>
        </p:txBody>
      </p:sp>
    </p:spTree>
    <p:extLst>
      <p:ext uri="{BB962C8B-B14F-4D97-AF65-F5344CB8AC3E}">
        <p14:creationId xmlns:p14="http://schemas.microsoft.com/office/powerpoint/2010/main" val="27768086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126</a:t>
            </a:fld>
            <a:endParaRPr lang="fi-FI" noProof="1"/>
          </a:p>
        </p:txBody>
      </p:sp>
    </p:spTree>
    <p:extLst>
      <p:ext uri="{BB962C8B-B14F-4D97-AF65-F5344CB8AC3E}">
        <p14:creationId xmlns:p14="http://schemas.microsoft.com/office/powerpoint/2010/main" val="127757567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127</a:t>
            </a:fld>
            <a:endParaRPr lang="fi-FI" noProof="1"/>
          </a:p>
        </p:txBody>
      </p:sp>
    </p:spTree>
    <p:extLst>
      <p:ext uri="{BB962C8B-B14F-4D97-AF65-F5344CB8AC3E}">
        <p14:creationId xmlns:p14="http://schemas.microsoft.com/office/powerpoint/2010/main" val="1649959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128</a:t>
            </a:fld>
            <a:endParaRPr lang="fi-FI" noProof="1"/>
          </a:p>
        </p:txBody>
      </p:sp>
    </p:spTree>
    <p:extLst>
      <p:ext uri="{BB962C8B-B14F-4D97-AF65-F5344CB8AC3E}">
        <p14:creationId xmlns:p14="http://schemas.microsoft.com/office/powerpoint/2010/main" val="11115289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129</a:t>
            </a:fld>
            <a:endParaRPr lang="fi-FI" noProof="1"/>
          </a:p>
        </p:txBody>
      </p:sp>
    </p:spTree>
    <p:extLst>
      <p:ext uri="{BB962C8B-B14F-4D97-AF65-F5344CB8AC3E}">
        <p14:creationId xmlns:p14="http://schemas.microsoft.com/office/powerpoint/2010/main" val="334734888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131</a:t>
            </a:fld>
            <a:endParaRPr lang="fi-FI" noProof="1"/>
          </a:p>
        </p:txBody>
      </p:sp>
    </p:spTree>
    <p:extLst>
      <p:ext uri="{BB962C8B-B14F-4D97-AF65-F5344CB8AC3E}">
        <p14:creationId xmlns:p14="http://schemas.microsoft.com/office/powerpoint/2010/main" val="28783658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132</a:t>
            </a:fld>
            <a:endParaRPr lang="fi-FI" noProof="1"/>
          </a:p>
        </p:txBody>
      </p:sp>
    </p:spTree>
    <p:extLst>
      <p:ext uri="{BB962C8B-B14F-4D97-AF65-F5344CB8AC3E}">
        <p14:creationId xmlns:p14="http://schemas.microsoft.com/office/powerpoint/2010/main" val="66497972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133</a:t>
            </a:fld>
            <a:endParaRPr lang="fi-FI" noProof="1"/>
          </a:p>
        </p:txBody>
      </p:sp>
    </p:spTree>
    <p:extLst>
      <p:ext uri="{BB962C8B-B14F-4D97-AF65-F5344CB8AC3E}">
        <p14:creationId xmlns:p14="http://schemas.microsoft.com/office/powerpoint/2010/main" val="3667102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14</a:t>
            </a:fld>
            <a:endParaRPr lang="fi-FI" noProof="1"/>
          </a:p>
        </p:txBody>
      </p:sp>
    </p:spTree>
    <p:extLst>
      <p:ext uri="{BB962C8B-B14F-4D97-AF65-F5344CB8AC3E}">
        <p14:creationId xmlns:p14="http://schemas.microsoft.com/office/powerpoint/2010/main" val="347115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15</a:t>
            </a:fld>
            <a:endParaRPr lang="fi-FI" noProof="1"/>
          </a:p>
        </p:txBody>
      </p:sp>
    </p:spTree>
    <p:extLst>
      <p:ext uri="{BB962C8B-B14F-4D97-AF65-F5344CB8AC3E}">
        <p14:creationId xmlns:p14="http://schemas.microsoft.com/office/powerpoint/2010/main" val="416514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16</a:t>
            </a:fld>
            <a:endParaRPr lang="fi-FI" noProof="1"/>
          </a:p>
        </p:txBody>
      </p:sp>
    </p:spTree>
    <p:extLst>
      <p:ext uri="{BB962C8B-B14F-4D97-AF65-F5344CB8AC3E}">
        <p14:creationId xmlns:p14="http://schemas.microsoft.com/office/powerpoint/2010/main" val="2261464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17</a:t>
            </a:fld>
            <a:endParaRPr lang="fi-FI" noProof="1"/>
          </a:p>
        </p:txBody>
      </p:sp>
    </p:spTree>
    <p:extLst>
      <p:ext uri="{BB962C8B-B14F-4D97-AF65-F5344CB8AC3E}">
        <p14:creationId xmlns:p14="http://schemas.microsoft.com/office/powerpoint/2010/main" val="402546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18</a:t>
            </a:fld>
            <a:endParaRPr lang="fi-FI" noProof="1"/>
          </a:p>
        </p:txBody>
      </p:sp>
    </p:spTree>
    <p:extLst>
      <p:ext uri="{BB962C8B-B14F-4D97-AF65-F5344CB8AC3E}">
        <p14:creationId xmlns:p14="http://schemas.microsoft.com/office/powerpoint/2010/main" val="264957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19</a:t>
            </a:fld>
            <a:endParaRPr lang="fi-FI" noProof="1"/>
          </a:p>
        </p:txBody>
      </p:sp>
    </p:spTree>
    <p:extLst>
      <p:ext uri="{BB962C8B-B14F-4D97-AF65-F5344CB8AC3E}">
        <p14:creationId xmlns:p14="http://schemas.microsoft.com/office/powerpoint/2010/main" val="3141464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20</a:t>
            </a:fld>
            <a:endParaRPr lang="fi-FI" noProof="1"/>
          </a:p>
        </p:txBody>
      </p:sp>
    </p:spTree>
    <p:extLst>
      <p:ext uri="{BB962C8B-B14F-4D97-AF65-F5344CB8AC3E}">
        <p14:creationId xmlns:p14="http://schemas.microsoft.com/office/powerpoint/2010/main" val="4019191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21</a:t>
            </a:fld>
            <a:endParaRPr lang="fi-FI" noProof="1"/>
          </a:p>
        </p:txBody>
      </p:sp>
    </p:spTree>
    <p:extLst>
      <p:ext uri="{BB962C8B-B14F-4D97-AF65-F5344CB8AC3E}">
        <p14:creationId xmlns:p14="http://schemas.microsoft.com/office/powerpoint/2010/main" val="90639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3</a:t>
            </a:fld>
            <a:endParaRPr lang="fi-FI" noProof="1"/>
          </a:p>
        </p:txBody>
      </p:sp>
    </p:spTree>
    <p:extLst>
      <p:ext uri="{BB962C8B-B14F-4D97-AF65-F5344CB8AC3E}">
        <p14:creationId xmlns:p14="http://schemas.microsoft.com/office/powerpoint/2010/main" val="658678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22</a:t>
            </a:fld>
            <a:endParaRPr lang="fi-FI" noProof="1"/>
          </a:p>
        </p:txBody>
      </p:sp>
    </p:spTree>
    <p:extLst>
      <p:ext uri="{BB962C8B-B14F-4D97-AF65-F5344CB8AC3E}">
        <p14:creationId xmlns:p14="http://schemas.microsoft.com/office/powerpoint/2010/main" val="894235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23</a:t>
            </a:fld>
            <a:endParaRPr lang="fi-FI" noProof="1"/>
          </a:p>
        </p:txBody>
      </p:sp>
    </p:spTree>
    <p:extLst>
      <p:ext uri="{BB962C8B-B14F-4D97-AF65-F5344CB8AC3E}">
        <p14:creationId xmlns:p14="http://schemas.microsoft.com/office/powerpoint/2010/main" val="232473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24</a:t>
            </a:fld>
            <a:endParaRPr lang="fi-FI" noProof="1"/>
          </a:p>
        </p:txBody>
      </p:sp>
    </p:spTree>
    <p:extLst>
      <p:ext uri="{BB962C8B-B14F-4D97-AF65-F5344CB8AC3E}">
        <p14:creationId xmlns:p14="http://schemas.microsoft.com/office/powerpoint/2010/main" val="1973709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25</a:t>
            </a:fld>
            <a:endParaRPr lang="fi-FI" noProof="1"/>
          </a:p>
        </p:txBody>
      </p:sp>
    </p:spTree>
    <p:extLst>
      <p:ext uri="{BB962C8B-B14F-4D97-AF65-F5344CB8AC3E}">
        <p14:creationId xmlns:p14="http://schemas.microsoft.com/office/powerpoint/2010/main" val="2974352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26</a:t>
            </a:fld>
            <a:endParaRPr lang="fi-FI" noProof="1"/>
          </a:p>
        </p:txBody>
      </p:sp>
    </p:spTree>
    <p:extLst>
      <p:ext uri="{BB962C8B-B14F-4D97-AF65-F5344CB8AC3E}">
        <p14:creationId xmlns:p14="http://schemas.microsoft.com/office/powerpoint/2010/main" val="1135411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27</a:t>
            </a:fld>
            <a:endParaRPr lang="fi-FI" noProof="1"/>
          </a:p>
        </p:txBody>
      </p:sp>
    </p:spTree>
    <p:extLst>
      <p:ext uri="{BB962C8B-B14F-4D97-AF65-F5344CB8AC3E}">
        <p14:creationId xmlns:p14="http://schemas.microsoft.com/office/powerpoint/2010/main" val="765128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28</a:t>
            </a:fld>
            <a:endParaRPr lang="fi-FI" noProof="1"/>
          </a:p>
        </p:txBody>
      </p:sp>
    </p:spTree>
    <p:extLst>
      <p:ext uri="{BB962C8B-B14F-4D97-AF65-F5344CB8AC3E}">
        <p14:creationId xmlns:p14="http://schemas.microsoft.com/office/powerpoint/2010/main" val="102810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30</a:t>
            </a:fld>
            <a:endParaRPr lang="fi-FI" noProof="1"/>
          </a:p>
        </p:txBody>
      </p:sp>
    </p:spTree>
    <p:extLst>
      <p:ext uri="{BB962C8B-B14F-4D97-AF65-F5344CB8AC3E}">
        <p14:creationId xmlns:p14="http://schemas.microsoft.com/office/powerpoint/2010/main" val="1886699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32</a:t>
            </a:fld>
            <a:endParaRPr lang="fi-FI" noProof="1"/>
          </a:p>
        </p:txBody>
      </p:sp>
    </p:spTree>
    <p:extLst>
      <p:ext uri="{BB962C8B-B14F-4D97-AF65-F5344CB8AC3E}">
        <p14:creationId xmlns:p14="http://schemas.microsoft.com/office/powerpoint/2010/main" val="3085964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35</a:t>
            </a:fld>
            <a:endParaRPr lang="fi-FI" noProof="1"/>
          </a:p>
        </p:txBody>
      </p:sp>
    </p:spTree>
    <p:extLst>
      <p:ext uri="{BB962C8B-B14F-4D97-AF65-F5344CB8AC3E}">
        <p14:creationId xmlns:p14="http://schemas.microsoft.com/office/powerpoint/2010/main" val="403682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4</a:t>
            </a:fld>
            <a:endParaRPr lang="fi-FI" noProof="1"/>
          </a:p>
        </p:txBody>
      </p:sp>
    </p:spTree>
    <p:extLst>
      <p:ext uri="{BB962C8B-B14F-4D97-AF65-F5344CB8AC3E}">
        <p14:creationId xmlns:p14="http://schemas.microsoft.com/office/powerpoint/2010/main" val="1284710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36</a:t>
            </a:fld>
            <a:endParaRPr lang="fi-FI" noProof="1"/>
          </a:p>
        </p:txBody>
      </p:sp>
    </p:spTree>
    <p:extLst>
      <p:ext uri="{BB962C8B-B14F-4D97-AF65-F5344CB8AC3E}">
        <p14:creationId xmlns:p14="http://schemas.microsoft.com/office/powerpoint/2010/main" val="2950403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37</a:t>
            </a:fld>
            <a:endParaRPr lang="fi-FI" noProof="1"/>
          </a:p>
        </p:txBody>
      </p:sp>
    </p:spTree>
    <p:extLst>
      <p:ext uri="{BB962C8B-B14F-4D97-AF65-F5344CB8AC3E}">
        <p14:creationId xmlns:p14="http://schemas.microsoft.com/office/powerpoint/2010/main" val="3389958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38</a:t>
            </a:fld>
            <a:endParaRPr lang="fi-FI" noProof="1"/>
          </a:p>
        </p:txBody>
      </p:sp>
    </p:spTree>
    <p:extLst>
      <p:ext uri="{BB962C8B-B14F-4D97-AF65-F5344CB8AC3E}">
        <p14:creationId xmlns:p14="http://schemas.microsoft.com/office/powerpoint/2010/main" val="1516867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39</a:t>
            </a:fld>
            <a:endParaRPr lang="fi-FI" noProof="1"/>
          </a:p>
        </p:txBody>
      </p:sp>
    </p:spTree>
    <p:extLst>
      <p:ext uri="{BB962C8B-B14F-4D97-AF65-F5344CB8AC3E}">
        <p14:creationId xmlns:p14="http://schemas.microsoft.com/office/powerpoint/2010/main" val="2540815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41</a:t>
            </a:fld>
            <a:endParaRPr lang="fi-FI" noProof="1"/>
          </a:p>
        </p:txBody>
      </p:sp>
    </p:spTree>
    <p:extLst>
      <p:ext uri="{BB962C8B-B14F-4D97-AF65-F5344CB8AC3E}">
        <p14:creationId xmlns:p14="http://schemas.microsoft.com/office/powerpoint/2010/main" val="3279917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42</a:t>
            </a:fld>
            <a:endParaRPr lang="fi-FI" noProof="1"/>
          </a:p>
        </p:txBody>
      </p:sp>
    </p:spTree>
    <p:extLst>
      <p:ext uri="{BB962C8B-B14F-4D97-AF65-F5344CB8AC3E}">
        <p14:creationId xmlns:p14="http://schemas.microsoft.com/office/powerpoint/2010/main" val="2326078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43</a:t>
            </a:fld>
            <a:endParaRPr lang="fi-FI" noProof="1"/>
          </a:p>
        </p:txBody>
      </p:sp>
    </p:spTree>
    <p:extLst>
      <p:ext uri="{BB962C8B-B14F-4D97-AF65-F5344CB8AC3E}">
        <p14:creationId xmlns:p14="http://schemas.microsoft.com/office/powerpoint/2010/main" val="949069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44</a:t>
            </a:fld>
            <a:endParaRPr lang="fi-FI" noProof="1"/>
          </a:p>
        </p:txBody>
      </p:sp>
    </p:spTree>
    <p:extLst>
      <p:ext uri="{BB962C8B-B14F-4D97-AF65-F5344CB8AC3E}">
        <p14:creationId xmlns:p14="http://schemas.microsoft.com/office/powerpoint/2010/main" val="2614415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45</a:t>
            </a:fld>
            <a:endParaRPr lang="fi-FI" noProof="1"/>
          </a:p>
        </p:txBody>
      </p:sp>
    </p:spTree>
    <p:extLst>
      <p:ext uri="{BB962C8B-B14F-4D97-AF65-F5344CB8AC3E}">
        <p14:creationId xmlns:p14="http://schemas.microsoft.com/office/powerpoint/2010/main" val="3675834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46</a:t>
            </a:fld>
            <a:endParaRPr lang="fi-FI" noProof="1"/>
          </a:p>
        </p:txBody>
      </p:sp>
    </p:spTree>
    <p:extLst>
      <p:ext uri="{BB962C8B-B14F-4D97-AF65-F5344CB8AC3E}">
        <p14:creationId xmlns:p14="http://schemas.microsoft.com/office/powerpoint/2010/main" val="394848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5</a:t>
            </a:fld>
            <a:endParaRPr lang="fi-FI" noProof="1"/>
          </a:p>
        </p:txBody>
      </p:sp>
    </p:spTree>
    <p:extLst>
      <p:ext uri="{BB962C8B-B14F-4D97-AF65-F5344CB8AC3E}">
        <p14:creationId xmlns:p14="http://schemas.microsoft.com/office/powerpoint/2010/main" val="1305101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47</a:t>
            </a:fld>
            <a:endParaRPr lang="fi-FI" noProof="1"/>
          </a:p>
        </p:txBody>
      </p:sp>
    </p:spTree>
    <p:extLst>
      <p:ext uri="{BB962C8B-B14F-4D97-AF65-F5344CB8AC3E}">
        <p14:creationId xmlns:p14="http://schemas.microsoft.com/office/powerpoint/2010/main" val="2562202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49</a:t>
            </a:fld>
            <a:endParaRPr lang="fi-FI" noProof="1"/>
          </a:p>
        </p:txBody>
      </p:sp>
    </p:spTree>
    <p:extLst>
      <p:ext uri="{BB962C8B-B14F-4D97-AF65-F5344CB8AC3E}">
        <p14:creationId xmlns:p14="http://schemas.microsoft.com/office/powerpoint/2010/main" val="33139260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52</a:t>
            </a:fld>
            <a:endParaRPr lang="fi-FI" noProof="1"/>
          </a:p>
        </p:txBody>
      </p:sp>
    </p:spTree>
    <p:extLst>
      <p:ext uri="{BB962C8B-B14F-4D97-AF65-F5344CB8AC3E}">
        <p14:creationId xmlns:p14="http://schemas.microsoft.com/office/powerpoint/2010/main" val="2375507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53</a:t>
            </a:fld>
            <a:endParaRPr lang="fi-FI" noProof="1"/>
          </a:p>
        </p:txBody>
      </p:sp>
    </p:spTree>
    <p:extLst>
      <p:ext uri="{BB962C8B-B14F-4D97-AF65-F5344CB8AC3E}">
        <p14:creationId xmlns:p14="http://schemas.microsoft.com/office/powerpoint/2010/main" val="1877093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54</a:t>
            </a:fld>
            <a:endParaRPr lang="fi-FI" noProof="1"/>
          </a:p>
        </p:txBody>
      </p:sp>
    </p:spTree>
    <p:extLst>
      <p:ext uri="{BB962C8B-B14F-4D97-AF65-F5344CB8AC3E}">
        <p14:creationId xmlns:p14="http://schemas.microsoft.com/office/powerpoint/2010/main" val="4016320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55</a:t>
            </a:fld>
            <a:endParaRPr lang="fi-FI" noProof="1"/>
          </a:p>
        </p:txBody>
      </p:sp>
    </p:spTree>
    <p:extLst>
      <p:ext uri="{BB962C8B-B14F-4D97-AF65-F5344CB8AC3E}">
        <p14:creationId xmlns:p14="http://schemas.microsoft.com/office/powerpoint/2010/main" val="90611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56</a:t>
            </a:fld>
            <a:endParaRPr lang="fi-FI" noProof="1"/>
          </a:p>
        </p:txBody>
      </p:sp>
    </p:spTree>
    <p:extLst>
      <p:ext uri="{BB962C8B-B14F-4D97-AF65-F5344CB8AC3E}">
        <p14:creationId xmlns:p14="http://schemas.microsoft.com/office/powerpoint/2010/main" val="1218964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57</a:t>
            </a:fld>
            <a:endParaRPr lang="fi-FI" noProof="1"/>
          </a:p>
        </p:txBody>
      </p:sp>
    </p:spTree>
    <p:extLst>
      <p:ext uri="{BB962C8B-B14F-4D97-AF65-F5344CB8AC3E}">
        <p14:creationId xmlns:p14="http://schemas.microsoft.com/office/powerpoint/2010/main" val="549888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58</a:t>
            </a:fld>
            <a:endParaRPr lang="fi-FI" noProof="1"/>
          </a:p>
        </p:txBody>
      </p:sp>
    </p:spTree>
    <p:extLst>
      <p:ext uri="{BB962C8B-B14F-4D97-AF65-F5344CB8AC3E}">
        <p14:creationId xmlns:p14="http://schemas.microsoft.com/office/powerpoint/2010/main" val="324999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59</a:t>
            </a:fld>
            <a:endParaRPr lang="fi-FI" noProof="1"/>
          </a:p>
        </p:txBody>
      </p:sp>
    </p:spTree>
    <p:extLst>
      <p:ext uri="{BB962C8B-B14F-4D97-AF65-F5344CB8AC3E}">
        <p14:creationId xmlns:p14="http://schemas.microsoft.com/office/powerpoint/2010/main" val="860499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a:t>
            </a:fld>
            <a:endParaRPr lang="fi-FI" noProof="1"/>
          </a:p>
        </p:txBody>
      </p:sp>
    </p:spTree>
    <p:extLst>
      <p:ext uri="{BB962C8B-B14F-4D97-AF65-F5344CB8AC3E}">
        <p14:creationId xmlns:p14="http://schemas.microsoft.com/office/powerpoint/2010/main" val="2513741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60</a:t>
            </a:fld>
            <a:endParaRPr lang="fi-FI" noProof="1"/>
          </a:p>
        </p:txBody>
      </p:sp>
    </p:spTree>
    <p:extLst>
      <p:ext uri="{BB962C8B-B14F-4D97-AF65-F5344CB8AC3E}">
        <p14:creationId xmlns:p14="http://schemas.microsoft.com/office/powerpoint/2010/main" val="2063929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61</a:t>
            </a:fld>
            <a:endParaRPr lang="fi-FI" noProof="1"/>
          </a:p>
        </p:txBody>
      </p:sp>
    </p:spTree>
    <p:extLst>
      <p:ext uri="{BB962C8B-B14F-4D97-AF65-F5344CB8AC3E}">
        <p14:creationId xmlns:p14="http://schemas.microsoft.com/office/powerpoint/2010/main" val="14311808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62</a:t>
            </a:fld>
            <a:endParaRPr lang="fi-FI" noProof="1"/>
          </a:p>
        </p:txBody>
      </p:sp>
    </p:spTree>
    <p:extLst>
      <p:ext uri="{BB962C8B-B14F-4D97-AF65-F5344CB8AC3E}">
        <p14:creationId xmlns:p14="http://schemas.microsoft.com/office/powerpoint/2010/main" val="3348669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63</a:t>
            </a:fld>
            <a:endParaRPr lang="fi-FI" noProof="1"/>
          </a:p>
        </p:txBody>
      </p:sp>
    </p:spTree>
    <p:extLst>
      <p:ext uri="{BB962C8B-B14F-4D97-AF65-F5344CB8AC3E}">
        <p14:creationId xmlns:p14="http://schemas.microsoft.com/office/powerpoint/2010/main" val="41151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64</a:t>
            </a:fld>
            <a:endParaRPr lang="fi-FI" noProof="1"/>
          </a:p>
        </p:txBody>
      </p:sp>
    </p:spTree>
    <p:extLst>
      <p:ext uri="{BB962C8B-B14F-4D97-AF65-F5344CB8AC3E}">
        <p14:creationId xmlns:p14="http://schemas.microsoft.com/office/powerpoint/2010/main" val="1236281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65</a:t>
            </a:fld>
            <a:endParaRPr lang="fi-FI" noProof="1"/>
          </a:p>
        </p:txBody>
      </p:sp>
    </p:spTree>
    <p:extLst>
      <p:ext uri="{BB962C8B-B14F-4D97-AF65-F5344CB8AC3E}">
        <p14:creationId xmlns:p14="http://schemas.microsoft.com/office/powerpoint/2010/main" val="28737721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66</a:t>
            </a:fld>
            <a:endParaRPr lang="fi-FI" noProof="1"/>
          </a:p>
        </p:txBody>
      </p:sp>
    </p:spTree>
    <p:extLst>
      <p:ext uri="{BB962C8B-B14F-4D97-AF65-F5344CB8AC3E}">
        <p14:creationId xmlns:p14="http://schemas.microsoft.com/office/powerpoint/2010/main" val="3315239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67</a:t>
            </a:fld>
            <a:endParaRPr lang="fi-FI" noProof="1"/>
          </a:p>
        </p:txBody>
      </p:sp>
    </p:spTree>
    <p:extLst>
      <p:ext uri="{BB962C8B-B14F-4D97-AF65-F5344CB8AC3E}">
        <p14:creationId xmlns:p14="http://schemas.microsoft.com/office/powerpoint/2010/main" val="20729272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68</a:t>
            </a:fld>
            <a:endParaRPr lang="fi-FI" noProof="1"/>
          </a:p>
        </p:txBody>
      </p:sp>
    </p:spTree>
    <p:extLst>
      <p:ext uri="{BB962C8B-B14F-4D97-AF65-F5344CB8AC3E}">
        <p14:creationId xmlns:p14="http://schemas.microsoft.com/office/powerpoint/2010/main" val="28632168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69</a:t>
            </a:fld>
            <a:endParaRPr lang="fi-FI" noProof="1"/>
          </a:p>
        </p:txBody>
      </p:sp>
    </p:spTree>
    <p:extLst>
      <p:ext uri="{BB962C8B-B14F-4D97-AF65-F5344CB8AC3E}">
        <p14:creationId xmlns:p14="http://schemas.microsoft.com/office/powerpoint/2010/main" val="201356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a:t>
            </a:fld>
            <a:endParaRPr lang="fi-FI" noProof="1"/>
          </a:p>
        </p:txBody>
      </p:sp>
    </p:spTree>
    <p:extLst>
      <p:ext uri="{BB962C8B-B14F-4D97-AF65-F5344CB8AC3E}">
        <p14:creationId xmlns:p14="http://schemas.microsoft.com/office/powerpoint/2010/main" val="41275638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70</a:t>
            </a:fld>
            <a:endParaRPr lang="fi-FI" noProof="1"/>
          </a:p>
        </p:txBody>
      </p:sp>
    </p:spTree>
    <p:extLst>
      <p:ext uri="{BB962C8B-B14F-4D97-AF65-F5344CB8AC3E}">
        <p14:creationId xmlns:p14="http://schemas.microsoft.com/office/powerpoint/2010/main" val="42141601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71</a:t>
            </a:fld>
            <a:endParaRPr lang="fi-FI" noProof="1"/>
          </a:p>
        </p:txBody>
      </p:sp>
    </p:spTree>
    <p:extLst>
      <p:ext uri="{BB962C8B-B14F-4D97-AF65-F5344CB8AC3E}">
        <p14:creationId xmlns:p14="http://schemas.microsoft.com/office/powerpoint/2010/main" val="38157038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72</a:t>
            </a:fld>
            <a:endParaRPr lang="fi-FI" noProof="1"/>
          </a:p>
        </p:txBody>
      </p:sp>
    </p:spTree>
    <p:extLst>
      <p:ext uri="{BB962C8B-B14F-4D97-AF65-F5344CB8AC3E}">
        <p14:creationId xmlns:p14="http://schemas.microsoft.com/office/powerpoint/2010/main" val="10778466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73</a:t>
            </a:fld>
            <a:endParaRPr lang="fi-FI" noProof="1"/>
          </a:p>
        </p:txBody>
      </p:sp>
    </p:spTree>
    <p:extLst>
      <p:ext uri="{BB962C8B-B14F-4D97-AF65-F5344CB8AC3E}">
        <p14:creationId xmlns:p14="http://schemas.microsoft.com/office/powerpoint/2010/main" val="11797722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74</a:t>
            </a:fld>
            <a:endParaRPr lang="fi-FI" noProof="1"/>
          </a:p>
        </p:txBody>
      </p:sp>
    </p:spTree>
    <p:extLst>
      <p:ext uri="{BB962C8B-B14F-4D97-AF65-F5344CB8AC3E}">
        <p14:creationId xmlns:p14="http://schemas.microsoft.com/office/powerpoint/2010/main" val="4271164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75</a:t>
            </a:fld>
            <a:endParaRPr lang="fi-FI" noProof="1"/>
          </a:p>
        </p:txBody>
      </p:sp>
    </p:spTree>
    <p:extLst>
      <p:ext uri="{BB962C8B-B14F-4D97-AF65-F5344CB8AC3E}">
        <p14:creationId xmlns:p14="http://schemas.microsoft.com/office/powerpoint/2010/main" val="38647179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76</a:t>
            </a:fld>
            <a:endParaRPr lang="fi-FI" noProof="1"/>
          </a:p>
        </p:txBody>
      </p:sp>
    </p:spTree>
    <p:extLst>
      <p:ext uri="{BB962C8B-B14F-4D97-AF65-F5344CB8AC3E}">
        <p14:creationId xmlns:p14="http://schemas.microsoft.com/office/powerpoint/2010/main" val="1114129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77</a:t>
            </a:fld>
            <a:endParaRPr lang="fi-FI" noProof="1"/>
          </a:p>
        </p:txBody>
      </p:sp>
    </p:spTree>
    <p:extLst>
      <p:ext uri="{BB962C8B-B14F-4D97-AF65-F5344CB8AC3E}">
        <p14:creationId xmlns:p14="http://schemas.microsoft.com/office/powerpoint/2010/main" val="3115660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78</a:t>
            </a:fld>
            <a:endParaRPr lang="fi-FI" noProof="1"/>
          </a:p>
        </p:txBody>
      </p:sp>
    </p:spTree>
    <p:extLst>
      <p:ext uri="{BB962C8B-B14F-4D97-AF65-F5344CB8AC3E}">
        <p14:creationId xmlns:p14="http://schemas.microsoft.com/office/powerpoint/2010/main" val="30690190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79</a:t>
            </a:fld>
            <a:endParaRPr lang="fi-FI" noProof="1"/>
          </a:p>
        </p:txBody>
      </p:sp>
    </p:spTree>
    <p:extLst>
      <p:ext uri="{BB962C8B-B14F-4D97-AF65-F5344CB8AC3E}">
        <p14:creationId xmlns:p14="http://schemas.microsoft.com/office/powerpoint/2010/main" val="345137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8</a:t>
            </a:fld>
            <a:endParaRPr lang="fi-FI" noProof="1"/>
          </a:p>
        </p:txBody>
      </p:sp>
    </p:spTree>
    <p:extLst>
      <p:ext uri="{BB962C8B-B14F-4D97-AF65-F5344CB8AC3E}">
        <p14:creationId xmlns:p14="http://schemas.microsoft.com/office/powerpoint/2010/main" val="33029290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81</a:t>
            </a:fld>
            <a:endParaRPr lang="fi-FI" noProof="1"/>
          </a:p>
        </p:txBody>
      </p:sp>
    </p:spTree>
    <p:extLst>
      <p:ext uri="{BB962C8B-B14F-4D97-AF65-F5344CB8AC3E}">
        <p14:creationId xmlns:p14="http://schemas.microsoft.com/office/powerpoint/2010/main" val="1285796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82</a:t>
            </a:fld>
            <a:endParaRPr lang="fi-FI" noProof="1"/>
          </a:p>
        </p:txBody>
      </p:sp>
    </p:spTree>
    <p:extLst>
      <p:ext uri="{BB962C8B-B14F-4D97-AF65-F5344CB8AC3E}">
        <p14:creationId xmlns:p14="http://schemas.microsoft.com/office/powerpoint/2010/main" val="23488779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83</a:t>
            </a:fld>
            <a:endParaRPr lang="fi-FI" noProof="1"/>
          </a:p>
        </p:txBody>
      </p:sp>
    </p:spTree>
    <p:extLst>
      <p:ext uri="{BB962C8B-B14F-4D97-AF65-F5344CB8AC3E}">
        <p14:creationId xmlns:p14="http://schemas.microsoft.com/office/powerpoint/2010/main" val="11829493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85</a:t>
            </a:fld>
            <a:endParaRPr lang="fi-FI" noProof="1"/>
          </a:p>
        </p:txBody>
      </p:sp>
    </p:spTree>
    <p:extLst>
      <p:ext uri="{BB962C8B-B14F-4D97-AF65-F5344CB8AC3E}">
        <p14:creationId xmlns:p14="http://schemas.microsoft.com/office/powerpoint/2010/main" val="28247201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86</a:t>
            </a:fld>
            <a:endParaRPr lang="fi-FI" noProof="1"/>
          </a:p>
        </p:txBody>
      </p:sp>
    </p:spTree>
    <p:extLst>
      <p:ext uri="{BB962C8B-B14F-4D97-AF65-F5344CB8AC3E}">
        <p14:creationId xmlns:p14="http://schemas.microsoft.com/office/powerpoint/2010/main" val="10176442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87</a:t>
            </a:fld>
            <a:endParaRPr lang="fi-FI" noProof="1"/>
          </a:p>
        </p:txBody>
      </p:sp>
    </p:spTree>
    <p:extLst>
      <p:ext uri="{BB962C8B-B14F-4D97-AF65-F5344CB8AC3E}">
        <p14:creationId xmlns:p14="http://schemas.microsoft.com/office/powerpoint/2010/main" val="8439576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88</a:t>
            </a:fld>
            <a:endParaRPr lang="fi-FI" noProof="1"/>
          </a:p>
        </p:txBody>
      </p:sp>
    </p:spTree>
    <p:extLst>
      <p:ext uri="{BB962C8B-B14F-4D97-AF65-F5344CB8AC3E}">
        <p14:creationId xmlns:p14="http://schemas.microsoft.com/office/powerpoint/2010/main" val="20003565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89</a:t>
            </a:fld>
            <a:endParaRPr lang="fi-FI" noProof="1"/>
          </a:p>
        </p:txBody>
      </p:sp>
    </p:spTree>
    <p:extLst>
      <p:ext uri="{BB962C8B-B14F-4D97-AF65-F5344CB8AC3E}">
        <p14:creationId xmlns:p14="http://schemas.microsoft.com/office/powerpoint/2010/main" val="33154174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90</a:t>
            </a:fld>
            <a:endParaRPr lang="fi-FI" noProof="1"/>
          </a:p>
        </p:txBody>
      </p:sp>
    </p:spTree>
    <p:extLst>
      <p:ext uri="{BB962C8B-B14F-4D97-AF65-F5344CB8AC3E}">
        <p14:creationId xmlns:p14="http://schemas.microsoft.com/office/powerpoint/2010/main" val="9502456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91</a:t>
            </a:fld>
            <a:endParaRPr lang="fi-FI" noProof="1"/>
          </a:p>
        </p:txBody>
      </p:sp>
    </p:spTree>
    <p:extLst>
      <p:ext uri="{BB962C8B-B14F-4D97-AF65-F5344CB8AC3E}">
        <p14:creationId xmlns:p14="http://schemas.microsoft.com/office/powerpoint/2010/main" val="411013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a:t>
            </a:fld>
            <a:endParaRPr lang="fi-FI" noProof="1"/>
          </a:p>
        </p:txBody>
      </p:sp>
    </p:spTree>
    <p:extLst>
      <p:ext uri="{BB962C8B-B14F-4D97-AF65-F5344CB8AC3E}">
        <p14:creationId xmlns:p14="http://schemas.microsoft.com/office/powerpoint/2010/main" val="4474282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92</a:t>
            </a:fld>
            <a:endParaRPr lang="fi-FI" noProof="1"/>
          </a:p>
        </p:txBody>
      </p:sp>
    </p:spTree>
    <p:extLst>
      <p:ext uri="{BB962C8B-B14F-4D97-AF65-F5344CB8AC3E}">
        <p14:creationId xmlns:p14="http://schemas.microsoft.com/office/powerpoint/2010/main" val="4680277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93</a:t>
            </a:fld>
            <a:endParaRPr lang="fi-FI" noProof="1"/>
          </a:p>
        </p:txBody>
      </p:sp>
    </p:spTree>
    <p:extLst>
      <p:ext uri="{BB962C8B-B14F-4D97-AF65-F5344CB8AC3E}">
        <p14:creationId xmlns:p14="http://schemas.microsoft.com/office/powerpoint/2010/main" val="4003256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94</a:t>
            </a:fld>
            <a:endParaRPr lang="fi-FI" noProof="1"/>
          </a:p>
        </p:txBody>
      </p:sp>
    </p:spTree>
    <p:extLst>
      <p:ext uri="{BB962C8B-B14F-4D97-AF65-F5344CB8AC3E}">
        <p14:creationId xmlns:p14="http://schemas.microsoft.com/office/powerpoint/2010/main" val="27495518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95</a:t>
            </a:fld>
            <a:endParaRPr lang="fi-FI" noProof="1"/>
          </a:p>
        </p:txBody>
      </p:sp>
    </p:spTree>
    <p:extLst>
      <p:ext uri="{BB962C8B-B14F-4D97-AF65-F5344CB8AC3E}">
        <p14:creationId xmlns:p14="http://schemas.microsoft.com/office/powerpoint/2010/main" val="32032685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96</a:t>
            </a:fld>
            <a:endParaRPr lang="fi-FI" noProof="1"/>
          </a:p>
        </p:txBody>
      </p:sp>
    </p:spTree>
    <p:extLst>
      <p:ext uri="{BB962C8B-B14F-4D97-AF65-F5344CB8AC3E}">
        <p14:creationId xmlns:p14="http://schemas.microsoft.com/office/powerpoint/2010/main" val="40215664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97</a:t>
            </a:fld>
            <a:endParaRPr lang="fi-FI" noProof="1"/>
          </a:p>
        </p:txBody>
      </p:sp>
    </p:spTree>
    <p:extLst>
      <p:ext uri="{BB962C8B-B14F-4D97-AF65-F5344CB8AC3E}">
        <p14:creationId xmlns:p14="http://schemas.microsoft.com/office/powerpoint/2010/main" val="6880881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98</a:t>
            </a:fld>
            <a:endParaRPr lang="fi-FI" noProof="1"/>
          </a:p>
        </p:txBody>
      </p:sp>
    </p:spTree>
    <p:extLst>
      <p:ext uri="{BB962C8B-B14F-4D97-AF65-F5344CB8AC3E}">
        <p14:creationId xmlns:p14="http://schemas.microsoft.com/office/powerpoint/2010/main" val="27852306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99</a:t>
            </a:fld>
            <a:endParaRPr lang="fi-FI" noProof="1"/>
          </a:p>
        </p:txBody>
      </p:sp>
    </p:spTree>
    <p:extLst>
      <p:ext uri="{BB962C8B-B14F-4D97-AF65-F5344CB8AC3E}">
        <p14:creationId xmlns:p14="http://schemas.microsoft.com/office/powerpoint/2010/main" val="4269579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100</a:t>
            </a:fld>
            <a:endParaRPr lang="fi-FI" noProof="1"/>
          </a:p>
        </p:txBody>
      </p:sp>
    </p:spTree>
    <p:extLst>
      <p:ext uri="{BB962C8B-B14F-4D97-AF65-F5344CB8AC3E}">
        <p14:creationId xmlns:p14="http://schemas.microsoft.com/office/powerpoint/2010/main" val="20031813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101</a:t>
            </a:fld>
            <a:endParaRPr lang="fi-FI" noProof="1"/>
          </a:p>
        </p:txBody>
      </p:sp>
    </p:spTree>
    <p:extLst>
      <p:ext uri="{BB962C8B-B14F-4D97-AF65-F5344CB8AC3E}">
        <p14:creationId xmlns:p14="http://schemas.microsoft.com/office/powerpoint/2010/main" val="413040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10</a:t>
            </a:fld>
            <a:endParaRPr lang="fi-FI" noProof="1"/>
          </a:p>
        </p:txBody>
      </p:sp>
    </p:spTree>
    <p:extLst>
      <p:ext uri="{BB962C8B-B14F-4D97-AF65-F5344CB8AC3E}">
        <p14:creationId xmlns:p14="http://schemas.microsoft.com/office/powerpoint/2010/main" val="1721294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102</a:t>
            </a:fld>
            <a:endParaRPr lang="fi-FI" noProof="1"/>
          </a:p>
        </p:txBody>
      </p:sp>
    </p:spTree>
    <p:extLst>
      <p:ext uri="{BB962C8B-B14F-4D97-AF65-F5344CB8AC3E}">
        <p14:creationId xmlns:p14="http://schemas.microsoft.com/office/powerpoint/2010/main" val="3909997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103</a:t>
            </a:fld>
            <a:endParaRPr lang="fi-FI" noProof="1"/>
          </a:p>
        </p:txBody>
      </p:sp>
    </p:spTree>
    <p:extLst>
      <p:ext uri="{BB962C8B-B14F-4D97-AF65-F5344CB8AC3E}">
        <p14:creationId xmlns:p14="http://schemas.microsoft.com/office/powerpoint/2010/main" val="41398879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104</a:t>
            </a:fld>
            <a:endParaRPr lang="fi-FI" noProof="1"/>
          </a:p>
        </p:txBody>
      </p:sp>
    </p:spTree>
    <p:extLst>
      <p:ext uri="{BB962C8B-B14F-4D97-AF65-F5344CB8AC3E}">
        <p14:creationId xmlns:p14="http://schemas.microsoft.com/office/powerpoint/2010/main" val="20670031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106</a:t>
            </a:fld>
            <a:endParaRPr lang="fi-FI" noProof="1"/>
          </a:p>
        </p:txBody>
      </p:sp>
    </p:spTree>
    <p:extLst>
      <p:ext uri="{BB962C8B-B14F-4D97-AF65-F5344CB8AC3E}">
        <p14:creationId xmlns:p14="http://schemas.microsoft.com/office/powerpoint/2010/main" val="27791130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107</a:t>
            </a:fld>
            <a:endParaRPr lang="fi-FI" noProof="1"/>
          </a:p>
        </p:txBody>
      </p:sp>
    </p:spTree>
    <p:extLst>
      <p:ext uri="{BB962C8B-B14F-4D97-AF65-F5344CB8AC3E}">
        <p14:creationId xmlns:p14="http://schemas.microsoft.com/office/powerpoint/2010/main" val="41174731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108</a:t>
            </a:fld>
            <a:endParaRPr lang="fi-FI" noProof="1"/>
          </a:p>
        </p:txBody>
      </p:sp>
    </p:spTree>
    <p:extLst>
      <p:ext uri="{BB962C8B-B14F-4D97-AF65-F5344CB8AC3E}">
        <p14:creationId xmlns:p14="http://schemas.microsoft.com/office/powerpoint/2010/main" val="27865417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109</a:t>
            </a:fld>
            <a:endParaRPr lang="fi-FI" noProof="1"/>
          </a:p>
        </p:txBody>
      </p:sp>
    </p:spTree>
    <p:extLst>
      <p:ext uri="{BB962C8B-B14F-4D97-AF65-F5344CB8AC3E}">
        <p14:creationId xmlns:p14="http://schemas.microsoft.com/office/powerpoint/2010/main" val="19177427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110</a:t>
            </a:fld>
            <a:endParaRPr lang="fi-FI" noProof="1"/>
          </a:p>
        </p:txBody>
      </p:sp>
    </p:spTree>
    <p:extLst>
      <p:ext uri="{BB962C8B-B14F-4D97-AF65-F5344CB8AC3E}">
        <p14:creationId xmlns:p14="http://schemas.microsoft.com/office/powerpoint/2010/main" val="38617718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111</a:t>
            </a:fld>
            <a:endParaRPr lang="fi-FI" noProof="1"/>
          </a:p>
        </p:txBody>
      </p:sp>
    </p:spTree>
    <p:extLst>
      <p:ext uri="{BB962C8B-B14F-4D97-AF65-F5344CB8AC3E}">
        <p14:creationId xmlns:p14="http://schemas.microsoft.com/office/powerpoint/2010/main" val="35778882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B8796F01-7154-41E0-B48B-A6921757531A}" type="slidenum">
              <a:rPr lang="fi-FI" noProof="1" smtClean="0"/>
              <a:pPr rtl="0"/>
              <a:t>112</a:t>
            </a:fld>
            <a:endParaRPr lang="fi-FI" noProof="1"/>
          </a:p>
        </p:txBody>
      </p:sp>
    </p:spTree>
    <p:extLst>
      <p:ext uri="{BB962C8B-B14F-4D97-AF65-F5344CB8AC3E}">
        <p14:creationId xmlns:p14="http://schemas.microsoft.com/office/powerpoint/2010/main" val="1817486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3603" y="1122363"/>
            <a:ext cx="9141619" cy="2387600"/>
          </a:xfrm>
        </p:spPr>
        <p:txBody>
          <a:bodyPr anchor="b"/>
          <a:lstStyle>
            <a:lvl1pPr algn="ctr">
              <a:defRPr sz="5998"/>
            </a:lvl1pPr>
          </a:lstStyle>
          <a:p>
            <a:r>
              <a:rPr lang="fi-FI" smtClean="0"/>
              <a:t>Muokkaa perustyyl. napsautt.</a:t>
            </a:r>
            <a:endParaRPr lang="fi-FI"/>
          </a:p>
        </p:txBody>
      </p:sp>
      <p:sp>
        <p:nvSpPr>
          <p:cNvPr id="3" name="Alaotsikko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pPr rtl="0"/>
            <a:fld id="{8B3BAEBE-86F5-45D0-B93A-8E2F07C0E7EC}" type="datetime1">
              <a:rPr lang="fi-FI" smtClean="0"/>
              <a:t>14.4.2021</a:t>
            </a:fld>
            <a:endParaRPr lang="fi-FI" dirty="0"/>
          </a:p>
        </p:txBody>
      </p:sp>
      <p:sp>
        <p:nvSpPr>
          <p:cNvPr id="5" name="Alatunnisteen paikkamerkki 4"/>
          <p:cNvSpPr>
            <a:spLocks noGrp="1"/>
          </p:cNvSpPr>
          <p:nvPr>
            <p:ph type="ftr" sz="quarter" idx="11"/>
          </p:nvPr>
        </p:nvSpPr>
        <p:spPr/>
        <p:txBody>
          <a:bodyPr/>
          <a:lstStyle/>
          <a:p>
            <a:pPr rtl="0"/>
            <a:r>
              <a:rPr lang="fi-FI" smtClean="0"/>
              <a:t>Lisää alatunniste</a:t>
            </a:r>
            <a:endParaRPr lang="fi-FI" dirty="0"/>
          </a:p>
        </p:txBody>
      </p:sp>
      <p:sp>
        <p:nvSpPr>
          <p:cNvPr id="6" name="Dian numeron paikkamerkki 5"/>
          <p:cNvSpPr>
            <a:spLocks noGrp="1"/>
          </p:cNvSpPr>
          <p:nvPr>
            <p:ph type="sldNum" sz="quarter" idx="12"/>
          </p:nvPr>
        </p:nvSpPr>
        <p:spPr/>
        <p:txBody>
          <a:bodyPr/>
          <a:lstStyle/>
          <a:p>
            <a:pPr rtl="0"/>
            <a:fld id="{EB37DED6-D4C7-42EE-AB49-D2E39E64FDE4}" type="slidenum">
              <a:rPr lang="fi-FI" smtClean="0"/>
              <a:pPr/>
              <a:t>‹#›</a:t>
            </a:fld>
            <a:endParaRPr lang="fi-FI" dirty="0"/>
          </a:p>
        </p:txBody>
      </p:sp>
      <p:grpSp>
        <p:nvGrpSpPr>
          <p:cNvPr id="7" name="Ryhmä 6" descr="Kirjapino"/>
          <p:cNvGrpSpPr/>
          <p:nvPr userDrawn="1"/>
        </p:nvGrpSpPr>
        <p:grpSpPr>
          <a:xfrm>
            <a:off x="0" y="0"/>
            <a:ext cx="12190572" cy="6858000"/>
            <a:chOff x="0" y="0"/>
            <a:chExt cx="12190572" cy="6858000"/>
          </a:xfrm>
        </p:grpSpPr>
        <p:sp>
          <p:nvSpPr>
            <p:cNvPr id="8" name="Suorakulmio 7"/>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i-FI" dirty="0"/>
            </a:p>
          </p:txBody>
        </p:sp>
        <p:grpSp>
          <p:nvGrpSpPr>
            <p:cNvPr id="9" name="Ryhmä 8"/>
            <p:cNvGrpSpPr/>
            <p:nvPr/>
          </p:nvGrpSpPr>
          <p:grpSpPr>
            <a:xfrm>
              <a:off x="0" y="0"/>
              <a:ext cx="4726044" cy="6858000"/>
              <a:chOff x="0" y="0"/>
              <a:chExt cx="4726044" cy="6858000"/>
            </a:xfrm>
          </p:grpSpPr>
          <p:pic>
            <p:nvPicPr>
              <p:cNvPr id="10" name="Kuva 9" descr="Kirjapin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1" name="Suorakulmio 10"/>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dirty="0"/>
              </a:p>
            </p:txBody>
          </p:sp>
        </p:grpSp>
      </p:grpSp>
    </p:spTree>
    <p:extLst>
      <p:ext uri="{BB962C8B-B14F-4D97-AF65-F5344CB8AC3E}">
        <p14:creationId xmlns:p14="http://schemas.microsoft.com/office/powerpoint/2010/main" val="162113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pPr rtl="0"/>
            <a:fld id="{81A3A62B-8A0B-45FF-9C9F-64A65A7D565D}" type="datetime1">
              <a:rPr lang="fi-FI" noProof="0" smtClean="0"/>
              <a:t>14.4.2021</a:t>
            </a:fld>
            <a:endParaRPr lang="fi-FI" noProof="0"/>
          </a:p>
        </p:txBody>
      </p:sp>
      <p:sp>
        <p:nvSpPr>
          <p:cNvPr id="5" name="Alatunnisteen paikkamerkki 4"/>
          <p:cNvSpPr>
            <a:spLocks noGrp="1"/>
          </p:cNvSpPr>
          <p:nvPr>
            <p:ph type="ftr" sz="quarter" idx="11"/>
          </p:nvPr>
        </p:nvSpPr>
        <p:spPr/>
        <p:txBody>
          <a:bodyPr/>
          <a:lstStyle/>
          <a:p>
            <a:pPr rtl="0"/>
            <a:r>
              <a:rPr lang="fi-FI" noProof="0" smtClean="0"/>
              <a:t>Lisää alatunniste</a:t>
            </a:r>
            <a:endParaRPr lang="fi-FI" noProof="0"/>
          </a:p>
        </p:txBody>
      </p:sp>
      <p:sp>
        <p:nvSpPr>
          <p:cNvPr id="6" name="Dian numeron paikkamerkki 5"/>
          <p:cNvSpPr>
            <a:spLocks noGrp="1"/>
          </p:cNvSpPr>
          <p:nvPr>
            <p:ph type="sldNum" sz="quarter" idx="12"/>
          </p:nvPr>
        </p:nvSpPr>
        <p:spPr/>
        <p:txBody>
          <a:bodyPr/>
          <a:lstStyle/>
          <a:p>
            <a:pPr rtl="0"/>
            <a:fld id="{EB37DED6-D4C7-42EE-AB49-D2E39E64FDE4}" type="slidenum">
              <a:rPr lang="fi-FI" noProof="0" smtClean="0"/>
              <a:pPr/>
              <a:t>‹#›</a:t>
            </a:fld>
            <a:endParaRPr lang="fi-FI" noProof="0"/>
          </a:p>
        </p:txBody>
      </p:sp>
    </p:spTree>
    <p:extLst>
      <p:ext uri="{BB962C8B-B14F-4D97-AF65-F5344CB8AC3E}">
        <p14:creationId xmlns:p14="http://schemas.microsoft.com/office/powerpoint/2010/main" val="1983996860"/>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2628" y="365125"/>
            <a:ext cx="2628215"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7982" y="365125"/>
            <a:ext cx="7732286"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pPr rtl="0"/>
            <a:fld id="{81A3A62B-8A0B-45FF-9C9F-64A65A7D565D}" type="datetime1">
              <a:rPr lang="fi-FI" noProof="0" smtClean="0"/>
              <a:t>14.4.2021</a:t>
            </a:fld>
            <a:endParaRPr lang="fi-FI" noProof="0"/>
          </a:p>
        </p:txBody>
      </p:sp>
      <p:sp>
        <p:nvSpPr>
          <p:cNvPr id="5" name="Alatunnisteen paikkamerkki 4"/>
          <p:cNvSpPr>
            <a:spLocks noGrp="1"/>
          </p:cNvSpPr>
          <p:nvPr>
            <p:ph type="ftr" sz="quarter" idx="11"/>
          </p:nvPr>
        </p:nvSpPr>
        <p:spPr/>
        <p:txBody>
          <a:bodyPr/>
          <a:lstStyle/>
          <a:p>
            <a:pPr rtl="0"/>
            <a:r>
              <a:rPr lang="fi-FI" noProof="0" smtClean="0"/>
              <a:t>Lisää alatunniste</a:t>
            </a:r>
            <a:endParaRPr lang="fi-FI" noProof="0"/>
          </a:p>
        </p:txBody>
      </p:sp>
      <p:sp>
        <p:nvSpPr>
          <p:cNvPr id="6" name="Dian numeron paikkamerkki 5"/>
          <p:cNvSpPr>
            <a:spLocks noGrp="1"/>
          </p:cNvSpPr>
          <p:nvPr>
            <p:ph type="sldNum" sz="quarter" idx="12"/>
          </p:nvPr>
        </p:nvSpPr>
        <p:spPr/>
        <p:txBody>
          <a:bodyPr/>
          <a:lstStyle/>
          <a:p>
            <a:pPr rtl="0"/>
            <a:fld id="{EB37DED6-D4C7-42EE-AB49-D2E39E64FDE4}" type="slidenum">
              <a:rPr lang="fi-FI" noProof="0" smtClean="0"/>
              <a:pPr/>
              <a:t>‹#›</a:t>
            </a:fld>
            <a:endParaRPr lang="fi-FI" noProof="0"/>
          </a:p>
        </p:txBody>
      </p:sp>
    </p:spTree>
    <p:extLst>
      <p:ext uri="{BB962C8B-B14F-4D97-AF65-F5344CB8AC3E}">
        <p14:creationId xmlns:p14="http://schemas.microsoft.com/office/powerpoint/2010/main" val="1060259819"/>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pPr rtl="0"/>
            <a:fld id="{B6E67934-122E-4A35-9D40-CC913811FE8A}" type="datetime1">
              <a:rPr lang="fi-FI" smtClean="0"/>
              <a:t>14.4.2021</a:t>
            </a:fld>
            <a:endParaRPr lang="fi-FI" dirty="0"/>
          </a:p>
        </p:txBody>
      </p:sp>
      <p:sp>
        <p:nvSpPr>
          <p:cNvPr id="5" name="Alatunnisteen paikkamerkki 4"/>
          <p:cNvSpPr>
            <a:spLocks noGrp="1"/>
          </p:cNvSpPr>
          <p:nvPr>
            <p:ph type="ftr" sz="quarter" idx="11"/>
          </p:nvPr>
        </p:nvSpPr>
        <p:spPr/>
        <p:txBody>
          <a:bodyPr/>
          <a:lstStyle/>
          <a:p>
            <a:pPr rtl="0"/>
            <a:r>
              <a:rPr lang="fi-FI" smtClean="0"/>
              <a:t>Lisää alatunniste</a:t>
            </a:r>
            <a:endParaRPr lang="fi-FI" dirty="0"/>
          </a:p>
        </p:txBody>
      </p:sp>
      <p:sp>
        <p:nvSpPr>
          <p:cNvPr id="6" name="Dian numeron paikkamerkki 5"/>
          <p:cNvSpPr>
            <a:spLocks noGrp="1"/>
          </p:cNvSpPr>
          <p:nvPr>
            <p:ph type="sldNum" sz="quarter" idx="12"/>
          </p:nvPr>
        </p:nvSpPr>
        <p:spPr/>
        <p:txBody>
          <a:bodyPr/>
          <a:lstStyle/>
          <a:p>
            <a:pPr rtl="0"/>
            <a:fld id="{DA60BA0E-20D0-4E7C-B286-26C960A6788F}" type="slidenum">
              <a:rPr lang="fi-FI" smtClean="0"/>
              <a:t>‹#›</a:t>
            </a:fld>
            <a:endParaRPr lang="fi-FI" dirty="0"/>
          </a:p>
        </p:txBody>
      </p:sp>
    </p:spTree>
    <p:extLst>
      <p:ext uri="{BB962C8B-B14F-4D97-AF65-F5344CB8AC3E}">
        <p14:creationId xmlns:p14="http://schemas.microsoft.com/office/powerpoint/2010/main" val="391380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633" y="1709739"/>
            <a:ext cx="10512862" cy="2852737"/>
          </a:xfrm>
        </p:spPr>
        <p:txBody>
          <a:bodyPr anchor="b"/>
          <a:lstStyle>
            <a:lvl1pPr>
              <a:defRPr sz="5998"/>
            </a:lvl1pPr>
          </a:lstStyle>
          <a:p>
            <a:r>
              <a:rPr lang="fi-FI" smtClean="0"/>
              <a:t>Muokkaa perustyyl. napsautt.</a:t>
            </a:r>
            <a:endParaRPr lang="fi-FI"/>
          </a:p>
        </p:txBody>
      </p:sp>
      <p:sp>
        <p:nvSpPr>
          <p:cNvPr id="3" name="Tekstin paikkamerkki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pPr rtl="0"/>
            <a:fld id="{81A3A62B-8A0B-45FF-9C9F-64A65A7D565D}" type="datetime1">
              <a:rPr lang="fi-FI" noProof="0" smtClean="0"/>
              <a:t>14.4.2021</a:t>
            </a:fld>
            <a:endParaRPr lang="fi-FI" noProof="0"/>
          </a:p>
        </p:txBody>
      </p:sp>
      <p:sp>
        <p:nvSpPr>
          <p:cNvPr id="5" name="Alatunnisteen paikkamerkki 4"/>
          <p:cNvSpPr>
            <a:spLocks noGrp="1"/>
          </p:cNvSpPr>
          <p:nvPr>
            <p:ph type="ftr" sz="quarter" idx="11"/>
          </p:nvPr>
        </p:nvSpPr>
        <p:spPr/>
        <p:txBody>
          <a:bodyPr/>
          <a:lstStyle/>
          <a:p>
            <a:pPr rtl="0"/>
            <a:r>
              <a:rPr lang="fi-FI" noProof="0" smtClean="0"/>
              <a:t>Lisää alatunniste</a:t>
            </a:r>
            <a:endParaRPr lang="fi-FI" noProof="0"/>
          </a:p>
        </p:txBody>
      </p:sp>
      <p:sp>
        <p:nvSpPr>
          <p:cNvPr id="6" name="Dian numeron paikkamerkki 5"/>
          <p:cNvSpPr>
            <a:spLocks noGrp="1"/>
          </p:cNvSpPr>
          <p:nvPr>
            <p:ph type="sldNum" sz="quarter" idx="12"/>
          </p:nvPr>
        </p:nvSpPr>
        <p:spPr/>
        <p:txBody>
          <a:bodyPr/>
          <a:lstStyle/>
          <a:p>
            <a:pPr rtl="0"/>
            <a:fld id="{EB37DED6-D4C7-42EE-AB49-D2E39E64FDE4}" type="slidenum">
              <a:rPr lang="fi-FI" noProof="0" smtClean="0"/>
              <a:pPr/>
              <a:t>‹#›</a:t>
            </a:fld>
            <a:endParaRPr lang="fi-FI" noProof="0"/>
          </a:p>
        </p:txBody>
      </p:sp>
    </p:spTree>
    <p:extLst>
      <p:ext uri="{BB962C8B-B14F-4D97-AF65-F5344CB8AC3E}">
        <p14:creationId xmlns:p14="http://schemas.microsoft.com/office/powerpoint/2010/main" val="3876861990"/>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7982" y="1825625"/>
            <a:ext cx="5180251"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0592" y="1825625"/>
            <a:ext cx="5180251"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pPr rtl="0"/>
            <a:fld id="{650E9837-1412-4967-BF96-B0AD97B59928}" type="datetime1">
              <a:rPr lang="fi-FI" smtClean="0"/>
              <a:t>14.4.2021</a:t>
            </a:fld>
            <a:endParaRPr lang="fi-FI" dirty="0"/>
          </a:p>
        </p:txBody>
      </p:sp>
      <p:sp>
        <p:nvSpPr>
          <p:cNvPr id="6" name="Alatunnisteen paikkamerkki 5"/>
          <p:cNvSpPr>
            <a:spLocks noGrp="1"/>
          </p:cNvSpPr>
          <p:nvPr>
            <p:ph type="ftr" sz="quarter" idx="11"/>
          </p:nvPr>
        </p:nvSpPr>
        <p:spPr/>
        <p:txBody>
          <a:bodyPr/>
          <a:lstStyle/>
          <a:p>
            <a:pPr rtl="0"/>
            <a:r>
              <a:rPr lang="fi-FI" smtClean="0"/>
              <a:t>Lisää alatunniste</a:t>
            </a:r>
            <a:endParaRPr lang="fi-FI" dirty="0"/>
          </a:p>
        </p:txBody>
      </p:sp>
      <p:sp>
        <p:nvSpPr>
          <p:cNvPr id="7" name="Dian numeron paikkamerkki 6"/>
          <p:cNvSpPr>
            <a:spLocks noGrp="1"/>
          </p:cNvSpPr>
          <p:nvPr>
            <p:ph type="sldNum" sz="quarter" idx="12"/>
          </p:nvPr>
        </p:nvSpPr>
        <p:spPr/>
        <p:txBody>
          <a:bodyPr/>
          <a:lstStyle/>
          <a:p>
            <a:pPr rtl="0"/>
            <a:fld id="{EB37DED6-D4C7-42EE-AB49-D2E39E64FDE4}" type="slidenum">
              <a:rPr lang="fi-FI" smtClean="0"/>
              <a:t>‹#›</a:t>
            </a:fld>
            <a:endParaRPr lang="fi-FI" dirty="0"/>
          </a:p>
        </p:txBody>
      </p:sp>
    </p:spTree>
    <p:extLst>
      <p:ext uri="{BB962C8B-B14F-4D97-AF65-F5344CB8AC3E}">
        <p14:creationId xmlns:p14="http://schemas.microsoft.com/office/powerpoint/2010/main" val="128499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569" y="365126"/>
            <a:ext cx="10512862"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570" y="2505075"/>
            <a:ext cx="5156444"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0593" y="2505075"/>
            <a:ext cx="518183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pPr rtl="0"/>
            <a:fld id="{6E48C9C8-4A0D-45DA-853F-5CDD17D56F3E}" type="datetime1">
              <a:rPr lang="fi-FI" smtClean="0"/>
              <a:t>14.4.2021</a:t>
            </a:fld>
            <a:endParaRPr lang="fi-FI" dirty="0"/>
          </a:p>
        </p:txBody>
      </p:sp>
      <p:sp>
        <p:nvSpPr>
          <p:cNvPr id="8" name="Alatunnisteen paikkamerkki 7"/>
          <p:cNvSpPr>
            <a:spLocks noGrp="1"/>
          </p:cNvSpPr>
          <p:nvPr>
            <p:ph type="ftr" sz="quarter" idx="11"/>
          </p:nvPr>
        </p:nvSpPr>
        <p:spPr/>
        <p:txBody>
          <a:bodyPr/>
          <a:lstStyle/>
          <a:p>
            <a:pPr rtl="0"/>
            <a:r>
              <a:rPr lang="fi-FI" smtClean="0"/>
              <a:t>Lisää alatunniste</a:t>
            </a:r>
            <a:endParaRPr lang="fi-FI" dirty="0"/>
          </a:p>
        </p:txBody>
      </p:sp>
      <p:sp>
        <p:nvSpPr>
          <p:cNvPr id="9" name="Dian numeron paikkamerkki 8"/>
          <p:cNvSpPr>
            <a:spLocks noGrp="1"/>
          </p:cNvSpPr>
          <p:nvPr>
            <p:ph type="sldNum" sz="quarter" idx="12"/>
          </p:nvPr>
        </p:nvSpPr>
        <p:spPr/>
        <p:txBody>
          <a:bodyPr/>
          <a:lstStyle/>
          <a:p>
            <a:pPr rtl="0"/>
            <a:fld id="{EB37DED6-D4C7-42EE-AB49-D2E39E64FDE4}" type="slidenum">
              <a:rPr lang="fi-FI" smtClean="0"/>
              <a:t>‹#›</a:t>
            </a:fld>
            <a:endParaRPr lang="fi-FI" dirty="0"/>
          </a:p>
        </p:txBody>
      </p:sp>
    </p:spTree>
    <p:extLst>
      <p:ext uri="{BB962C8B-B14F-4D97-AF65-F5344CB8AC3E}">
        <p14:creationId xmlns:p14="http://schemas.microsoft.com/office/powerpoint/2010/main" val="380828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pPr rtl="0"/>
            <a:fld id="{6AD1B167-AB0B-4656-BB99-A975996CE0A7}" type="datetime1">
              <a:rPr lang="fi-FI" smtClean="0"/>
              <a:t>14.4.2021</a:t>
            </a:fld>
            <a:endParaRPr lang="fi-FI" dirty="0"/>
          </a:p>
        </p:txBody>
      </p:sp>
      <p:sp>
        <p:nvSpPr>
          <p:cNvPr id="4" name="Alatunnisteen paikkamerkki 3"/>
          <p:cNvSpPr>
            <a:spLocks noGrp="1"/>
          </p:cNvSpPr>
          <p:nvPr>
            <p:ph type="ftr" sz="quarter" idx="11"/>
          </p:nvPr>
        </p:nvSpPr>
        <p:spPr/>
        <p:txBody>
          <a:bodyPr/>
          <a:lstStyle/>
          <a:p>
            <a:pPr rtl="0"/>
            <a:r>
              <a:rPr lang="fi-FI" smtClean="0"/>
              <a:t>Lisää alatunniste</a:t>
            </a:r>
            <a:endParaRPr lang="fi-FI" dirty="0"/>
          </a:p>
        </p:txBody>
      </p:sp>
      <p:sp>
        <p:nvSpPr>
          <p:cNvPr id="5" name="Dian numeron paikkamerkki 4"/>
          <p:cNvSpPr>
            <a:spLocks noGrp="1"/>
          </p:cNvSpPr>
          <p:nvPr>
            <p:ph type="sldNum" sz="quarter" idx="12"/>
          </p:nvPr>
        </p:nvSpPr>
        <p:spPr/>
        <p:txBody>
          <a:bodyPr/>
          <a:lstStyle/>
          <a:p>
            <a:pPr rtl="0"/>
            <a:fld id="{EB37DED6-D4C7-42EE-AB49-D2E39E64FDE4}" type="slidenum">
              <a:rPr lang="fi-FI" smtClean="0"/>
              <a:t>‹#›</a:t>
            </a:fld>
            <a:endParaRPr lang="fi-FI" dirty="0"/>
          </a:p>
        </p:txBody>
      </p:sp>
    </p:spTree>
    <p:extLst>
      <p:ext uri="{BB962C8B-B14F-4D97-AF65-F5344CB8AC3E}">
        <p14:creationId xmlns:p14="http://schemas.microsoft.com/office/powerpoint/2010/main" val="62527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rtl="0"/>
            <a:fld id="{61ACC35D-1A1B-4FD7-9645-21287151A926}" type="datetime1">
              <a:rPr lang="fi-FI" smtClean="0"/>
              <a:t>14.4.2021</a:t>
            </a:fld>
            <a:endParaRPr lang="fi-FI" dirty="0"/>
          </a:p>
        </p:txBody>
      </p:sp>
      <p:sp>
        <p:nvSpPr>
          <p:cNvPr id="3" name="Alatunnisteen paikkamerkki 2"/>
          <p:cNvSpPr>
            <a:spLocks noGrp="1"/>
          </p:cNvSpPr>
          <p:nvPr>
            <p:ph type="ftr" sz="quarter" idx="11"/>
          </p:nvPr>
        </p:nvSpPr>
        <p:spPr/>
        <p:txBody>
          <a:bodyPr/>
          <a:lstStyle/>
          <a:p>
            <a:pPr rtl="0"/>
            <a:r>
              <a:rPr lang="fi-FI" smtClean="0"/>
              <a:t>Lisää alatunniste</a:t>
            </a:r>
            <a:endParaRPr lang="fi-FI" dirty="0"/>
          </a:p>
        </p:txBody>
      </p:sp>
      <p:sp>
        <p:nvSpPr>
          <p:cNvPr id="4" name="Dian numeron paikkamerkki 3"/>
          <p:cNvSpPr>
            <a:spLocks noGrp="1"/>
          </p:cNvSpPr>
          <p:nvPr>
            <p:ph type="sldNum" sz="quarter" idx="12"/>
          </p:nvPr>
        </p:nvSpPr>
        <p:spPr/>
        <p:txBody>
          <a:bodyPr/>
          <a:lstStyle/>
          <a:p>
            <a:pPr rtl="0"/>
            <a:fld id="{EB37DED6-D4C7-42EE-AB49-D2E39E64FDE4}" type="slidenum">
              <a:rPr lang="fi-FI" smtClean="0"/>
              <a:t>‹#›</a:t>
            </a:fld>
            <a:endParaRPr lang="fi-FI" dirty="0"/>
          </a:p>
        </p:txBody>
      </p:sp>
    </p:spTree>
    <p:extLst>
      <p:ext uri="{BB962C8B-B14F-4D97-AF65-F5344CB8AC3E}">
        <p14:creationId xmlns:p14="http://schemas.microsoft.com/office/powerpoint/2010/main" val="221402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570" y="457200"/>
            <a:ext cx="3931213" cy="1600200"/>
          </a:xfrm>
        </p:spPr>
        <p:txBody>
          <a:bodyPr anchor="b"/>
          <a:lstStyle>
            <a:lvl1pPr>
              <a:defRPr sz="3199"/>
            </a:lvl1pPr>
          </a:lstStyle>
          <a:p>
            <a:r>
              <a:rPr lang="fi-FI" smtClean="0"/>
              <a:t>Muokkaa perustyyl. napsautt.</a:t>
            </a:r>
            <a:endParaRPr lang="fi-FI"/>
          </a:p>
        </p:txBody>
      </p:sp>
      <p:sp>
        <p:nvSpPr>
          <p:cNvPr id="3" name="Sisällön paikkamerkki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pPr rtl="0"/>
            <a:fld id="{F7F2DB62-560E-4087-BF93-DBFD51A6B489}" type="datetime1">
              <a:rPr lang="fi-FI" smtClean="0"/>
              <a:t>14.4.2021</a:t>
            </a:fld>
            <a:endParaRPr lang="fi-FI" dirty="0"/>
          </a:p>
        </p:txBody>
      </p:sp>
      <p:sp>
        <p:nvSpPr>
          <p:cNvPr id="6" name="Alatunnisteen paikkamerkki 5"/>
          <p:cNvSpPr>
            <a:spLocks noGrp="1"/>
          </p:cNvSpPr>
          <p:nvPr>
            <p:ph type="ftr" sz="quarter" idx="11"/>
          </p:nvPr>
        </p:nvSpPr>
        <p:spPr/>
        <p:txBody>
          <a:bodyPr/>
          <a:lstStyle/>
          <a:p>
            <a:pPr rtl="0"/>
            <a:r>
              <a:rPr lang="fi-FI" smtClean="0"/>
              <a:t>Lisää alatunniste</a:t>
            </a:r>
            <a:endParaRPr lang="fi-FI" dirty="0"/>
          </a:p>
        </p:txBody>
      </p:sp>
      <p:sp>
        <p:nvSpPr>
          <p:cNvPr id="7" name="Dian numeron paikkamerkki 6"/>
          <p:cNvSpPr>
            <a:spLocks noGrp="1"/>
          </p:cNvSpPr>
          <p:nvPr>
            <p:ph type="sldNum" sz="quarter" idx="12"/>
          </p:nvPr>
        </p:nvSpPr>
        <p:spPr/>
        <p:txBody>
          <a:bodyPr/>
          <a:lstStyle/>
          <a:p>
            <a:pPr rtl="0"/>
            <a:fld id="{2DFBB78A-01B4-41F2-96B0-677A4A282832}" type="slidenum">
              <a:rPr lang="fi-FI" smtClean="0"/>
              <a:t>‹#›</a:t>
            </a:fld>
            <a:endParaRPr lang="fi-FI" dirty="0"/>
          </a:p>
        </p:txBody>
      </p:sp>
    </p:spTree>
    <p:extLst>
      <p:ext uri="{BB962C8B-B14F-4D97-AF65-F5344CB8AC3E}">
        <p14:creationId xmlns:p14="http://schemas.microsoft.com/office/powerpoint/2010/main" val="182947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570" y="457200"/>
            <a:ext cx="3931213" cy="1600200"/>
          </a:xfrm>
        </p:spPr>
        <p:txBody>
          <a:bodyPr anchor="b"/>
          <a:lstStyle>
            <a:lvl1pPr>
              <a:defRPr sz="3199"/>
            </a:lvl1pPr>
          </a:lstStyle>
          <a:p>
            <a:r>
              <a:rPr lang="fi-FI" smtClean="0"/>
              <a:t>Muokkaa perustyyl. napsautt.</a:t>
            </a:r>
            <a:endParaRPr lang="fi-FI"/>
          </a:p>
        </p:txBody>
      </p:sp>
      <p:sp>
        <p:nvSpPr>
          <p:cNvPr id="3" name="Kuvan paikkamerkki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fi-FI"/>
          </a:p>
        </p:txBody>
      </p:sp>
      <p:sp>
        <p:nvSpPr>
          <p:cNvPr id="4" name="Tekstin paikkamerkki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pPr rtl="0"/>
            <a:fld id="{81A3A62B-8A0B-45FF-9C9F-64A65A7D565D}" type="datetime1">
              <a:rPr lang="fi-FI" noProof="0" smtClean="0"/>
              <a:t>14.4.2021</a:t>
            </a:fld>
            <a:endParaRPr lang="fi-FI" noProof="0"/>
          </a:p>
        </p:txBody>
      </p:sp>
      <p:sp>
        <p:nvSpPr>
          <p:cNvPr id="6" name="Alatunnisteen paikkamerkki 5"/>
          <p:cNvSpPr>
            <a:spLocks noGrp="1"/>
          </p:cNvSpPr>
          <p:nvPr>
            <p:ph type="ftr" sz="quarter" idx="11"/>
          </p:nvPr>
        </p:nvSpPr>
        <p:spPr/>
        <p:txBody>
          <a:bodyPr/>
          <a:lstStyle/>
          <a:p>
            <a:pPr rtl="0"/>
            <a:r>
              <a:rPr lang="fi-FI" noProof="0" smtClean="0"/>
              <a:t>Lisää alatunniste</a:t>
            </a:r>
            <a:endParaRPr lang="fi-FI" noProof="0"/>
          </a:p>
        </p:txBody>
      </p:sp>
      <p:sp>
        <p:nvSpPr>
          <p:cNvPr id="7" name="Dian numeron paikkamerkki 6"/>
          <p:cNvSpPr>
            <a:spLocks noGrp="1"/>
          </p:cNvSpPr>
          <p:nvPr>
            <p:ph type="sldNum" sz="quarter" idx="12"/>
          </p:nvPr>
        </p:nvSpPr>
        <p:spPr/>
        <p:txBody>
          <a:bodyPr/>
          <a:lstStyle/>
          <a:p>
            <a:pPr rtl="0"/>
            <a:fld id="{EB37DED6-D4C7-42EE-AB49-D2E39E64FDE4}" type="slidenum">
              <a:rPr lang="fi-FI" noProof="0" smtClean="0"/>
              <a:pPr/>
              <a:t>‹#›</a:t>
            </a:fld>
            <a:endParaRPr lang="fi-FI" noProof="0"/>
          </a:p>
        </p:txBody>
      </p:sp>
    </p:spTree>
    <p:extLst>
      <p:ext uri="{BB962C8B-B14F-4D97-AF65-F5344CB8AC3E}">
        <p14:creationId xmlns:p14="http://schemas.microsoft.com/office/powerpoint/2010/main" val="1501738664"/>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1A3A62B-8A0B-45FF-9C9F-64A65A7D565D}" type="datetime1">
              <a:rPr lang="fi-FI" noProof="0" smtClean="0"/>
              <a:t>14.4.2021</a:t>
            </a:fld>
            <a:endParaRPr lang="fi-FI" noProof="0"/>
          </a:p>
        </p:txBody>
      </p:sp>
      <p:sp>
        <p:nvSpPr>
          <p:cNvPr id="5" name="Alatunnisteen paikkamerkki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i-FI" noProof="0" smtClean="0"/>
              <a:t>Lisää alatunniste</a:t>
            </a:r>
            <a:endParaRPr lang="fi-FI" noProof="0"/>
          </a:p>
        </p:txBody>
      </p:sp>
      <p:sp>
        <p:nvSpPr>
          <p:cNvPr id="6" name="Dian numeron paikkamerkki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B37DED6-D4C7-42EE-AB49-D2E39E64FDE4}" type="slidenum">
              <a:rPr lang="fi-FI" noProof="0" smtClean="0"/>
              <a:pPr/>
              <a:t>‹#›</a:t>
            </a:fld>
            <a:endParaRPr lang="fi-FI" noProof="0"/>
          </a:p>
        </p:txBody>
      </p:sp>
    </p:spTree>
    <p:extLst>
      <p:ext uri="{BB962C8B-B14F-4D97-AF65-F5344CB8AC3E}">
        <p14:creationId xmlns:p14="http://schemas.microsoft.com/office/powerpoint/2010/main" val="6983587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www.youtube.com/watch?v=DIrUHVFkm9A"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www.youtube.com/watch?v=LNH-kCdtEaw"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iltalehti.fi/ulkomaat/a/201801162200672658"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798268" y="1052736"/>
            <a:ext cx="7557443" cy="2387600"/>
          </a:xfrm>
        </p:spPr>
        <p:txBody>
          <a:bodyPr rtlCol="0"/>
          <a:lstStyle/>
          <a:p>
            <a:pPr rtl="0"/>
            <a:r>
              <a:rPr lang="fi-FI" dirty="0" smtClean="0"/>
              <a:t>Historian ainereaali-kurssi</a:t>
            </a:r>
            <a:endParaRPr lang="fi-FI" dirty="0"/>
          </a:p>
        </p:txBody>
      </p:sp>
      <p:sp>
        <p:nvSpPr>
          <p:cNvPr id="3" name="Alaotsikko 2"/>
          <p:cNvSpPr>
            <a:spLocks noGrp="1"/>
          </p:cNvSpPr>
          <p:nvPr>
            <p:ph type="subTitle" idx="1"/>
          </p:nvPr>
        </p:nvSpPr>
        <p:spPr>
          <a:xfrm>
            <a:off x="5086300" y="3645024"/>
            <a:ext cx="6909371" cy="1655762"/>
          </a:xfrm>
        </p:spPr>
        <p:txBody>
          <a:bodyPr rtlCol="0">
            <a:normAutofit/>
          </a:bodyPr>
          <a:lstStyle/>
          <a:p>
            <a:pPr rtl="0"/>
            <a:r>
              <a:rPr lang="fi-FI" sz="3600" dirty="0" smtClean="0"/>
              <a:t>(HI2-kurssin kertausta) </a:t>
            </a:r>
            <a:endParaRPr lang="fi-FI" sz="3600"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Keskiajan </a:t>
            </a:r>
            <a:r>
              <a:rPr lang="fi-FI" dirty="0"/>
              <a:t>Euroopan valtiot ja niitä edeltänyt Rooman imperiumi olivat monikansallisia valtakuntia, joiden usein muuttuvat rajat eivät noudattaneet kielten ja kulttuurien jakolinjoja.</a:t>
            </a:r>
          </a:p>
          <a:p>
            <a:pPr lvl="0"/>
            <a:r>
              <a:rPr lang="fi-FI" dirty="0"/>
              <a:t>1600-luvulla alkoi syntyä uudenlaisia valtioita, joissa hallitsijan valta oli suuri, ja hänen apunaan oli tehokas virkakoneisto ja armeija aikaisemman keskinäisiin vasallisuhteisiin perustuneen feodaalijärjestelmän sijasta.</a:t>
            </a:r>
          </a:p>
          <a:p>
            <a:pPr lvl="0"/>
            <a:r>
              <a:rPr lang="fi-FI" dirty="0"/>
              <a:t>1800-luvulla </a:t>
            </a:r>
            <a:r>
              <a:rPr lang="fi-FI" b="1" dirty="0"/>
              <a:t>kansallisuusaate</a:t>
            </a:r>
            <a:r>
              <a:rPr lang="fi-FI" dirty="0"/>
              <a:t> eli </a:t>
            </a:r>
            <a:r>
              <a:rPr lang="fi-FI" b="1" dirty="0"/>
              <a:t>nationalismi</a:t>
            </a:r>
            <a:r>
              <a:rPr lang="fi-FI" dirty="0"/>
              <a:t> alkoi levitä voimakkaasti Euroopassa.</a:t>
            </a:r>
          </a:p>
          <a:p>
            <a:pPr rtl="0"/>
            <a:endParaRPr lang="fi-FI" dirty="0"/>
          </a:p>
        </p:txBody>
      </p:sp>
      <p:sp>
        <p:nvSpPr>
          <p:cNvPr id="4" name="Otsikko 3"/>
          <p:cNvSpPr>
            <a:spLocks noGrp="1"/>
          </p:cNvSpPr>
          <p:nvPr>
            <p:ph type="title"/>
          </p:nvPr>
        </p:nvSpPr>
        <p:spPr/>
        <p:txBody>
          <a:bodyPr/>
          <a:lstStyle/>
          <a:p>
            <a:r>
              <a:rPr lang="fi-FI" b="1" dirty="0" smtClean="0"/>
              <a:t>Nationalismi = kansallisuusaate</a:t>
            </a:r>
            <a:r>
              <a:rPr lang="fi-FI" dirty="0"/>
              <a:t/>
            </a:r>
            <a:br>
              <a:rPr lang="fi-FI" dirty="0"/>
            </a:br>
            <a:endParaRPr lang="fi-FI" dirty="0"/>
          </a:p>
        </p:txBody>
      </p:sp>
    </p:spTree>
    <p:extLst>
      <p:ext uri="{BB962C8B-B14F-4D97-AF65-F5344CB8AC3E}">
        <p14:creationId xmlns:p14="http://schemas.microsoft.com/office/powerpoint/2010/main" val="15168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7982" y="365127"/>
            <a:ext cx="10512862" cy="615602"/>
          </a:xfrm>
        </p:spPr>
        <p:txBody>
          <a:bodyPr>
            <a:normAutofit fontScale="90000"/>
          </a:bodyPr>
          <a:lstStyle/>
          <a:p>
            <a:r>
              <a:rPr lang="fi-FI" b="1" dirty="0"/>
              <a:t>Englantilaisen siirtomaavallan purkautuminen Afrikassa</a:t>
            </a:r>
            <a:endParaRPr lang="fi-FI" dirty="0"/>
          </a:p>
        </p:txBody>
      </p:sp>
      <p:pic>
        <p:nvPicPr>
          <p:cNvPr id="5" name="Kuva 4" descr="https://upload.wikimedia.org/wikipedia/commons/thumb/5/52/British_Decolonisation_in_Africa.png/1280px-British_Decolonisation_in_Africa.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052" y="1083310"/>
            <a:ext cx="5586050" cy="5774690"/>
          </a:xfrm>
          <a:prstGeom prst="rect">
            <a:avLst/>
          </a:prstGeom>
          <a:noFill/>
          <a:ln>
            <a:noFill/>
          </a:ln>
        </p:spPr>
      </p:pic>
    </p:spTree>
    <p:extLst>
      <p:ext uri="{BB962C8B-B14F-4D97-AF65-F5344CB8AC3E}">
        <p14:creationId xmlns:p14="http://schemas.microsoft.com/office/powerpoint/2010/main" val="299210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412776"/>
            <a:ext cx="10512862" cy="4968551"/>
          </a:xfrm>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r>
              <a:rPr lang="fi-FI" dirty="0"/>
              <a:t> </a:t>
            </a:r>
            <a:r>
              <a:rPr lang="fi-FI" dirty="0" smtClean="0"/>
              <a:t>1800-luvulla </a:t>
            </a:r>
            <a:r>
              <a:rPr lang="fi-FI" dirty="0"/>
              <a:t>syntyi </a:t>
            </a:r>
            <a:r>
              <a:rPr lang="fi-FI" b="1" dirty="0"/>
              <a:t>sionistinen</a:t>
            </a:r>
            <a:r>
              <a:rPr lang="fi-FI" dirty="0"/>
              <a:t> liike, joka tavoitteli omaa kansallisvaltiota maailman juutalaisille.</a:t>
            </a:r>
          </a:p>
          <a:p>
            <a:pPr lvl="0"/>
            <a:r>
              <a:rPr lang="fi-FI" dirty="0"/>
              <a:t>Iso-Britannian ulkoministeri Arthur </a:t>
            </a:r>
            <a:r>
              <a:rPr lang="fi-FI" dirty="0" err="1"/>
              <a:t>Balfour</a:t>
            </a:r>
            <a:r>
              <a:rPr lang="fi-FI" dirty="0"/>
              <a:t> antoi 1917 ns. </a:t>
            </a:r>
            <a:r>
              <a:rPr lang="fi-FI" b="1" dirty="0" err="1"/>
              <a:t>Balfourin</a:t>
            </a:r>
            <a:r>
              <a:rPr lang="fi-FI" b="1" dirty="0"/>
              <a:t> julistuksen</a:t>
            </a:r>
            <a:r>
              <a:rPr lang="fi-FI" dirty="0"/>
              <a:t>, jossa ilmaisi Ison-Britannian tukevan periaatetasolla juutalaisten oman valtion perustamista Palestiinaan, joka oli Ison-Britannian valvonnassa sillä hetkellä.</a:t>
            </a:r>
          </a:p>
          <a:p>
            <a:pPr lvl="0"/>
            <a:r>
              <a:rPr lang="fi-FI" dirty="0"/>
              <a:t>Toisen maailmansodan jälkeen YK ehdotti 1947 Palestiinan jakamista kahtia, arabien ja juutalaisten omiin valtioihin. USA ja NL tukivat ehdotusta, arabimaat ja Iso-Britannia vastustivat.</a:t>
            </a:r>
          </a:p>
          <a:p>
            <a:pPr lvl="0"/>
            <a:r>
              <a:rPr lang="fi-FI" dirty="0"/>
              <a:t>Brittien vetäydyttyä juutalaiset julistivat itsenäisen </a:t>
            </a:r>
            <a:r>
              <a:rPr lang="fi-FI" b="1" dirty="0"/>
              <a:t>Israelin</a:t>
            </a:r>
            <a:r>
              <a:rPr lang="fi-FI" dirty="0"/>
              <a:t> valtion syntyneen. Arabimaat eivät tunnustaneet sitä, vaan hyökkäsivät sinne, mutta Israel voitti vuosina 1948-49 käydyn sodan ja valloitti paljon laajemman alueen kuin mitä YK oli suunnitellut.</a:t>
            </a:r>
          </a:p>
          <a:p>
            <a:pPr lvl="0"/>
            <a:r>
              <a:rPr lang="fi-FI" dirty="0"/>
              <a:t>Sota johti laajaan pakolaisongelmaan arabien paetessa vallatuilta alueilta. He asettuivat pakolaisleireille, joista tuli ajan kanssa pysyviä.</a:t>
            </a:r>
          </a:p>
          <a:p>
            <a:pPr rtl="0"/>
            <a:endParaRPr lang="fi-FI" dirty="0"/>
          </a:p>
        </p:txBody>
      </p:sp>
      <p:sp>
        <p:nvSpPr>
          <p:cNvPr id="4" name="Otsikko 3"/>
          <p:cNvSpPr>
            <a:spLocks noGrp="1"/>
          </p:cNvSpPr>
          <p:nvPr>
            <p:ph type="title"/>
          </p:nvPr>
        </p:nvSpPr>
        <p:spPr/>
        <p:txBody>
          <a:bodyPr>
            <a:normAutofit fontScale="90000"/>
          </a:bodyPr>
          <a:lstStyle/>
          <a:p>
            <a:r>
              <a:rPr lang="fi-FI" b="1" dirty="0"/>
              <a:t>Lähi-idän konfliktit</a:t>
            </a:r>
            <a:br>
              <a:rPr lang="fi-FI" b="1" dirty="0"/>
            </a:br>
            <a:r>
              <a:rPr lang="fi-FI" b="1" dirty="0"/>
              <a:t>Israelin valtion synty</a:t>
            </a:r>
            <a:r>
              <a:rPr lang="fi-FI" dirty="0"/>
              <a:t/>
            </a:r>
            <a:br>
              <a:rPr lang="fi-FI" dirty="0"/>
            </a:br>
            <a:endParaRPr lang="fi-FI" dirty="0"/>
          </a:p>
        </p:txBody>
      </p:sp>
    </p:spTree>
    <p:extLst>
      <p:ext uri="{BB962C8B-B14F-4D97-AF65-F5344CB8AC3E}">
        <p14:creationId xmlns:p14="http://schemas.microsoft.com/office/powerpoint/2010/main" val="43387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Autofit/>
          </a:bodyPr>
          <a:lstStyle/>
          <a:p>
            <a:r>
              <a:rPr lang="fi-FI" sz="3200" b="1" dirty="0"/>
              <a:t>Ensimmäinen kartta esittää YK:n ehdotusta Palestiinan jakamiseksi arabien ja juutalaisten kesken. Toinen kartta esittää jakoa, joka toteutui vuosien 1948-49 sodan jälkeen.</a:t>
            </a:r>
            <a:endParaRPr lang="fi-FI" sz="3200" dirty="0"/>
          </a:p>
        </p:txBody>
      </p:sp>
      <p:pic>
        <p:nvPicPr>
          <p:cNvPr id="5" name="Sisällön paikkamerkki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8108" y="1825624"/>
            <a:ext cx="4790971" cy="4987751"/>
          </a:xfrm>
          <a:prstGeom prst="rect">
            <a:avLst/>
          </a:prstGeom>
          <a:noFill/>
          <a:ln>
            <a:noFill/>
          </a:ln>
        </p:spPr>
      </p:pic>
    </p:spTree>
    <p:extLst>
      <p:ext uri="{BB962C8B-B14F-4D97-AF65-F5344CB8AC3E}">
        <p14:creationId xmlns:p14="http://schemas.microsoft.com/office/powerpoint/2010/main" val="3771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a:bodyPr>
          <a:lstStyle/>
          <a:p>
            <a:pPr lvl="0"/>
            <a:r>
              <a:rPr lang="fi-FI" b="1" dirty="0" smtClean="0"/>
              <a:t>Suezin </a:t>
            </a:r>
            <a:r>
              <a:rPr lang="fi-FI" b="1" dirty="0"/>
              <a:t>kriisi 1956: </a:t>
            </a:r>
            <a:r>
              <a:rPr lang="fi-FI" dirty="0"/>
              <a:t>Egypti kansallisti Suezin kanavan, jolloin Israel, Ranska ja Iso-Britannia hyökkäsivät sen kimppuun. Hyökkääjät joutuivat vetäytymään Yhdysvaltojen ja Neuvostoliiton vastustuksen takia.</a:t>
            </a:r>
          </a:p>
          <a:p>
            <a:pPr lvl="0"/>
            <a:r>
              <a:rPr lang="fi-FI" b="1" dirty="0"/>
              <a:t>Kuuden päivän sota 1967: </a:t>
            </a:r>
            <a:r>
              <a:rPr lang="fi-FI" dirty="0"/>
              <a:t>Israel hyökkäsi arabimaiden kimppuun, ja miehitti laajoja alueita (esim. </a:t>
            </a:r>
            <a:r>
              <a:rPr lang="fi-FI" dirty="0" err="1"/>
              <a:t>Jordanvirran</a:t>
            </a:r>
            <a:r>
              <a:rPr lang="fi-FI" dirty="0"/>
              <a:t> Länsiranta, Gaza, </a:t>
            </a:r>
            <a:r>
              <a:rPr lang="fi-FI" dirty="0" err="1"/>
              <a:t>Golanin</a:t>
            </a:r>
            <a:r>
              <a:rPr lang="fi-FI" dirty="0"/>
              <a:t> kukkulat, Itä-Jerusalem). Yhdysvallat esti kaikki Israeliin kohdistuvat vastatoimet.</a:t>
            </a:r>
          </a:p>
          <a:p>
            <a:pPr lvl="0"/>
            <a:r>
              <a:rPr lang="fi-FI" b="1" dirty="0" err="1"/>
              <a:t>Jom</a:t>
            </a:r>
            <a:r>
              <a:rPr lang="fi-FI" b="1" dirty="0"/>
              <a:t> </a:t>
            </a:r>
            <a:r>
              <a:rPr lang="fi-FI" b="1" dirty="0" err="1"/>
              <a:t>kippur</a:t>
            </a:r>
            <a:r>
              <a:rPr lang="fi-FI" b="1" dirty="0"/>
              <a:t>-sota 1973: </a:t>
            </a:r>
            <a:r>
              <a:rPr lang="fi-FI" dirty="0"/>
              <a:t>Arabimaat tekivät yllätyshyökkäyksen Israelin kimppuun, mutta eivät saavuttaneet voittoja tai saaneet vallattua sen alueita. Sodan aika öljyntuottajamaat muodostivat hintakartellin (</a:t>
            </a:r>
            <a:r>
              <a:rPr lang="fi-FI" b="1" dirty="0"/>
              <a:t>OPEC</a:t>
            </a:r>
            <a:r>
              <a:rPr lang="fi-FI" dirty="0"/>
              <a:t>) ja nostivat raakaöljyn hintaa länsimaiden taloutta vahingoittaakseen.</a:t>
            </a:r>
          </a:p>
          <a:p>
            <a:pPr rtl="0"/>
            <a:endParaRPr lang="fi-FI" dirty="0"/>
          </a:p>
        </p:txBody>
      </p:sp>
      <p:sp>
        <p:nvSpPr>
          <p:cNvPr id="4" name="Otsikko 3"/>
          <p:cNvSpPr>
            <a:spLocks noGrp="1"/>
          </p:cNvSpPr>
          <p:nvPr>
            <p:ph type="title"/>
          </p:nvPr>
        </p:nvSpPr>
        <p:spPr/>
        <p:txBody>
          <a:bodyPr/>
          <a:lstStyle/>
          <a:p>
            <a:r>
              <a:rPr lang="fi-FI" b="1" dirty="0"/>
              <a:t>Israelin konfliktit arabimaiden kanssa</a:t>
            </a:r>
            <a:r>
              <a:rPr lang="fi-FI" dirty="0"/>
              <a:t/>
            </a:r>
            <a:br>
              <a:rPr lang="fi-FI" dirty="0"/>
            </a:br>
            <a:endParaRPr lang="fi-FI" dirty="0"/>
          </a:p>
        </p:txBody>
      </p:sp>
    </p:spTree>
    <p:extLst>
      <p:ext uri="{BB962C8B-B14F-4D97-AF65-F5344CB8AC3E}">
        <p14:creationId xmlns:p14="http://schemas.microsoft.com/office/powerpoint/2010/main" val="29052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b="1" dirty="0" err="1"/>
              <a:t>Intifada</a:t>
            </a:r>
            <a:r>
              <a:rPr lang="fi-FI" b="1" dirty="0"/>
              <a:t> 1987-93 ja 2000-2004: </a:t>
            </a:r>
            <a:r>
              <a:rPr lang="fi-FI" dirty="0"/>
              <a:t>Palestiinalaiset ovat yrittäneet väkivaltaista kansannousua Israelia vastaan, mutta eivät ole onnistuneet. Tuhansia siviileitä ja sotilaita on kuollut molemmin puolin.</a:t>
            </a:r>
          </a:p>
          <a:p>
            <a:pPr lvl="0"/>
            <a:r>
              <a:rPr lang="fi-FI" b="1" dirty="0"/>
              <a:t>Libanonin sota 2006: </a:t>
            </a:r>
            <a:r>
              <a:rPr lang="fi-FI" dirty="0"/>
              <a:t>Israel hyökkäsi Libanoniin tuhotakseen sieltä käsin toimivan Hizbollah-järjestön. Tavoite ei onnistunut, tällä hetkellä vallitsee tulitauko.</a:t>
            </a:r>
          </a:p>
          <a:p>
            <a:pPr lvl="0"/>
            <a:r>
              <a:rPr lang="fi-FI" b="1" dirty="0"/>
              <a:t>Gazan sota 2008-09 ja 2014: </a:t>
            </a:r>
            <a:r>
              <a:rPr lang="fi-FI" dirty="0"/>
              <a:t>Israel</a:t>
            </a:r>
            <a:r>
              <a:rPr lang="fi-FI" b="1" dirty="0"/>
              <a:t> </a:t>
            </a:r>
            <a:r>
              <a:rPr lang="fi-FI" dirty="0"/>
              <a:t>on pyrkinyt</a:t>
            </a:r>
            <a:r>
              <a:rPr lang="fi-FI" b="1" dirty="0"/>
              <a:t> </a:t>
            </a:r>
            <a:r>
              <a:rPr lang="fi-FI" dirty="0"/>
              <a:t>tuhoamaan palestiinalaisten Hamas-järjestön, tai ainakin estämään sitä tekemästä raketti-iskuja tekemällä hyökkäyksiä palestiinalaisalueille.</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399295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810234" y="5356392"/>
            <a:ext cx="2664142" cy="1325563"/>
          </a:xfrm>
        </p:spPr>
        <p:txBody>
          <a:bodyPr>
            <a:normAutofit/>
          </a:bodyPr>
          <a:lstStyle/>
          <a:p>
            <a:r>
              <a:rPr lang="fi-FI" sz="2400" dirty="0" smtClean="0"/>
              <a:t>Forum II opeaineisto</a:t>
            </a:r>
            <a:endParaRPr lang="fi-FI" sz="2400" dirty="0"/>
          </a:p>
        </p:txBody>
      </p:sp>
      <p:pic>
        <p:nvPicPr>
          <p:cNvPr id="4" name="Sisällön paikkamerkki 3"/>
          <p:cNvPicPr>
            <a:picLocks noGrp="1" noChangeAspect="1"/>
          </p:cNvPicPr>
          <p:nvPr>
            <p:ph idx="1"/>
          </p:nvPr>
        </p:nvPicPr>
        <p:blipFill>
          <a:blip r:embed="rId2"/>
          <a:stretch>
            <a:fillRect/>
          </a:stretch>
        </p:blipFill>
        <p:spPr>
          <a:xfrm>
            <a:off x="1154852" y="692696"/>
            <a:ext cx="8643019" cy="5976663"/>
          </a:xfrm>
          <a:prstGeom prst="rect">
            <a:avLst/>
          </a:prstGeom>
        </p:spPr>
      </p:pic>
    </p:spTree>
    <p:extLst>
      <p:ext uri="{BB962C8B-B14F-4D97-AF65-F5344CB8AC3E}">
        <p14:creationId xmlns:p14="http://schemas.microsoft.com/office/powerpoint/2010/main" val="31077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Arabimaat </a:t>
            </a:r>
            <a:r>
              <a:rPr lang="fi-FI" dirty="0"/>
              <a:t>eivät tunnusta Israelia vaan pitävät sitä laittomana maahantunkeutujana.</a:t>
            </a:r>
          </a:p>
          <a:p>
            <a:pPr lvl="0"/>
            <a:r>
              <a:rPr lang="fi-FI" dirty="0"/>
              <a:t>Palestiinalaiset haluavat oman valtion, johon kuuluisivat länsiranta, Gaza ja Itä-Jerusalem. Israel ei suostu näihin aluevaatimuksiin, ja pitää etenkin Jerusalemia jakamattomana omana pääkaupunkinaan.</a:t>
            </a:r>
          </a:p>
          <a:p>
            <a:pPr lvl="0"/>
            <a:r>
              <a:rPr lang="fi-FI" dirty="0"/>
              <a:t>Palestiinalaiset vaativat, että vuonna 1948 paenneet ihmiset ja heidän jälkeläisensä saisivat palata. Pakolaisleireillä elää satoja tuhansia ihmisiä alkeellisissa oloissa vailla toivoa tulevaisuudesta.</a:t>
            </a:r>
          </a:p>
          <a:p>
            <a:pPr rtl="0"/>
            <a:endParaRPr lang="fi-FI" dirty="0"/>
          </a:p>
        </p:txBody>
      </p:sp>
      <p:sp>
        <p:nvSpPr>
          <p:cNvPr id="4" name="Otsikko 3"/>
          <p:cNvSpPr>
            <a:spLocks noGrp="1"/>
          </p:cNvSpPr>
          <p:nvPr>
            <p:ph type="title"/>
          </p:nvPr>
        </p:nvSpPr>
        <p:spPr/>
        <p:txBody>
          <a:bodyPr>
            <a:normAutofit fontScale="90000"/>
          </a:bodyPr>
          <a:lstStyle/>
          <a:p>
            <a:r>
              <a:rPr lang="fi-FI" b="1" dirty="0"/>
              <a:t>Palestiinan ja Israelin kiistakysymykset rauhanprosessin tiellä</a:t>
            </a:r>
            <a:r>
              <a:rPr lang="fi-FI" dirty="0"/>
              <a:t/>
            </a:r>
            <a:br>
              <a:rPr lang="fi-FI" dirty="0"/>
            </a:br>
            <a:endParaRPr lang="fi-FI" dirty="0"/>
          </a:p>
        </p:txBody>
      </p:sp>
    </p:spTree>
    <p:extLst>
      <p:ext uri="{BB962C8B-B14F-4D97-AF65-F5344CB8AC3E}">
        <p14:creationId xmlns:p14="http://schemas.microsoft.com/office/powerpoint/2010/main" val="9404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Israel on perustanut siirtokuntia miehittämilleen alueille.</a:t>
            </a:r>
          </a:p>
          <a:p>
            <a:pPr lvl="0"/>
            <a:r>
              <a:rPr lang="fi-FI" dirty="0"/>
              <a:t>Alueen vesivarannot ovat rajalliset ja Israel valvoo niitä.</a:t>
            </a:r>
          </a:p>
          <a:p>
            <a:pPr lvl="0"/>
            <a:r>
              <a:rPr lang="fi-FI" dirty="0"/>
              <a:t>Israel on rakentanut muurin palestiinalaisalueiden ympärille turvallisuussyistä, mitä esim. YK on vastustanut. Yhdysvallat kuitenkin tukee Israelia, joten siihen ei kohdisteta sanktioita.</a:t>
            </a:r>
          </a:p>
          <a:p>
            <a:pPr lvl="0"/>
            <a:r>
              <a:rPr lang="fi-FI" dirty="0"/>
              <a:t>Israel käytännössä sortaa palestiinalaisia, mutta palestiinalaiset tekevät siviileihin kohdistuvia kostoiskuja. Väkivallan ja koston kierrettä ei ole saatu katkaistua.</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109501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r>
              <a:rPr lang="fi-FI" dirty="0" smtClean="0"/>
              <a:t>Tiukan </a:t>
            </a:r>
            <a:r>
              <a:rPr lang="fi-FI" dirty="0"/>
              <a:t>linjan islam on toiminut vastavoimana amerikkalaisten vaikutusvallalle Lähi-idässä.</a:t>
            </a:r>
          </a:p>
          <a:p>
            <a:pPr lvl="0"/>
            <a:r>
              <a:rPr lang="fi-FI" dirty="0"/>
              <a:t>Islamistit ovat ajoittain päässeet valtaan useissa maissa, usein tavallisen kansan tuella, koska ne syrjäyttivät korruptoituneen harvainvallan.</a:t>
            </a:r>
          </a:p>
          <a:p>
            <a:pPr lvl="0"/>
            <a:r>
              <a:rPr lang="fi-FI" dirty="0"/>
              <a:t>1979 Iranissa tapahtui vallankumous, jossa länsimielinen shah syrjäytettiin, ja maasta tuli </a:t>
            </a:r>
            <a:r>
              <a:rPr lang="fi-FI" b="1" dirty="0"/>
              <a:t>shiialainen</a:t>
            </a:r>
            <a:r>
              <a:rPr lang="fi-FI" dirty="0"/>
              <a:t> </a:t>
            </a:r>
            <a:r>
              <a:rPr lang="fi-FI" b="1" dirty="0"/>
              <a:t>teokratia</a:t>
            </a:r>
            <a:r>
              <a:rPr lang="fi-FI" dirty="0"/>
              <a:t>. Iranin välit Yhdysvaltoihin ovat huonot, ja se kamppailee vaikutusvallasta </a:t>
            </a:r>
            <a:r>
              <a:rPr lang="fi-FI" b="1" dirty="0"/>
              <a:t>sunnalaisen</a:t>
            </a:r>
            <a:r>
              <a:rPr lang="fi-FI" dirty="0"/>
              <a:t> Saudi-Arabian kanssa, joka on samanaikaisesti Yhdysvaltojen liittolainen, mutta myös rahoittaa radikaaleja järjestöjä ympäri maailmaa.</a:t>
            </a:r>
          </a:p>
          <a:p>
            <a:pPr rtl="0"/>
            <a:endParaRPr lang="fi-FI" dirty="0"/>
          </a:p>
        </p:txBody>
      </p:sp>
      <p:sp>
        <p:nvSpPr>
          <p:cNvPr id="4" name="Otsikko 3"/>
          <p:cNvSpPr>
            <a:spLocks noGrp="1"/>
          </p:cNvSpPr>
          <p:nvPr>
            <p:ph type="title"/>
          </p:nvPr>
        </p:nvSpPr>
        <p:spPr/>
        <p:txBody>
          <a:bodyPr/>
          <a:lstStyle/>
          <a:p>
            <a:r>
              <a:rPr lang="fi-FI" b="1" dirty="0"/>
              <a:t>Radikaali islam poliittisena voimana</a:t>
            </a:r>
            <a:r>
              <a:rPr lang="fi-FI" dirty="0"/>
              <a:t/>
            </a:r>
            <a:br>
              <a:rPr lang="fi-FI" dirty="0"/>
            </a:br>
            <a:endParaRPr lang="fi-FI" dirty="0"/>
          </a:p>
        </p:txBody>
      </p:sp>
    </p:spTree>
    <p:extLst>
      <p:ext uri="{BB962C8B-B14F-4D97-AF65-F5344CB8AC3E}">
        <p14:creationId xmlns:p14="http://schemas.microsoft.com/office/powerpoint/2010/main" val="19849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Vuosina 1979-80 Iran ja Irak kävivät sodan, jonka väitettiin olevan uskonsota (shiiat vastaan sunnit), mutta kyse oli öljytoimituksista.</a:t>
            </a:r>
          </a:p>
          <a:p>
            <a:pPr lvl="0"/>
            <a:r>
              <a:rPr lang="fi-FI" dirty="0"/>
              <a:t>Iran on yrittänyt kehittää ydinaseita, johon on vastattu talouspakotteilla. Presidentti Obama neuvotteli ydinohjelman keskeyttämisen vastineeksi talouspakotteiden purkamiseksi, mutta presidentti </a:t>
            </a:r>
            <a:r>
              <a:rPr lang="fi-FI" dirty="0" err="1"/>
              <a:t>Trump</a:t>
            </a:r>
            <a:r>
              <a:rPr lang="fi-FI" dirty="0"/>
              <a:t> rikkoi sopimuksen ja </a:t>
            </a:r>
            <a:r>
              <a:rPr lang="fi-FI" dirty="0" smtClean="0"/>
              <a:t>tilanne kiristyi. </a:t>
            </a:r>
            <a:r>
              <a:rPr lang="fi-FI" dirty="0" err="1" smtClean="0"/>
              <a:t>Bidenin</a:t>
            </a:r>
            <a:r>
              <a:rPr lang="fi-FI" dirty="0" smtClean="0"/>
              <a:t> kausi? </a:t>
            </a:r>
            <a:endParaRPr lang="fi-FI" dirty="0"/>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37158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Nationalistit korostivat yhteisen kielen, historian ja kulttuurin merkitystä kansakunnalle.</a:t>
            </a:r>
          </a:p>
          <a:p>
            <a:pPr lvl="0"/>
            <a:r>
              <a:rPr lang="fi-FI" dirty="0"/>
              <a:t>Aluksi nationalismi levisi lähinnä keskiluokan parissa, mutta nationalismi piti myös rahvasta merkityksellisenä kansallisvaltiolle, sillä kansakunta muodostuu kaikista yhteiskuntaluokista.</a:t>
            </a:r>
          </a:p>
          <a:p>
            <a:pPr lvl="0"/>
            <a:r>
              <a:rPr lang="fi-FI" dirty="0"/>
              <a:t>Nationalismi aiheutti Euroopan monikansallisissa keisarikunnissa paljon kuohuntaa ja levottomuuksia ja etenkin vuonna 1848 tapahtui niin monia kansannousuja ja kapinoita, että se sai myöhemmin nimen </a:t>
            </a:r>
            <a:r>
              <a:rPr lang="fi-FI" dirty="0" smtClean="0"/>
              <a:t>”</a:t>
            </a:r>
            <a:r>
              <a:rPr lang="fi-FI" b="1" dirty="0" smtClean="0"/>
              <a:t>Euroopan</a:t>
            </a:r>
            <a:r>
              <a:rPr lang="fi-FI" dirty="0" smtClean="0"/>
              <a:t> </a:t>
            </a:r>
            <a:r>
              <a:rPr lang="fi-FI" b="1" dirty="0" smtClean="0"/>
              <a:t>hullu </a:t>
            </a:r>
            <a:r>
              <a:rPr lang="fi-FI" b="1" dirty="0"/>
              <a:t>vuosi”</a:t>
            </a:r>
            <a:r>
              <a:rPr lang="fi-FI" dirty="0"/>
              <a:t>.</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265588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a:bodyPr>
          <a:lstStyle/>
          <a:p>
            <a:pPr lvl="0"/>
            <a:r>
              <a:rPr lang="fi-FI" dirty="0" smtClean="0"/>
              <a:t>Vuonna </a:t>
            </a:r>
            <a:r>
              <a:rPr lang="fi-FI" dirty="0"/>
              <a:t>2011 Tunisiassa alkoivat mielenosoitukset korruptoitunutta hallintoa vastaan, jotka pian levisivät ympäri Lähi-itää ja Pohjois-Afrikkaa.</a:t>
            </a:r>
          </a:p>
          <a:p>
            <a:pPr lvl="0"/>
            <a:r>
              <a:rPr lang="fi-FI" dirty="0"/>
              <a:t>Arabikevään aikana useat eri ryhmittymät nousivat vaatimaan muutosta.</a:t>
            </a:r>
          </a:p>
          <a:p>
            <a:pPr lvl="0"/>
            <a:r>
              <a:rPr lang="fi-FI" dirty="0"/>
              <a:t>Taustalla on tavallisen kansan huonot elinolot, inflaatio, nuorisotyöttömyys ja tyytymättömyys hallintoon.</a:t>
            </a:r>
          </a:p>
          <a:p>
            <a:pPr lvl="0"/>
            <a:r>
              <a:rPr lang="fi-FI" dirty="0"/>
              <a:t>Mielenosoittajat ja vallankumoukselliset eivät ole kaikki samaa ryhmittymää, vaan mukana ovat olleet niin demokratiaa vaativat uudistusmieliset kuin kovan linjan islamistitkin.</a:t>
            </a:r>
          </a:p>
          <a:p>
            <a:pPr lvl="0"/>
            <a:r>
              <a:rPr lang="fi-FI" dirty="0"/>
              <a:t>Sosiaalinen media oli ahkerassa käytössä, kun tietoa levitettiin ja protesteja organisoitiin.</a:t>
            </a:r>
          </a:p>
          <a:p>
            <a:pPr rtl="0"/>
            <a:endParaRPr lang="fi-FI" dirty="0"/>
          </a:p>
        </p:txBody>
      </p:sp>
      <p:sp>
        <p:nvSpPr>
          <p:cNvPr id="4" name="Otsikko 3"/>
          <p:cNvSpPr>
            <a:spLocks noGrp="1"/>
          </p:cNvSpPr>
          <p:nvPr>
            <p:ph type="title"/>
          </p:nvPr>
        </p:nvSpPr>
        <p:spPr/>
        <p:txBody>
          <a:bodyPr/>
          <a:lstStyle/>
          <a:p>
            <a:r>
              <a:rPr lang="fi-FI" b="1" dirty="0"/>
              <a:t>Arabikevät </a:t>
            </a:r>
            <a:r>
              <a:rPr lang="fi-FI" dirty="0"/>
              <a:t/>
            </a:r>
            <a:br>
              <a:rPr lang="fi-FI" dirty="0"/>
            </a:br>
            <a:endParaRPr lang="fi-FI" dirty="0"/>
          </a:p>
        </p:txBody>
      </p:sp>
    </p:spTree>
    <p:extLst>
      <p:ext uri="{BB962C8B-B14F-4D97-AF65-F5344CB8AC3E}">
        <p14:creationId xmlns:p14="http://schemas.microsoft.com/office/powerpoint/2010/main" val="9479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Arabikevät levisi useisiin valtioihin, ja sen seurauksena nähtiin mielenosoituksia, vallankumouksia (esim. Egypti) ja suoranaista sisällissotaakin (esim. Libya).</a:t>
            </a:r>
          </a:p>
          <a:p>
            <a:pPr lvl="0"/>
            <a:r>
              <a:rPr lang="fi-FI" dirty="0"/>
              <a:t>Toiveet olivat suuret, mutta Lähi-itä ei juurikaan ole muuttunut parempaan suuntaan, ja esim. naisten oikeudet eivät ole parantuneet niin paljon kuin aktivistit toivoivat. Paikoin islamistit ovat onnistuneet nousemaan valtaan.</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81543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fontScale="90000"/>
          </a:bodyPr>
          <a:lstStyle/>
          <a:p>
            <a:r>
              <a:rPr lang="fi-FI" b="1" dirty="0"/>
              <a:t>Kartta esittää niitä valtioita, joissa arabikevät laukaisi levottomuuksia</a:t>
            </a:r>
            <a:r>
              <a:rPr lang="fi-FI" dirty="0"/>
              <a:t/>
            </a:r>
            <a:br>
              <a:rPr lang="fi-FI" dirty="0"/>
            </a:br>
            <a:endParaRPr lang="fi-FI" dirty="0"/>
          </a:p>
        </p:txBody>
      </p:sp>
      <p:pic>
        <p:nvPicPr>
          <p:cNvPr id="5" name="Sisällön paikkamerkki 4"/>
          <p:cNvPicPr>
            <a:picLocks noGrp="1"/>
          </p:cNvPicPr>
          <p:nvPr>
            <p:ph idx="1"/>
          </p:nvPr>
        </p:nvPicPr>
        <p:blipFill rotWithShape="1">
          <a:blip r:embed="rId3">
            <a:extLst>
              <a:ext uri="{28A0092B-C50C-407E-A947-70E740481C1C}">
                <a14:useLocalDpi xmlns:a14="http://schemas.microsoft.com/office/drawing/2010/main" val="0"/>
              </a:ext>
            </a:extLst>
          </a:blip>
          <a:srcRect b="2227"/>
          <a:stretch/>
        </p:blipFill>
        <p:spPr bwMode="auto">
          <a:xfrm>
            <a:off x="3214092" y="1412777"/>
            <a:ext cx="4827939" cy="51125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517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a:bodyPr>
          <a:lstStyle/>
          <a:p>
            <a:pPr lvl="0"/>
            <a:r>
              <a:rPr lang="fi-FI" dirty="0" smtClean="0"/>
              <a:t>Syyriassa </a:t>
            </a:r>
            <a:r>
              <a:rPr lang="fi-FI" dirty="0"/>
              <a:t>puhkesivat levottomuudet arabikevään yhteydessä, ja kesällä 2012 maa oli jo täydessä sisällissodassa, jossa on vastakkain eri kapinallisten ryhmittymiä sekä </a:t>
            </a:r>
            <a:r>
              <a:rPr lang="fi-FI" b="1" dirty="0" err="1"/>
              <a:t>Bashar</a:t>
            </a:r>
            <a:r>
              <a:rPr lang="fi-FI" b="1" dirty="0"/>
              <a:t> </a:t>
            </a:r>
            <a:r>
              <a:rPr lang="fi-FI" b="1" dirty="0" err="1"/>
              <a:t>al</a:t>
            </a:r>
            <a:r>
              <a:rPr lang="fi-FI" b="1" dirty="0"/>
              <a:t>-Assadin</a:t>
            </a:r>
            <a:r>
              <a:rPr lang="fi-FI" dirty="0"/>
              <a:t> hallituksen joukot.</a:t>
            </a:r>
          </a:p>
          <a:p>
            <a:pPr lvl="0"/>
            <a:r>
              <a:rPr lang="fi-FI" dirty="0"/>
              <a:t>Länsimaat ovat tukeneet joitakin kapinallisia ryhmiä, Venäjä ja Iran ovat tukeneen hallituksen joukkoja.</a:t>
            </a:r>
          </a:p>
          <a:p>
            <a:pPr lvl="0"/>
            <a:r>
              <a:rPr lang="fi-FI" dirty="0"/>
              <a:t>Vuonna 2014 terroristijärjestö ISIS onnistui valloittamaan alueita Itä-Syyriasta ja </a:t>
            </a:r>
            <a:r>
              <a:rPr lang="fi-FI" dirty="0" err="1"/>
              <a:t>Pohjois</a:t>
            </a:r>
            <a:r>
              <a:rPr lang="fi-FI" dirty="0"/>
              <a:t>-Irakista, ja julisti perustaneensa </a:t>
            </a:r>
            <a:r>
              <a:rPr lang="fi-FI" b="1" dirty="0"/>
              <a:t>islamilaisen </a:t>
            </a:r>
            <a:r>
              <a:rPr lang="fi-FI" b="1" dirty="0" err="1"/>
              <a:t>kalifaatin</a:t>
            </a:r>
            <a:r>
              <a:rPr lang="fi-FI" dirty="0"/>
              <a:t>. </a:t>
            </a:r>
          </a:p>
          <a:p>
            <a:pPr lvl="0"/>
            <a:r>
              <a:rPr lang="fi-FI" dirty="0"/>
              <a:t>ISIS yllytti kannattajiaan ympäri maailman terroristi-iskuihin siviilejä vastaan, ja kutsui taistelijoita ympäri maailman matkustamaan </a:t>
            </a:r>
            <a:r>
              <a:rPr lang="fi-FI" dirty="0" err="1"/>
              <a:t>kalifaattiin</a:t>
            </a:r>
            <a:r>
              <a:rPr lang="fi-FI" dirty="0"/>
              <a:t> taistelemaan pyhässä sodassa.</a:t>
            </a:r>
          </a:p>
          <a:p>
            <a:pPr rtl="0"/>
            <a:endParaRPr lang="fi-FI" dirty="0"/>
          </a:p>
        </p:txBody>
      </p:sp>
      <p:sp>
        <p:nvSpPr>
          <p:cNvPr id="4" name="Otsikko 3"/>
          <p:cNvSpPr>
            <a:spLocks noGrp="1"/>
          </p:cNvSpPr>
          <p:nvPr>
            <p:ph type="title"/>
          </p:nvPr>
        </p:nvSpPr>
        <p:spPr/>
        <p:txBody>
          <a:bodyPr/>
          <a:lstStyle/>
          <a:p>
            <a:r>
              <a:rPr lang="fi-FI" b="1" dirty="0"/>
              <a:t>Isisin nousu ja Syyrian sisällissota</a:t>
            </a:r>
            <a:r>
              <a:rPr lang="fi-FI" dirty="0"/>
              <a:t/>
            </a:r>
            <a:br>
              <a:rPr lang="fi-FI" dirty="0"/>
            </a:br>
            <a:endParaRPr lang="fi-FI" dirty="0"/>
          </a:p>
        </p:txBody>
      </p:sp>
    </p:spTree>
    <p:extLst>
      <p:ext uri="{BB962C8B-B14F-4D97-AF65-F5344CB8AC3E}">
        <p14:creationId xmlns:p14="http://schemas.microsoft.com/office/powerpoint/2010/main" val="137903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54652" y="5445224"/>
            <a:ext cx="2376264" cy="1325563"/>
          </a:xfrm>
        </p:spPr>
        <p:txBody>
          <a:bodyPr>
            <a:normAutofit/>
          </a:bodyPr>
          <a:lstStyle/>
          <a:p>
            <a:r>
              <a:rPr lang="fi-FI" sz="1800" dirty="0" smtClean="0"/>
              <a:t>Forum II</a:t>
            </a:r>
            <a:endParaRPr lang="fi-FI" sz="1800" dirty="0"/>
          </a:p>
        </p:txBody>
      </p:sp>
      <p:pic>
        <p:nvPicPr>
          <p:cNvPr id="4" name="Sisällön paikkamerkki 3"/>
          <p:cNvPicPr>
            <a:picLocks noGrp="1" noChangeAspect="1"/>
          </p:cNvPicPr>
          <p:nvPr>
            <p:ph idx="1"/>
          </p:nvPr>
        </p:nvPicPr>
        <p:blipFill>
          <a:blip r:embed="rId2"/>
          <a:stretch>
            <a:fillRect/>
          </a:stretch>
        </p:blipFill>
        <p:spPr>
          <a:xfrm>
            <a:off x="2339475" y="322782"/>
            <a:ext cx="5628872" cy="6535218"/>
          </a:xfrm>
          <a:prstGeom prst="rect">
            <a:avLst/>
          </a:prstGeom>
        </p:spPr>
      </p:pic>
    </p:spTree>
    <p:extLst>
      <p:ext uri="{BB962C8B-B14F-4D97-AF65-F5344CB8AC3E}">
        <p14:creationId xmlns:p14="http://schemas.microsoft.com/office/powerpoint/2010/main" val="85897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65820" y="188640"/>
            <a:ext cx="7488678" cy="6048672"/>
          </a:xfrm>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lvl="0"/>
            <a:endParaRPr lang="fi-FI" dirty="0" smtClean="0"/>
          </a:p>
          <a:p>
            <a:pPr lvl="0"/>
            <a:r>
              <a:rPr lang="fi-FI" dirty="0" smtClean="0"/>
              <a:t>Sekä </a:t>
            </a:r>
            <a:r>
              <a:rPr lang="fi-FI" dirty="0"/>
              <a:t>kapinalliset että hallituksen joukot tukijoineen kävivät taisteluun </a:t>
            </a:r>
            <a:r>
              <a:rPr lang="fi-FI" dirty="0" err="1"/>
              <a:t>ISIS:tä</a:t>
            </a:r>
            <a:r>
              <a:rPr lang="fi-FI" dirty="0"/>
              <a:t> vastaan. </a:t>
            </a:r>
          </a:p>
          <a:p>
            <a:pPr lvl="0"/>
            <a:r>
              <a:rPr lang="fi-FI" dirty="0"/>
              <a:t>ISIS järjestönä kärsi lopullisen tappion vuoden 2019 aikana, ja sen johtaja on kuollut ja taistelija paenneet tai vangittu.</a:t>
            </a:r>
          </a:p>
          <a:p>
            <a:pPr lvl="0"/>
            <a:r>
              <a:rPr lang="fi-FI" dirty="0"/>
              <a:t>Myös alueen </a:t>
            </a:r>
            <a:r>
              <a:rPr lang="fi-FI" b="1" dirty="0"/>
              <a:t>kurdivähemmistö</a:t>
            </a:r>
            <a:r>
              <a:rPr lang="fi-FI" dirty="0"/>
              <a:t> taisteli </a:t>
            </a:r>
            <a:r>
              <a:rPr lang="fi-FI" dirty="0" err="1"/>
              <a:t>ISIS:tä</a:t>
            </a:r>
            <a:r>
              <a:rPr lang="fi-FI" dirty="0"/>
              <a:t> vastaan, ja onnistui vapauttamaan laajoja alueita, mutta joutui myöhemmin Turkin sotatoimien kohteeksi, joka pyrki estämään itsenäisen kurdivaltion syntymisen Yhdysvaltojen hylätessä liittolaisensa.</a:t>
            </a:r>
          </a:p>
          <a:p>
            <a:pPr lvl="0"/>
            <a:r>
              <a:rPr lang="fi-FI" dirty="0"/>
              <a:t>Irakin ja Syyrian alueella on käyty vuosia taisteluita eri ryhmittymien välillä, ja konflikti jatkuu vieläkin.</a:t>
            </a:r>
          </a:p>
          <a:p>
            <a:pPr lvl="0"/>
            <a:r>
              <a:rPr lang="fi-FI" dirty="0"/>
              <a:t>Syyrian sodan eri osapuolet ovat tehneet sotarikoksia, ja maasta on paennut yli 5 miljoonaa ihmistä, joka johti </a:t>
            </a:r>
            <a:r>
              <a:rPr lang="fi-FI" b="1" dirty="0"/>
              <a:t>Euroopan pakolaiskriisiin</a:t>
            </a:r>
            <a:r>
              <a:rPr lang="fi-FI" dirty="0"/>
              <a:t>.</a:t>
            </a:r>
          </a:p>
          <a:p>
            <a:pPr rtl="0"/>
            <a:endParaRPr lang="fi-FI" dirty="0"/>
          </a:p>
        </p:txBody>
      </p:sp>
      <p:pic>
        <p:nvPicPr>
          <p:cNvPr id="2" name="Kuva 1"/>
          <p:cNvPicPr>
            <a:picLocks noChangeAspect="1"/>
          </p:cNvPicPr>
          <p:nvPr/>
        </p:nvPicPr>
        <p:blipFill>
          <a:blip r:embed="rId3"/>
          <a:stretch>
            <a:fillRect/>
          </a:stretch>
        </p:blipFill>
        <p:spPr>
          <a:xfrm>
            <a:off x="8326660" y="0"/>
            <a:ext cx="3975520" cy="5328592"/>
          </a:xfrm>
          <a:prstGeom prst="rect">
            <a:avLst/>
          </a:prstGeom>
        </p:spPr>
      </p:pic>
    </p:spTree>
    <p:extLst>
      <p:ext uri="{BB962C8B-B14F-4D97-AF65-F5344CB8AC3E}">
        <p14:creationId xmlns:p14="http://schemas.microsoft.com/office/powerpoint/2010/main" val="24545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a:bodyPr>
          <a:lstStyle/>
          <a:p>
            <a:pPr marL="0" indent="0">
              <a:buNone/>
            </a:pPr>
            <a:endParaRPr lang="fi-FI" dirty="0"/>
          </a:p>
          <a:p>
            <a:pPr lvl="0"/>
            <a:r>
              <a:rPr lang="fi-FI" dirty="0"/>
              <a:t>Toisen maailmansodan päätyttyä Kiinan sisällissota alkoi uudestaan.</a:t>
            </a:r>
          </a:p>
          <a:p>
            <a:pPr lvl="0"/>
            <a:r>
              <a:rPr lang="fi-FI" dirty="0"/>
              <a:t>Yhdysvallat tuki kansallismielistä </a:t>
            </a:r>
            <a:r>
              <a:rPr lang="fi-FI" b="1" dirty="0" err="1"/>
              <a:t>Kuomingtang</a:t>
            </a:r>
            <a:r>
              <a:rPr lang="fi-FI" dirty="0"/>
              <a:t>-puoluetta, ja Neuvostoliitto tuki kommunisteja.</a:t>
            </a:r>
          </a:p>
          <a:p>
            <a:pPr lvl="0"/>
            <a:r>
              <a:rPr lang="fi-FI" dirty="0"/>
              <a:t>Lokakuussa 1949 </a:t>
            </a:r>
            <a:r>
              <a:rPr lang="fi-FI" b="1" dirty="0"/>
              <a:t>Mao </a:t>
            </a:r>
            <a:r>
              <a:rPr lang="fi-FI" b="1" dirty="0" err="1"/>
              <a:t>Zedongin</a:t>
            </a:r>
            <a:r>
              <a:rPr lang="fi-FI" dirty="0"/>
              <a:t> johtamat kommunistit löivät </a:t>
            </a:r>
            <a:r>
              <a:rPr lang="fi-FI" b="1" dirty="0" err="1"/>
              <a:t>Kuomingtang</a:t>
            </a:r>
            <a:r>
              <a:rPr lang="fi-FI" dirty="0"/>
              <a:t>-puolueen. Mao julisti </a:t>
            </a:r>
            <a:r>
              <a:rPr lang="fi-FI" b="1" dirty="0"/>
              <a:t>Kiinan kansantasavallan </a:t>
            </a:r>
            <a:r>
              <a:rPr lang="fi-FI" dirty="0"/>
              <a:t>syntyneeksi</a:t>
            </a:r>
          </a:p>
          <a:p>
            <a:pPr lvl="0"/>
            <a:r>
              <a:rPr lang="fi-FI" dirty="0" err="1"/>
              <a:t>Kuomingtang</a:t>
            </a:r>
            <a:r>
              <a:rPr lang="fi-FI" dirty="0"/>
              <a:t> pakeni </a:t>
            </a:r>
            <a:r>
              <a:rPr lang="fi-FI" b="1" dirty="0"/>
              <a:t>Taiwanin</a:t>
            </a:r>
            <a:r>
              <a:rPr lang="fi-FI" dirty="0"/>
              <a:t> eli </a:t>
            </a:r>
            <a:r>
              <a:rPr lang="fi-FI" b="1" dirty="0" err="1"/>
              <a:t>Formosan</a:t>
            </a:r>
            <a:r>
              <a:rPr lang="fi-FI" dirty="0"/>
              <a:t> </a:t>
            </a:r>
            <a:r>
              <a:rPr lang="fi-FI" b="1" dirty="0"/>
              <a:t>saarelle,</a:t>
            </a:r>
            <a:r>
              <a:rPr lang="fi-FI" dirty="0"/>
              <a:t> jonne perustettiin </a:t>
            </a:r>
            <a:r>
              <a:rPr lang="fi-FI" b="1" dirty="0"/>
              <a:t>Kiinan tasavalta</a:t>
            </a:r>
            <a:r>
              <a:rPr lang="fi-FI" dirty="0"/>
              <a:t>.</a:t>
            </a:r>
          </a:p>
          <a:p>
            <a:pPr lvl="0"/>
            <a:r>
              <a:rPr lang="fi-FI" dirty="0"/>
              <a:t>Puhemies Maon ajatusten pohjalta sovellettua sosialismia alettiin kutsua </a:t>
            </a:r>
            <a:r>
              <a:rPr lang="fi-FI" b="1" dirty="0"/>
              <a:t>maolaisuudeksi</a:t>
            </a:r>
            <a:r>
              <a:rPr lang="fi-FI" dirty="0"/>
              <a:t>.</a:t>
            </a:r>
          </a:p>
          <a:p>
            <a:pPr rtl="0"/>
            <a:endParaRPr lang="fi-FI" dirty="0"/>
          </a:p>
        </p:txBody>
      </p:sp>
      <p:sp>
        <p:nvSpPr>
          <p:cNvPr id="4" name="Otsikko 3"/>
          <p:cNvSpPr>
            <a:spLocks noGrp="1"/>
          </p:cNvSpPr>
          <p:nvPr>
            <p:ph type="title"/>
          </p:nvPr>
        </p:nvSpPr>
        <p:spPr>
          <a:xfrm>
            <a:off x="837982" y="500062"/>
            <a:ext cx="10512862" cy="1325563"/>
          </a:xfrm>
        </p:spPr>
        <p:txBody>
          <a:bodyPr>
            <a:normAutofit fontScale="90000"/>
          </a:bodyPr>
          <a:lstStyle/>
          <a:p>
            <a:r>
              <a:rPr lang="fi-FI" b="1" dirty="0"/>
              <a:t>Kiina kylmässä sodassa ja </a:t>
            </a:r>
            <a:r>
              <a:rPr lang="fi-FI" b="1" dirty="0" smtClean="0"/>
              <a:t>nykypäivänä</a:t>
            </a:r>
            <a:r>
              <a:rPr lang="fi-FI" dirty="0"/>
              <a:t> </a:t>
            </a:r>
            <a:br>
              <a:rPr lang="fi-FI" dirty="0"/>
            </a:br>
            <a:r>
              <a:rPr lang="fi-FI" b="1" dirty="0"/>
              <a:t>Kiinasta tulee kommunistinen suurvalta</a:t>
            </a:r>
            <a:r>
              <a:rPr lang="fi-FI" dirty="0"/>
              <a:t/>
            </a:r>
            <a:br>
              <a:rPr lang="fi-FI" dirty="0"/>
            </a:br>
            <a:endParaRPr lang="fi-FI" dirty="0"/>
          </a:p>
        </p:txBody>
      </p:sp>
    </p:spTree>
    <p:extLst>
      <p:ext uri="{BB962C8B-B14F-4D97-AF65-F5344CB8AC3E}">
        <p14:creationId xmlns:p14="http://schemas.microsoft.com/office/powerpoint/2010/main" val="192002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05780" y="260648"/>
            <a:ext cx="7272654" cy="6264696"/>
          </a:xfrm>
        </p:spPr>
        <p:style>
          <a:lnRef idx="2">
            <a:schemeClr val="accent1"/>
          </a:lnRef>
          <a:fillRef idx="1">
            <a:schemeClr val="lt1"/>
          </a:fillRef>
          <a:effectRef idx="0">
            <a:schemeClr val="accent1"/>
          </a:effectRef>
          <a:fontRef idx="minor">
            <a:schemeClr val="dk1"/>
          </a:fontRef>
        </p:style>
        <p:txBody>
          <a:bodyPr rtlCol="0">
            <a:normAutofit/>
          </a:bodyPr>
          <a:lstStyle/>
          <a:p>
            <a:pPr lvl="0"/>
            <a:r>
              <a:rPr lang="fi-FI" dirty="0"/>
              <a:t>Kiina oli agraarinen kehitysmaa, jota ruvettiin uudistamaan esimerkiksi </a:t>
            </a:r>
            <a:r>
              <a:rPr lang="fi-FI" b="1" dirty="0"/>
              <a:t>kollektivoimalla</a:t>
            </a:r>
            <a:r>
              <a:rPr lang="fi-FI" dirty="0"/>
              <a:t> tilat. Syntyi valtavia yhteistiloja, eli </a:t>
            </a:r>
            <a:r>
              <a:rPr lang="fi-FI" b="1" dirty="0"/>
              <a:t>kansankommuuneja</a:t>
            </a:r>
            <a:r>
              <a:rPr lang="fi-FI" dirty="0"/>
              <a:t>.</a:t>
            </a:r>
          </a:p>
          <a:p>
            <a:pPr lvl="0"/>
            <a:r>
              <a:rPr lang="fi-FI" dirty="0"/>
              <a:t>Neuvostoliitosta omaksuttiin </a:t>
            </a:r>
            <a:r>
              <a:rPr lang="fi-FI" b="1" dirty="0"/>
              <a:t>suunnitelmatalous</a:t>
            </a:r>
            <a:r>
              <a:rPr lang="fi-FI" dirty="0"/>
              <a:t>, joilla yritettiin nopeasti teollistaa Kiina.</a:t>
            </a:r>
          </a:p>
          <a:p>
            <a:pPr lvl="0"/>
            <a:r>
              <a:rPr lang="fi-FI" dirty="0"/>
              <a:t>Vuosina 1958-62 toteutettu ”</a:t>
            </a:r>
            <a:r>
              <a:rPr lang="fi-FI" b="1" dirty="0"/>
              <a:t>Suuri harppaus</a:t>
            </a:r>
            <a:r>
              <a:rPr lang="fi-FI" dirty="0"/>
              <a:t>” epäonnistui, ja miljoonia, mahdollisesti kymmeniä miljoonia ihmisiä kuoli nälänhädässä, koska samaan aikaan osui tulvia ja huonoja satoja.</a:t>
            </a:r>
          </a:p>
          <a:p>
            <a:pPr rtl="0"/>
            <a:endParaRPr lang="fi-FI" dirty="0"/>
          </a:p>
        </p:txBody>
      </p:sp>
      <p:pic>
        <p:nvPicPr>
          <p:cNvPr id="5122" name="Picture 2" descr="https://upload.wikimedia.org/wikipedia/commons/thumb/f/fa/Flag_of_the_People%27s_Republic_of_China.svg/1920px-Flag_of_the_People%27s_Republic_of_Chin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668" y="260648"/>
            <a:ext cx="3276364" cy="218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13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89756" y="1340768"/>
            <a:ext cx="9217024" cy="5517232"/>
          </a:xfrm>
        </p:spPr>
        <p:style>
          <a:lnRef idx="2">
            <a:schemeClr val="accent1"/>
          </a:lnRef>
          <a:fillRef idx="1">
            <a:schemeClr val="lt1"/>
          </a:fillRef>
          <a:effectRef idx="0">
            <a:schemeClr val="accent1"/>
          </a:effectRef>
          <a:fontRef idx="minor">
            <a:schemeClr val="dk1"/>
          </a:fontRef>
        </p:style>
        <p:txBody>
          <a:bodyPr rtlCol="0">
            <a:normAutofit fontScale="85000" lnSpcReduction="20000"/>
          </a:bodyPr>
          <a:lstStyle/>
          <a:p>
            <a:endParaRPr lang="fi-FI" dirty="0"/>
          </a:p>
          <a:p>
            <a:pPr lvl="0"/>
            <a:r>
              <a:rPr lang="fi-FI" dirty="0"/>
              <a:t>1966 Mao kannattajineen aloitti </a:t>
            </a:r>
            <a:r>
              <a:rPr lang="fi-FI" b="1" u="sng" dirty="0">
                <a:hlinkClick r:id="rId3"/>
              </a:rPr>
              <a:t>kulttuurivallankumouksen</a:t>
            </a:r>
            <a:r>
              <a:rPr lang="fi-FI" dirty="0"/>
              <a:t>, jonka ilmoitettu tarkoitus oli kitkeä kaikki länsimainen ja porvarillinen kulttuuri pois Kiinasta. Piti hävittää ”</a:t>
            </a:r>
            <a:r>
              <a:rPr lang="fi-FI" b="1" dirty="0"/>
              <a:t>neljä vanhaa</a:t>
            </a:r>
            <a:r>
              <a:rPr lang="fi-FI" dirty="0"/>
              <a:t>” eli vanhat ajatukset, kulttuuri, perinteet, ja tavat.</a:t>
            </a:r>
          </a:p>
          <a:p>
            <a:pPr lvl="0"/>
            <a:r>
              <a:rPr lang="fi-FI" dirty="0"/>
              <a:t>Tähtäimessä olivat todellisuudessa ensisijaisesti Maon kriitikot ja poliittiset toisinajattelijat, joita pidätettiin ja teloitettiin.</a:t>
            </a:r>
          </a:p>
          <a:p>
            <a:pPr lvl="0"/>
            <a:r>
              <a:rPr lang="fi-FI" dirty="0"/>
              <a:t>Nuorisosta koostuvat punakaartit vainosivat ja tappoivat sivistyneistön edustajia.</a:t>
            </a:r>
          </a:p>
          <a:p>
            <a:pPr lvl="0"/>
            <a:r>
              <a:rPr lang="fi-FI" dirty="0"/>
              <a:t>Yli 3 miljoonaa ihmistä kuoli, kymmenkertainen määrä joutui vainojen kohteeksi.</a:t>
            </a:r>
          </a:p>
          <a:p>
            <a:pPr lvl="0"/>
            <a:r>
              <a:rPr lang="fi-FI" dirty="0"/>
              <a:t>Kulttuurivallankumous lopetettiin virallisesti armeijan avulla 1969, mutta kommunistisen puolueen virallinen kanta on, että se jatkui itsensä henkilökultin palvonnan kohteeksi nostaman Maon kuolemaan 1976.</a:t>
            </a:r>
          </a:p>
          <a:p>
            <a:r>
              <a:rPr lang="fi-FI" dirty="0"/>
              <a:t> </a:t>
            </a:r>
          </a:p>
          <a:p>
            <a:pPr rtl="0"/>
            <a:endParaRPr lang="fi-FI" dirty="0"/>
          </a:p>
        </p:txBody>
      </p:sp>
      <p:sp>
        <p:nvSpPr>
          <p:cNvPr id="4" name="Otsikko 3"/>
          <p:cNvSpPr>
            <a:spLocks noGrp="1"/>
          </p:cNvSpPr>
          <p:nvPr>
            <p:ph type="title"/>
          </p:nvPr>
        </p:nvSpPr>
        <p:spPr/>
        <p:txBody>
          <a:bodyPr/>
          <a:lstStyle/>
          <a:p>
            <a:r>
              <a:rPr lang="fi-FI" b="1" dirty="0"/>
              <a:t>Kulttuurivallankumous</a:t>
            </a:r>
            <a:r>
              <a:rPr lang="fi-FI" dirty="0"/>
              <a:t/>
            </a:r>
            <a:br>
              <a:rPr lang="fi-FI" dirty="0"/>
            </a:br>
            <a:endParaRPr lang="fi-FI" dirty="0"/>
          </a:p>
        </p:txBody>
      </p:sp>
      <p:pic>
        <p:nvPicPr>
          <p:cNvPr id="6146" name="Picture 2" descr="https://upload.wikimedia.org/wikipedia/commons/thumb/e/e8/Mao_Zedong_portrait.jpg/181px-Mao_Zedong_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7688" y="93535"/>
            <a:ext cx="2413348" cy="318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6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r>
              <a:rPr lang="fi-FI" b="1" dirty="0"/>
              <a:t> </a:t>
            </a:r>
            <a:endParaRPr lang="fi-FI" dirty="0"/>
          </a:p>
          <a:p>
            <a:pPr lvl="0"/>
            <a:r>
              <a:rPr lang="fi-FI" dirty="0"/>
              <a:t>Kiina oli kylmän sodan erikoistapaus.</a:t>
            </a:r>
            <a:r>
              <a:rPr lang="fi-FI" b="1" dirty="0"/>
              <a:t> </a:t>
            </a:r>
            <a:r>
              <a:rPr lang="fi-FI" dirty="0"/>
              <a:t>Se tuki aktiivisesti kommunismin leviämistä, mutta ei ollut Neuvostoliiton alainen.</a:t>
            </a:r>
          </a:p>
          <a:p>
            <a:pPr lvl="0"/>
            <a:r>
              <a:rPr lang="fi-FI" dirty="0"/>
              <a:t>Kiinan ja Neuvostoliiton välit huononivat 1950- ja 1960-lukujen taitteessa, ja Yhdysvallat avasi siihen diplomaattisuhteet virallisesti 1978.</a:t>
            </a:r>
          </a:p>
          <a:p>
            <a:pPr lvl="0"/>
            <a:r>
              <a:rPr lang="fi-FI" dirty="0"/>
              <a:t>Kiina otti paikkansa YK turvallisuusneuvostossa jo 1971, ja Taiwan sai lähteä.</a:t>
            </a:r>
          </a:p>
          <a:p>
            <a:pPr lvl="0"/>
            <a:r>
              <a:rPr lang="fi-FI" dirty="0"/>
              <a:t>Kiina teki sovinnon Japanin kanssa ainakin virallisesti 1977, mutta toisen maailmansodan varjo on pitkä.</a:t>
            </a:r>
          </a:p>
          <a:p>
            <a:pPr lvl="0"/>
            <a:r>
              <a:rPr lang="fi-FI" dirty="0"/>
              <a:t>Taiwanin tilanne on ongelmallinen, sillä Kiina ei sitä tunnusta.</a:t>
            </a:r>
            <a:r>
              <a:rPr lang="fi-FI" b="1" dirty="0"/>
              <a:t> </a:t>
            </a:r>
            <a:r>
              <a:rPr lang="fi-FI" dirty="0"/>
              <a:t>Tiibetin väkivaltainen valtaus on herättänyt arvostelua.</a:t>
            </a:r>
            <a:r>
              <a:rPr lang="fi-FI" b="1" dirty="0"/>
              <a:t> </a:t>
            </a:r>
            <a:r>
              <a:rPr lang="fi-FI" dirty="0"/>
              <a:t>Lisäksi</a:t>
            </a:r>
            <a:r>
              <a:rPr lang="fi-FI" b="1" dirty="0"/>
              <a:t> </a:t>
            </a:r>
            <a:r>
              <a:rPr lang="fi-FI" dirty="0"/>
              <a:t>Kiinan ihmisoikeusrikkomukset ovat räikeitä.</a:t>
            </a:r>
          </a:p>
          <a:p>
            <a:pPr rtl="0"/>
            <a:endParaRPr lang="fi-FI" dirty="0"/>
          </a:p>
        </p:txBody>
      </p:sp>
      <p:sp>
        <p:nvSpPr>
          <p:cNvPr id="4" name="Otsikko 3"/>
          <p:cNvSpPr>
            <a:spLocks noGrp="1"/>
          </p:cNvSpPr>
          <p:nvPr>
            <p:ph type="title"/>
          </p:nvPr>
        </p:nvSpPr>
        <p:spPr/>
        <p:txBody>
          <a:bodyPr/>
          <a:lstStyle/>
          <a:p>
            <a:r>
              <a:rPr lang="fi-FI" b="1" dirty="0"/>
              <a:t>Kiinan ulkopolitiikka kylmän sodan aikana</a:t>
            </a:r>
            <a:r>
              <a:rPr lang="fi-FI" dirty="0"/>
              <a:t/>
            </a:r>
            <a:br>
              <a:rPr lang="fi-FI" dirty="0"/>
            </a:br>
            <a:endParaRPr lang="fi-FI" dirty="0"/>
          </a:p>
        </p:txBody>
      </p:sp>
    </p:spTree>
    <p:extLst>
      <p:ext uri="{BB962C8B-B14F-4D97-AF65-F5344CB8AC3E}">
        <p14:creationId xmlns:p14="http://schemas.microsoft.com/office/powerpoint/2010/main" val="210402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620688"/>
            <a:ext cx="10512862" cy="5904656"/>
          </a:xfrm>
        </p:spPr>
        <p:style>
          <a:lnRef idx="2">
            <a:schemeClr val="accent1"/>
          </a:lnRef>
          <a:fillRef idx="1">
            <a:schemeClr val="lt1"/>
          </a:fillRef>
          <a:effectRef idx="0">
            <a:schemeClr val="accent1"/>
          </a:effectRef>
          <a:fontRef idx="minor">
            <a:schemeClr val="dk1"/>
          </a:fontRef>
        </p:style>
        <p:txBody>
          <a:bodyPr rtlCol="0">
            <a:normAutofit/>
          </a:bodyPr>
          <a:lstStyle/>
          <a:p>
            <a:pPr lvl="0"/>
            <a:r>
              <a:rPr lang="fi-FI" sz="3200" dirty="0"/>
              <a:t>Nationalismi sekä hajotti että yhdisti valtioita 1800-luvun Euroopassa. </a:t>
            </a:r>
          </a:p>
          <a:p>
            <a:pPr lvl="0"/>
            <a:r>
              <a:rPr lang="fi-FI" sz="3200" dirty="0"/>
              <a:t>Italia yhdistyi sotien jälkeen yhdeksi kuningaskunnaksi 1860-luvulla, ja Saksa </a:t>
            </a:r>
            <a:r>
              <a:rPr lang="fi-FI" sz="3200" dirty="0" smtClean="0"/>
              <a:t>yhdistyi 1871 </a:t>
            </a:r>
            <a:r>
              <a:rPr lang="fi-FI" sz="3200" dirty="0"/>
              <a:t>Preussin johdolla Saksan keisarikunnaksi voitettuaan Ranskan sodassa vuonna 1870. </a:t>
            </a:r>
          </a:p>
          <a:p>
            <a:pPr lvl="0"/>
            <a:r>
              <a:rPr lang="fi-FI" sz="3200" dirty="0"/>
              <a:t>Itävallan keisarikunta, Venäjän keisarikunta, ja Ottomaanivaltakunta puolestaan heikentyivät, koska niiden alueella alkoi ilmetä itsenäistymispyrkimyksiä ja kapinoita (esim. Kreikan vapaussota ottomaaneja vastaan 1820-luvulla). Itävalta muuttui Itävalta-Unkarin kaksoismonarkiaksi yrittäessään säilyttää yhtenäisyytensä.</a:t>
            </a:r>
          </a:p>
          <a:p>
            <a:pPr rtl="0"/>
            <a:endParaRPr lang="fi-FI" sz="3200" dirty="0"/>
          </a:p>
        </p:txBody>
      </p:sp>
    </p:spTree>
    <p:extLst>
      <p:ext uri="{BB962C8B-B14F-4D97-AF65-F5344CB8AC3E}">
        <p14:creationId xmlns:p14="http://schemas.microsoft.com/office/powerpoint/2010/main" val="306271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marL="0" indent="0">
              <a:buNone/>
            </a:pPr>
            <a:endParaRPr lang="fi-FI" dirty="0"/>
          </a:p>
          <a:p>
            <a:pPr lvl="0"/>
            <a:r>
              <a:rPr lang="fi-FI" dirty="0"/>
              <a:t>1970-luvun lopulta Kiina siirtyi markkinatalouteen </a:t>
            </a:r>
            <a:r>
              <a:rPr lang="fi-FI" b="1" dirty="0"/>
              <a:t>Deng Xiaopingin</a:t>
            </a:r>
            <a:r>
              <a:rPr lang="fi-FI" dirty="0"/>
              <a:t> johdolla.</a:t>
            </a:r>
          </a:p>
          <a:p>
            <a:pPr lvl="0"/>
            <a:r>
              <a:rPr lang="fi-FI" dirty="0"/>
              <a:t>Perustettiin </a:t>
            </a:r>
            <a:r>
              <a:rPr lang="fi-FI" b="1" dirty="0"/>
              <a:t>erikoistalousalueita</a:t>
            </a:r>
            <a:r>
              <a:rPr lang="fi-FI" dirty="0"/>
              <a:t>, jonne houkuteltiin ulkomaalaisia sijoittajia.</a:t>
            </a:r>
          </a:p>
          <a:p>
            <a:pPr lvl="0"/>
            <a:r>
              <a:rPr lang="fi-FI" dirty="0"/>
              <a:t>Käyttöön otettiin ns. </a:t>
            </a:r>
            <a:r>
              <a:rPr lang="fi-FI" b="1" dirty="0"/>
              <a:t>markkinasosialismi</a:t>
            </a:r>
            <a:r>
              <a:rPr lang="fi-FI" dirty="0"/>
              <a:t> eli markkinatalous, jossa poliittiset vapaudet ja oikeudet puuttuvat. Toisinajattelua ei sallita, ja viranomaiskontrolli on tiukkaa.</a:t>
            </a:r>
          </a:p>
          <a:p>
            <a:pPr lvl="0"/>
            <a:r>
              <a:rPr lang="fi-FI" b="1" dirty="0"/>
              <a:t>Kungfutselaisuus</a:t>
            </a:r>
            <a:r>
              <a:rPr lang="fi-FI" dirty="0"/>
              <a:t>, joka korostaa yhteisön harmoniaa ja ylempien kunnioittamista, on tehnyt voimakkaan paluun yhdeksi yhteiskunnan ideologiseksi pilariksi.</a:t>
            </a:r>
          </a:p>
          <a:p>
            <a:r>
              <a:rPr lang="fi-FI" dirty="0"/>
              <a:t> </a:t>
            </a:r>
          </a:p>
          <a:p>
            <a:pPr rtl="0"/>
            <a:endParaRPr lang="fi-FI" dirty="0"/>
          </a:p>
        </p:txBody>
      </p:sp>
      <p:sp>
        <p:nvSpPr>
          <p:cNvPr id="4" name="Otsikko 3"/>
          <p:cNvSpPr>
            <a:spLocks noGrp="1"/>
          </p:cNvSpPr>
          <p:nvPr>
            <p:ph type="title"/>
          </p:nvPr>
        </p:nvSpPr>
        <p:spPr/>
        <p:txBody>
          <a:bodyPr/>
          <a:lstStyle/>
          <a:p>
            <a:r>
              <a:rPr lang="fi-FI" b="1" dirty="0"/>
              <a:t>Kiina ja globalisaatio</a:t>
            </a:r>
            <a:r>
              <a:rPr lang="fi-FI" dirty="0"/>
              <a:t/>
            </a:r>
            <a:br>
              <a:rPr lang="fi-FI" dirty="0"/>
            </a:br>
            <a:endParaRPr lang="fi-FI" dirty="0"/>
          </a:p>
        </p:txBody>
      </p:sp>
    </p:spTree>
    <p:extLst>
      <p:ext uri="{BB962C8B-B14F-4D97-AF65-F5344CB8AC3E}">
        <p14:creationId xmlns:p14="http://schemas.microsoft.com/office/powerpoint/2010/main" val="163187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r>
              <a:rPr lang="fi-FI" dirty="0"/>
              <a:t>Vaurastumisensa myötä Kiinasta tuli myös tärkeä toimija ja vaikuttaja maailmanpolitiikassa.</a:t>
            </a:r>
          </a:p>
          <a:p>
            <a:pPr lvl="0"/>
            <a:r>
              <a:rPr lang="fi-FI" dirty="0"/>
              <a:t>Kiina on investoinut paljon Afrikkaan ja Väli-Amerikkaan.</a:t>
            </a:r>
          </a:p>
          <a:p>
            <a:pPr lvl="0"/>
            <a:r>
              <a:rPr lang="fi-FI" dirty="0"/>
              <a:t>Kiinan talouskasvu on ollut valtavaa, mutta niin ovat myös sen ympäristöongelmat, esim. saasteet, avohakkuut, eroosio, maanvyöryt.</a:t>
            </a:r>
          </a:p>
          <a:p>
            <a:pPr lvl="0"/>
            <a:r>
              <a:rPr lang="fi-FI" dirty="0"/>
              <a:t>Vauraus ei myöskään ole jakautunut tasaisesti ja maassa on paljon korruptiota.</a:t>
            </a:r>
          </a:p>
          <a:p>
            <a:pPr lvl="0"/>
            <a:r>
              <a:rPr lang="fi-FI" dirty="0"/>
              <a:t>Vähemmistökansojen huono kohtelu ja ihmisoikeusrikkomukset herättävät arvostelua kansainvälisesti.</a:t>
            </a:r>
          </a:p>
          <a:p>
            <a:pPr lvl="0"/>
            <a:r>
              <a:rPr lang="fi-FI" dirty="0"/>
              <a:t>Kiinalla on ollut ongelmia väestönkasvun kanssa.</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159566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a:bodyPr>
          <a:lstStyle/>
          <a:p>
            <a:pPr marL="0" indent="0">
              <a:buNone/>
            </a:pPr>
            <a:endParaRPr lang="fi-FI" dirty="0"/>
          </a:p>
          <a:p>
            <a:pPr lvl="0"/>
            <a:r>
              <a:rPr lang="fi-FI" dirty="0"/>
              <a:t>Kylmän sodan loppumisen jälkeen ydinsodan uhka katosi maailmasta ja jonkin aikaa vallitsi ”</a:t>
            </a:r>
            <a:r>
              <a:rPr lang="fi-FI" b="1" dirty="0"/>
              <a:t>uusi maailmanjärjestys</a:t>
            </a:r>
            <a:r>
              <a:rPr lang="fi-FI" dirty="0"/>
              <a:t>”, jossa Yhdysvallat oli ainoa supervalta.</a:t>
            </a:r>
          </a:p>
          <a:p>
            <a:pPr lvl="0"/>
            <a:r>
              <a:rPr lang="fi-FI" dirty="0"/>
              <a:t>Nato laajentui Itä-Eurooppaan ja Baltiaan. Venäjä vastusti tätä, mutta koska se oli heikentynyt, se ei voinut sitä estää. Monet entiset sosialistiset maat (esim. Unkari, Puola) liittyivät juuri siksi, että pitivät Venäjää arvaamattomana.</a:t>
            </a:r>
            <a:br>
              <a:rPr lang="fi-FI" dirty="0"/>
            </a:br>
            <a:endParaRPr lang="fi-FI" dirty="0"/>
          </a:p>
          <a:p>
            <a:pPr rtl="0"/>
            <a:endParaRPr lang="fi-FI" dirty="0"/>
          </a:p>
        </p:txBody>
      </p:sp>
      <p:sp>
        <p:nvSpPr>
          <p:cNvPr id="4" name="Otsikko 3"/>
          <p:cNvSpPr>
            <a:spLocks noGrp="1"/>
          </p:cNvSpPr>
          <p:nvPr>
            <p:ph type="title"/>
          </p:nvPr>
        </p:nvSpPr>
        <p:spPr/>
        <p:txBody>
          <a:bodyPr>
            <a:noAutofit/>
          </a:bodyPr>
          <a:lstStyle/>
          <a:p>
            <a:r>
              <a:rPr lang="fi-FI" sz="3600" b="1" dirty="0"/>
              <a:t>Maailma kylmän sodan </a:t>
            </a:r>
            <a:r>
              <a:rPr lang="fi-FI" sz="3600" b="1" dirty="0" smtClean="0"/>
              <a:t>jälkeen</a:t>
            </a:r>
            <a:r>
              <a:rPr lang="fi-FI" sz="3600" b="1" dirty="0"/>
              <a:t> </a:t>
            </a:r>
            <a:br>
              <a:rPr lang="fi-FI" sz="3600" b="1" dirty="0"/>
            </a:br>
            <a:r>
              <a:rPr lang="fi-FI" sz="3600" b="1" dirty="0"/>
              <a:t>Yhdysvallat ainoa supervaltana kylmän sodan jälkeen</a:t>
            </a:r>
            <a:br>
              <a:rPr lang="fi-FI" sz="3600" b="1" dirty="0"/>
            </a:br>
            <a:endParaRPr lang="fi-FI" sz="3600" b="1" dirty="0"/>
          </a:p>
        </p:txBody>
      </p:sp>
    </p:spTree>
    <p:extLst>
      <p:ext uri="{BB962C8B-B14F-4D97-AF65-F5344CB8AC3E}">
        <p14:creationId xmlns:p14="http://schemas.microsoft.com/office/powerpoint/2010/main" val="352892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764704"/>
            <a:ext cx="10512862" cy="5412259"/>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r>
              <a:rPr lang="fi-FI" dirty="0"/>
              <a:t>Vuonna 1991 puhkesi </a:t>
            </a:r>
            <a:r>
              <a:rPr lang="fi-FI" b="1" dirty="0"/>
              <a:t>Persianlahden sota</a:t>
            </a:r>
            <a:r>
              <a:rPr lang="fi-FI" dirty="0"/>
              <a:t>, kun Irakin diktaattori Saddam Hussein hyökkäsi Kuwaitiin.</a:t>
            </a:r>
          </a:p>
          <a:p>
            <a:pPr lvl="0"/>
            <a:r>
              <a:rPr lang="fi-FI" dirty="0"/>
              <a:t>Yhdysvallat pelkäsi Irakin valtaavan Kuwaitin öljykentät, mikä olisi nostanut raakaöljyn hintoja. Lisäksi Irakin toimet lisäsivät alueen epävakautta.</a:t>
            </a:r>
          </a:p>
          <a:p>
            <a:pPr lvl="0"/>
            <a:r>
              <a:rPr lang="fi-FI" dirty="0"/>
              <a:t>USA:n johtama YK:n liittouma pakotti Irakin vetäytymään </a:t>
            </a:r>
            <a:r>
              <a:rPr lang="fi-FI" b="1" u="sng" dirty="0">
                <a:hlinkClick r:id="rId3"/>
              </a:rPr>
              <a:t>Operaatio Aavikkomyrskyssä</a:t>
            </a:r>
            <a:r>
              <a:rPr lang="fi-FI" b="1" dirty="0"/>
              <a:t>. </a:t>
            </a:r>
            <a:r>
              <a:rPr lang="fi-FI" dirty="0"/>
              <a:t>Yhdysvaltojen teknologinen ylivoima murskasi Irakin armeijan, ja antoi ylioptimistisen kuvan siitä, miten sotia käytäisiin nykyaikana.</a:t>
            </a:r>
          </a:p>
          <a:p>
            <a:pPr lvl="0"/>
            <a:r>
              <a:rPr lang="fi-FI" dirty="0"/>
              <a:t>Yhdysvaltojen asevoimat saivat paljon kehuja, toisaalta Yhdysvaltojen aseellinen interventio Lähi-Idässä herätti myös huolta ja arvostelua etenkin Lähi-idän valtioissa.</a:t>
            </a:r>
            <a:br>
              <a:rPr lang="fi-FI" dirty="0"/>
            </a:br>
            <a:endParaRPr lang="fi-FI" dirty="0"/>
          </a:p>
          <a:p>
            <a:pPr rtl="0"/>
            <a:endParaRPr lang="fi-FI" dirty="0"/>
          </a:p>
        </p:txBody>
      </p:sp>
    </p:spTree>
    <p:extLst>
      <p:ext uri="{BB962C8B-B14F-4D97-AF65-F5344CB8AC3E}">
        <p14:creationId xmlns:p14="http://schemas.microsoft.com/office/powerpoint/2010/main" val="222753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340768"/>
            <a:ext cx="10512862" cy="5256584"/>
          </a:xfr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marL="0" indent="0">
              <a:buNone/>
            </a:pPr>
            <a:endParaRPr lang="fi-FI" dirty="0"/>
          </a:p>
          <a:p>
            <a:pPr lvl="0"/>
            <a:r>
              <a:rPr lang="fi-FI" dirty="0"/>
              <a:t>Yhdysvallat joutui näyttävän terroristihyökkäyksen uhriksi syyskuun 11. vuonna 2001 kun kaksi kaapattua lentokonetta törmäsi World Trade Centeriin, ja noin 3000 ihmistä sai surmansa.</a:t>
            </a:r>
          </a:p>
          <a:p>
            <a:pPr lvl="0"/>
            <a:r>
              <a:rPr lang="fi-FI" dirty="0"/>
              <a:t>Tästä alkoi terrorisminvastainen sota.</a:t>
            </a:r>
          </a:p>
          <a:p>
            <a:pPr lvl="0"/>
            <a:r>
              <a:rPr lang="fi-FI" dirty="0"/>
              <a:t>Lokakuussa 2001 Yhdysvallat hyökkäsi Afganistaniin, ja jo tammikuussa 2002 talibanliike oli syösty vallasta. </a:t>
            </a:r>
          </a:p>
          <a:p>
            <a:pPr lvl="0"/>
            <a:r>
              <a:rPr lang="fi-FI" dirty="0"/>
              <a:t>Afganistania ei kuitenkaan saatu vakautettua ja Yhdysvallat jäi jumiin Afganistaniin vuosiksi.</a:t>
            </a:r>
          </a:p>
          <a:p>
            <a:pPr lvl="0"/>
            <a:r>
              <a:rPr lang="fi-FI" dirty="0"/>
              <a:t>Tällä hetkellä maan uusi hallitus jatkaa edelleen taistelua islamistikapinallisia vastaan Yhdysvaltojen tuella. Paikallisilla sotaherroilla on paljon valtaa uuden hallituksen ollessa edelleen heikko ja korruptoitunut, ja maa on myös mukana kansainvälisessä </a:t>
            </a:r>
            <a:r>
              <a:rPr lang="fi-FI" dirty="0" smtClean="0"/>
              <a:t>huumekaupassa</a:t>
            </a:r>
            <a:r>
              <a:rPr lang="fi-FI" dirty="0"/>
              <a:t>.</a:t>
            </a:r>
          </a:p>
          <a:p>
            <a:pPr rtl="0"/>
            <a:endParaRPr lang="fi-FI" dirty="0"/>
          </a:p>
        </p:txBody>
      </p:sp>
      <p:sp>
        <p:nvSpPr>
          <p:cNvPr id="4" name="Otsikko 3"/>
          <p:cNvSpPr>
            <a:spLocks noGrp="1"/>
          </p:cNvSpPr>
          <p:nvPr>
            <p:ph type="title"/>
          </p:nvPr>
        </p:nvSpPr>
        <p:spPr/>
        <p:txBody>
          <a:bodyPr/>
          <a:lstStyle/>
          <a:p>
            <a:r>
              <a:rPr lang="fi-FI" b="1" dirty="0"/>
              <a:t>Terrorisminvastainen sota</a:t>
            </a:r>
            <a:r>
              <a:rPr lang="fi-FI" dirty="0"/>
              <a:t/>
            </a:r>
            <a:br>
              <a:rPr lang="fi-FI" dirty="0"/>
            </a:br>
            <a:endParaRPr lang="fi-FI" dirty="0"/>
          </a:p>
        </p:txBody>
      </p:sp>
    </p:spTree>
    <p:extLst>
      <p:ext uri="{BB962C8B-B14F-4D97-AF65-F5344CB8AC3E}">
        <p14:creationId xmlns:p14="http://schemas.microsoft.com/office/powerpoint/2010/main" val="415483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260648"/>
            <a:ext cx="8496790" cy="6336704"/>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r>
              <a:rPr lang="fi-FI" dirty="0"/>
              <a:t>Maaliskuussa 2003 Yhdysvallat liittolaisineen hyökkäsi Irakiin, koska syytti Saddam Husseinia terrorismin tukemisesta ja kemiallisten joukkotuhoaseiden kehittelystä.</a:t>
            </a:r>
          </a:p>
          <a:p>
            <a:pPr lvl="0"/>
            <a:r>
              <a:rPr lang="fi-FI" dirty="0"/>
              <a:t>YK ei antanut hyväksyntäänsä sotaretkelle, ja se herätti paljon vastustusta maailmalla.</a:t>
            </a:r>
          </a:p>
          <a:p>
            <a:pPr lvl="0"/>
            <a:r>
              <a:rPr lang="fi-FI" dirty="0"/>
              <a:t>Joukkotuhoaseita ei löytynyt, ja Yhdysvaltojen motiiveiksi monet arvelivat öljyä.</a:t>
            </a:r>
          </a:p>
          <a:p>
            <a:pPr lvl="0"/>
            <a:r>
              <a:rPr lang="fi-FI" dirty="0"/>
              <a:t>Saddamin kukistamisen jälkeen maa ajautui sekasortoon ja sissisotaan. Toimivaa demokratiaa ei Irakiin ole saatu rakennettua.</a:t>
            </a:r>
          </a:p>
          <a:p>
            <a:pPr lvl="0"/>
            <a:r>
              <a:rPr lang="fi-FI" dirty="0"/>
              <a:t>2011 Yhdysvallat veti joukkonsa pois, ja 2014 </a:t>
            </a:r>
            <a:r>
              <a:rPr lang="fi-FI" b="1" dirty="0"/>
              <a:t>ISIS</a:t>
            </a:r>
            <a:r>
              <a:rPr lang="fi-FI" dirty="0"/>
              <a:t> (</a:t>
            </a:r>
            <a:r>
              <a:rPr lang="fi-FI" b="1" dirty="0"/>
              <a:t>ISIL</a:t>
            </a:r>
            <a:r>
              <a:rPr lang="fi-FI" dirty="0"/>
              <a:t>) alkoi vallata alueita aggressiivisesti.  Yhdysvallat joutui tukemaan hallituksen joukkoja ilmavoimillaan ja erikoisjoukoilla.</a:t>
            </a:r>
          </a:p>
          <a:p>
            <a:pPr rtl="0"/>
            <a:endParaRPr lang="fi-FI" dirty="0"/>
          </a:p>
        </p:txBody>
      </p:sp>
      <p:pic>
        <p:nvPicPr>
          <p:cNvPr id="1026" name="Picture 2" descr="Free Images - SnappyGoat.com- bestof:ARCHAEOLOGICAL MAP OF SUDAN -SUDAN  NATIONAL MUSEUM.jpg تصنيف خرائط تصنيف خرائط أفريقيا تصنيف آثار السودان تصني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20" y="260648"/>
            <a:ext cx="2194421" cy="28372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f/fe/Saddam_Hussein_at_trial%2C_July_2004.JPEG/390px-Saddam_Hussein_at_trial%2C_July_2004.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6820" y="3356992"/>
            <a:ext cx="210975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3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484784"/>
            <a:ext cx="10512862" cy="4692179"/>
          </a:xfrm>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marL="0" indent="0">
              <a:buNone/>
            </a:pPr>
            <a:endParaRPr lang="fi-FI" dirty="0"/>
          </a:p>
          <a:p>
            <a:pPr lvl="0"/>
            <a:r>
              <a:rPr lang="fi-FI" dirty="0"/>
              <a:t>Kylmän sodan päättyminen nopeutti myös Euroopan integraatiota. Euroopan yhteisöstä tuli </a:t>
            </a:r>
            <a:r>
              <a:rPr lang="fi-FI" b="1" dirty="0"/>
              <a:t>Euroopan unioni</a:t>
            </a:r>
            <a:r>
              <a:rPr lang="fi-FI" dirty="0"/>
              <a:t>, joka laajeni 1995 kun entiset puolueettomat maat Suomi, Ruotsi, ja Itävalta liittyivät siihen. 2000-luvulla myös monia entisiä sosialistimaita liittyi Euroopan unioniin.</a:t>
            </a:r>
          </a:p>
          <a:p>
            <a:pPr lvl="0"/>
            <a:r>
              <a:rPr lang="fi-FI" dirty="0"/>
              <a:t>Vuonna 2010 EU joutui kriisiin, kun Yhdysvalloista alkanut talouskriisi osui siihen.</a:t>
            </a:r>
          </a:p>
          <a:p>
            <a:pPr lvl="0"/>
            <a:r>
              <a:rPr lang="fi-FI" dirty="0"/>
              <a:t>Useat etelä-Euroopan (Kreikka, Portugali) maat olivat konkurssin partaalla, pakottaen muut maat pelastamaan ne valtavilla </a:t>
            </a:r>
            <a:r>
              <a:rPr lang="fi-FI" b="1" dirty="0"/>
              <a:t>tukipaketeilla</a:t>
            </a:r>
            <a:r>
              <a:rPr lang="fi-FI" dirty="0"/>
              <a:t>, joiden vaikutus jäi kuitenkin toivottua vähäisemmäksi.</a:t>
            </a:r>
          </a:p>
          <a:p>
            <a:pPr lvl="0"/>
            <a:r>
              <a:rPr lang="fi-FI" dirty="0"/>
              <a:t>Syyrian sisällissodan laukaisema </a:t>
            </a:r>
            <a:r>
              <a:rPr lang="fi-FI" b="1" dirty="0"/>
              <a:t>pakolaiskriisi</a:t>
            </a:r>
            <a:r>
              <a:rPr lang="fi-FI" dirty="0"/>
              <a:t> on kiristänyt myös jäsenmaiden välejä. Itä-Euroopan maat ovat pyrkineet sulkemaan rajansa ja kieltäytyneet ottamasta vastaan turvapaikanhakijoita.</a:t>
            </a:r>
          </a:p>
          <a:p>
            <a:pPr rtl="0"/>
            <a:endParaRPr lang="fi-FI" dirty="0"/>
          </a:p>
        </p:txBody>
      </p:sp>
      <p:sp>
        <p:nvSpPr>
          <p:cNvPr id="4" name="Otsikko 3"/>
          <p:cNvSpPr>
            <a:spLocks noGrp="1"/>
          </p:cNvSpPr>
          <p:nvPr>
            <p:ph type="title"/>
          </p:nvPr>
        </p:nvSpPr>
        <p:spPr/>
        <p:txBody>
          <a:bodyPr/>
          <a:lstStyle/>
          <a:p>
            <a:r>
              <a:rPr lang="fi-FI" b="1" dirty="0"/>
              <a:t>Euroopan unioni laajenee ja ajautuu </a:t>
            </a:r>
            <a:r>
              <a:rPr lang="fi-FI" b="1" dirty="0" smtClean="0"/>
              <a:t>kriisiin</a:t>
            </a:r>
            <a:r>
              <a:rPr lang="fi-FI" dirty="0" smtClean="0"/>
              <a:t/>
            </a:r>
            <a:br>
              <a:rPr lang="fi-FI" dirty="0" smtClean="0"/>
            </a:br>
            <a:endParaRPr lang="fi-FI" dirty="0"/>
          </a:p>
        </p:txBody>
      </p:sp>
    </p:spTree>
    <p:extLst>
      <p:ext uri="{BB962C8B-B14F-4D97-AF65-F5344CB8AC3E}">
        <p14:creationId xmlns:p14="http://schemas.microsoft.com/office/powerpoint/2010/main" val="392271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Ne valtiot, jotka ovat ottaneet vastaan turvapaikanhakijoita ovat kokeneet ongelmia, koska sodan traumatisoimien ja heikosti koulutettujen ihmisten integraatio on ollut vaikeaa. </a:t>
            </a:r>
          </a:p>
          <a:p>
            <a:pPr lvl="0"/>
            <a:r>
              <a:rPr lang="fi-FI" dirty="0"/>
              <a:t>Paikallisväestön ja turvapaikanhakijoiden väliset jännitteet ovat johtaneet äärioikeiston suosion kasvamiseen useissa valtioissa.</a:t>
            </a:r>
          </a:p>
          <a:p>
            <a:pPr lvl="0"/>
            <a:r>
              <a:rPr lang="fi-FI" dirty="0"/>
              <a:t>Brittien </a:t>
            </a:r>
            <a:r>
              <a:rPr lang="fi-FI" b="1" dirty="0" err="1"/>
              <a:t>Brexit</a:t>
            </a:r>
            <a:r>
              <a:rPr lang="fi-FI" dirty="0"/>
              <a:t> (kansanäänestys Unionista eroamisesta) oli myös paha pettymys, jonka toteuttamisen yksityiskohdat eivät kirjoitushetkellä ole vieläkään selvinneet.</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355818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77788" y="1196752"/>
            <a:ext cx="10729038" cy="5328592"/>
          </a:xfrm>
        </p:spPr>
        <p:style>
          <a:lnRef idx="2">
            <a:schemeClr val="accent1"/>
          </a:lnRef>
          <a:fillRef idx="1">
            <a:schemeClr val="lt1"/>
          </a:fillRef>
          <a:effectRef idx="0">
            <a:schemeClr val="accent1"/>
          </a:effectRef>
          <a:fontRef idx="minor">
            <a:schemeClr val="dk1"/>
          </a:fontRef>
        </p:style>
        <p:txBody>
          <a:bodyPr rtlCol="0">
            <a:normAutofit fontScale="92500"/>
          </a:bodyPr>
          <a:lstStyle/>
          <a:p>
            <a:pPr lvl="0"/>
            <a:r>
              <a:rPr lang="fi-FI" dirty="0" smtClean="0"/>
              <a:t>90-luvulla </a:t>
            </a:r>
            <a:r>
              <a:rPr lang="fi-FI" dirty="0"/>
              <a:t>Venäjän talous muutettiin nopeasti ja hallitsemattomasti kapitalistiseksi markkinataloudeksi. Tämän seurauksena maahan syntyi superrikkaita (</a:t>
            </a:r>
            <a:r>
              <a:rPr lang="fi-FI" b="1" dirty="0" err="1"/>
              <a:t>oligarkit</a:t>
            </a:r>
            <a:r>
              <a:rPr lang="fi-FI" dirty="0"/>
              <a:t>), mutta tavallisen kansan elintaso ei juuri noussut. Maan infrastruktuuri on vanhentunut, teollisuus vanhanaikaista, ja varallisuuserot ovat suuret. Talous pyörii öljyn ja maakaasun viennin varassa.</a:t>
            </a:r>
          </a:p>
          <a:p>
            <a:pPr lvl="0"/>
            <a:r>
              <a:rPr lang="fi-FI" dirty="0"/>
              <a:t>Myös demokratiaan totutteleminen oli hankalaa, ja poliittinen työ tehotonta.</a:t>
            </a:r>
          </a:p>
          <a:p>
            <a:pPr lvl="0"/>
            <a:r>
              <a:rPr lang="fi-FI" dirty="0"/>
              <a:t>1991 Tšetšenia julistautui itsenäiseksi Venäjästä, joka johti sotaan.</a:t>
            </a:r>
          </a:p>
          <a:p>
            <a:pPr lvl="0"/>
            <a:r>
              <a:rPr lang="fi-FI" dirty="0"/>
              <a:t>1999 presidentti Boris Jeltsin väistyi Vladimir Putinin tieltä. Putin heikensi Venäjän demokratian kehitystä ja keskitti valtaa itselleen ja lähimmille tukijoille.</a:t>
            </a:r>
          </a:p>
          <a:p>
            <a:pPr lvl="0"/>
            <a:r>
              <a:rPr lang="fi-FI" dirty="0"/>
              <a:t>Lakeja muuttamalla ja vaaleja manipuloimalla Putin on onnistunut pysymään vallassa.</a:t>
            </a:r>
          </a:p>
          <a:p>
            <a:pPr rtl="0"/>
            <a:endParaRPr lang="fi-FI" dirty="0"/>
          </a:p>
        </p:txBody>
      </p:sp>
      <p:sp>
        <p:nvSpPr>
          <p:cNvPr id="4" name="Otsikko 3"/>
          <p:cNvSpPr>
            <a:spLocks noGrp="1"/>
          </p:cNvSpPr>
          <p:nvPr>
            <p:ph type="title"/>
          </p:nvPr>
        </p:nvSpPr>
        <p:spPr/>
        <p:txBody>
          <a:bodyPr/>
          <a:lstStyle/>
          <a:p>
            <a:r>
              <a:rPr lang="fi-FI" b="1" dirty="0"/>
              <a:t>Venäjän suurvaltahaaveet</a:t>
            </a:r>
            <a:r>
              <a:rPr lang="fi-FI" dirty="0"/>
              <a:t/>
            </a:r>
            <a:br>
              <a:rPr lang="fi-FI" dirty="0"/>
            </a:br>
            <a:endParaRPr lang="fi-FI" dirty="0"/>
          </a:p>
        </p:txBody>
      </p:sp>
    </p:spTree>
    <p:extLst>
      <p:ext uri="{BB962C8B-B14F-4D97-AF65-F5344CB8AC3E}">
        <p14:creationId xmlns:p14="http://schemas.microsoft.com/office/powerpoint/2010/main" val="215342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828" y="404664"/>
            <a:ext cx="10512862" cy="6120680"/>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endParaRPr lang="fi-FI" dirty="0" smtClean="0"/>
          </a:p>
          <a:p>
            <a:pPr lvl="0"/>
            <a:r>
              <a:rPr lang="fi-FI" dirty="0" smtClean="0"/>
              <a:t>Koska </a:t>
            </a:r>
            <a:r>
              <a:rPr lang="fi-FI" dirty="0"/>
              <a:t>Venäjän talous kuitenkin koheni 2000-luvulla, Putin sai vahvan kansansuosion, ja hänen toimensa palauttaa Venäjä suurvallaksi on myös nostanut hänen suosiotaan.</a:t>
            </a:r>
          </a:p>
          <a:p>
            <a:pPr lvl="0"/>
            <a:r>
              <a:rPr lang="fi-FI" dirty="0"/>
              <a:t>Vuonna 2008 Venäjä ja entinen neuvostotasavalta Georgia kävivät lyhyen sodan, jonka lopuksi Venäjä otti haltuunsa Georgialle kuuluneita alueita.</a:t>
            </a:r>
          </a:p>
          <a:p>
            <a:pPr lvl="0"/>
            <a:r>
              <a:rPr lang="fi-FI" dirty="0"/>
              <a:t>2013 Ukrainassa tapahtui vallankumous, jossa venäläismielinen ja korruptoitunut presidentti syöstiin vallasta.</a:t>
            </a:r>
          </a:p>
          <a:p>
            <a:pPr lvl="0"/>
            <a:r>
              <a:rPr lang="fi-FI" dirty="0"/>
              <a:t>2014 Venäjä miehitti Krimin niemimaan yllättävällä sotilasoperaatiolla ja yllytti itä-Ukrainan venäläisvähemmistön kapinaan, josta alkoi Ukrainan sisällissota.</a:t>
            </a:r>
          </a:p>
          <a:p>
            <a:pPr lvl="0"/>
            <a:r>
              <a:rPr lang="fi-FI" dirty="0"/>
              <a:t>Venäjään kohdistettiin talouspakotteita, joka on vahingoittanut sen taloutta, mutta se käyttää nyt lännen talouspakotteita propaganda-aseenaan.</a:t>
            </a:r>
          </a:p>
          <a:p>
            <a:pPr rtl="0"/>
            <a:endParaRPr lang="fi-FI" dirty="0"/>
          </a:p>
        </p:txBody>
      </p:sp>
    </p:spTree>
    <p:extLst>
      <p:ext uri="{BB962C8B-B14F-4D97-AF65-F5344CB8AC3E}">
        <p14:creationId xmlns:p14="http://schemas.microsoft.com/office/powerpoint/2010/main" val="391066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File:Austria Hungary ethnic.svg"/>
          <p:cNvPicPr/>
          <p:nvPr/>
        </p:nvPicPr>
        <p:blipFill>
          <a:blip r:embed="rId2">
            <a:extLst>
              <a:ext uri="{28A0092B-C50C-407E-A947-70E740481C1C}">
                <a14:useLocalDpi xmlns:a14="http://schemas.microsoft.com/office/drawing/2010/main" val="0"/>
              </a:ext>
            </a:extLst>
          </a:blip>
          <a:srcRect/>
          <a:stretch>
            <a:fillRect/>
          </a:stretch>
        </p:blipFill>
        <p:spPr bwMode="auto">
          <a:xfrm>
            <a:off x="189756" y="72192"/>
            <a:ext cx="9217024" cy="6813376"/>
          </a:xfrm>
          <a:prstGeom prst="rect">
            <a:avLst/>
          </a:prstGeom>
          <a:noFill/>
          <a:ln>
            <a:noFill/>
          </a:ln>
        </p:spPr>
      </p:pic>
      <p:sp>
        <p:nvSpPr>
          <p:cNvPr id="5" name="Tekstiruutu 4"/>
          <p:cNvSpPr txBox="1"/>
          <p:nvPr/>
        </p:nvSpPr>
        <p:spPr>
          <a:xfrm>
            <a:off x="9622804" y="4797152"/>
            <a:ext cx="2736304" cy="646331"/>
          </a:xfrm>
          <a:prstGeom prst="rect">
            <a:avLst/>
          </a:prstGeom>
          <a:noFill/>
        </p:spPr>
        <p:txBody>
          <a:bodyPr wrap="square" rtlCol="0">
            <a:spAutoFit/>
          </a:bodyPr>
          <a:lstStyle/>
          <a:p>
            <a:r>
              <a:rPr lang="fi-FI" dirty="0" smtClean="0"/>
              <a:t>Itävalta-Unkari 1910</a:t>
            </a:r>
          </a:p>
          <a:p>
            <a:r>
              <a:rPr lang="fi-FI" dirty="0" smtClean="0"/>
              <a:t>Lähde: Wikipedia</a:t>
            </a:r>
            <a:endParaRPr lang="fi-FI" dirty="0"/>
          </a:p>
        </p:txBody>
      </p:sp>
    </p:spTree>
    <p:extLst>
      <p:ext uri="{BB962C8B-B14F-4D97-AF65-F5344CB8AC3E}">
        <p14:creationId xmlns:p14="http://schemas.microsoft.com/office/powerpoint/2010/main" val="301588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200" dirty="0" smtClean="0"/>
              <a:t>Putin-propaganda: </a:t>
            </a:r>
            <a:br>
              <a:rPr lang="fi-FI" sz="3200" dirty="0" smtClean="0"/>
            </a:br>
            <a:r>
              <a:rPr lang="fi-FI" sz="3200" dirty="0" smtClean="0">
                <a:hlinkClick r:id="rId2"/>
              </a:rPr>
              <a:t>https</a:t>
            </a:r>
            <a:r>
              <a:rPr lang="fi-FI" sz="3200" dirty="0">
                <a:hlinkClick r:id="rId2"/>
              </a:rPr>
              <a:t>://</a:t>
            </a:r>
            <a:r>
              <a:rPr lang="fi-FI" sz="3200" dirty="0" smtClean="0">
                <a:hlinkClick r:id="rId2"/>
              </a:rPr>
              <a:t>www.iltalehti.fi/ulkomaat/a/201801162200672658</a:t>
            </a:r>
            <a:r>
              <a:rPr lang="fi-FI" sz="3200" dirty="0" smtClean="0"/>
              <a:t/>
            </a:r>
            <a:br>
              <a:rPr lang="fi-FI" sz="3200" dirty="0" smtClean="0"/>
            </a:br>
            <a:endParaRPr lang="fi-FI" sz="3200" dirty="0"/>
          </a:p>
        </p:txBody>
      </p:sp>
      <p:pic>
        <p:nvPicPr>
          <p:cNvPr id="2050" name="Picture 2" descr="https://upload.wikimedia.org/wikipedia/commons/thumb/e/e1/Vladimir_Putin_%282021-02-27%29.jpg/350px-Vladimir_Putin_%282021-02-27%2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1844" y="1690689"/>
            <a:ext cx="317285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80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Ajoita milloin </a:t>
            </a:r>
            <a:r>
              <a:rPr lang="fi-FI" b="1" dirty="0"/>
              <a:t>Jugoslavia hajoamissodat</a:t>
            </a:r>
            <a:r>
              <a:rPr lang="fi-FI" dirty="0"/>
              <a:t> tapahtuivat. Mistä niissä oli kyse? Miten nationalismi vaikutti tapahtumiin?</a:t>
            </a:r>
          </a:p>
          <a:p>
            <a:pPr lvl="0"/>
            <a:r>
              <a:rPr lang="fi-FI" dirty="0"/>
              <a:t>Ota selvää, mikä on Ison-Britannian Euroopan unionista eroamisen (</a:t>
            </a:r>
            <a:r>
              <a:rPr lang="fi-FI" dirty="0" err="1"/>
              <a:t>Brexit</a:t>
            </a:r>
            <a:r>
              <a:rPr lang="fi-FI" dirty="0"/>
              <a:t>) tilanne tällä hetkellä.</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153396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25716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marL="0" indent="0">
              <a:buNone/>
            </a:pPr>
            <a:r>
              <a:rPr lang="fi-FI" dirty="0" smtClean="0"/>
              <a:t>Tekstin lähde: </a:t>
            </a:r>
            <a:r>
              <a:rPr lang="fi-FI" dirty="0"/>
              <a:t>Historian kertausmateriaali abiturientille (HI7)       </a:t>
            </a:r>
          </a:p>
          <a:p>
            <a:pPr marL="0" indent="0">
              <a:buNone/>
            </a:pPr>
            <a:r>
              <a:rPr lang="fi-FI" dirty="0"/>
              <a:t>Jari Ukkonen &amp; Eero Ruokolainen (2020) </a:t>
            </a:r>
            <a:endParaRPr lang="fi-FI" dirty="0" smtClean="0"/>
          </a:p>
          <a:p>
            <a:pPr marL="0" indent="0">
              <a:buNone/>
            </a:pPr>
            <a:endParaRPr lang="fi-FI" dirty="0"/>
          </a:p>
          <a:p>
            <a:pPr marL="0" indent="0">
              <a:buNone/>
            </a:pPr>
            <a:r>
              <a:rPr lang="fi-FI" dirty="0" smtClean="0"/>
              <a:t>Kuvalähteet: Forum I, wikimedia </a:t>
            </a:r>
            <a:r>
              <a:rPr lang="fi-FI" dirty="0" err="1" smtClean="0"/>
              <a:t>commons</a:t>
            </a:r>
            <a:endParaRPr lang="fi-FI" dirty="0" smtClean="0"/>
          </a:p>
          <a:p>
            <a:endParaRPr lang="fi-FI" dirty="0"/>
          </a:p>
          <a:p>
            <a:endParaRPr lang="fi-FI" dirty="0"/>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34828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r>
              <a:rPr lang="fi-FI" dirty="0"/>
              <a:t>Nationalismille tyypillistä on oman kansan erinomaisuuden korostaminen muiden kustannuksella, mikä johti suurvaltojen taloudelliseen ja poliittiseen kilpailuun, ja myös sotimiseen (esim. </a:t>
            </a:r>
            <a:r>
              <a:rPr lang="fi-FI" b="1" dirty="0"/>
              <a:t>Krimin sota</a:t>
            </a:r>
            <a:r>
              <a:rPr lang="fi-FI" dirty="0"/>
              <a:t> </a:t>
            </a:r>
            <a:r>
              <a:rPr lang="fi-FI" b="1" dirty="0"/>
              <a:t>1853-56,</a:t>
            </a:r>
            <a:r>
              <a:rPr lang="fi-FI" dirty="0"/>
              <a:t> </a:t>
            </a:r>
            <a:r>
              <a:rPr lang="fi-FI" b="1" dirty="0"/>
              <a:t>Venäjän ja Japanin sota 1904-05</a:t>
            </a:r>
            <a:r>
              <a:rPr lang="fi-FI" dirty="0" smtClean="0"/>
              <a:t>).</a:t>
            </a:r>
          </a:p>
          <a:p>
            <a:pPr lvl="0"/>
            <a:r>
              <a:rPr lang="fi-FI" dirty="0"/>
              <a:t>Nationalismi ei ole kadonnut maailmasta mihinkään. </a:t>
            </a:r>
          </a:p>
          <a:p>
            <a:pPr lvl="0"/>
            <a:r>
              <a:rPr lang="fi-FI" dirty="0"/>
              <a:t>Nationalismi näkyi 1990-luvulla Jugoslavian hajoamissodissa, jolloin Balkanilla sotivat eri ryhmittymät suorittavat etnisiä puhdistuksia.</a:t>
            </a:r>
          </a:p>
          <a:p>
            <a:pPr lvl="0"/>
            <a:r>
              <a:rPr lang="fi-FI" dirty="0"/>
              <a:t>2010-luvulla Itä-Euroopassa nationalistiset oikeistopuolueet pääsivät valtaan käyttämällä hyväkseen ihmisten pelkoa pakolaiskriisistä ja luomalla ulkoisia uhkakuvia. </a:t>
            </a:r>
          </a:p>
          <a:p>
            <a:endParaRPr lang="fi-FI" dirty="0"/>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297748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Myös Turkki on hyvä esimerkki nationalistisesta valtiosta, joka käyttää voimapolitiikkaa Syyriassa, ja joka sortaa omia vähemmistöjään (esim. kurdit). </a:t>
            </a:r>
          </a:p>
          <a:p>
            <a:pPr lvl="0"/>
            <a:r>
              <a:rPr lang="fi-FI" dirty="0"/>
              <a:t>Venäjä on pyrkinyt yhtenäistämään kansaansa korostamalla ortodoksista uskoa, perinteisiä arvoja, ja menneisyyden suuria saavutuksia. Jouduttuaan </a:t>
            </a:r>
            <a:r>
              <a:rPr lang="fi-FI" dirty="0" smtClean="0"/>
              <a:t>talouspakotteiden </a:t>
            </a:r>
            <a:r>
              <a:rPr lang="fi-FI" dirty="0"/>
              <a:t>kohteeksi voimapolitiikkansa seurauksena se on pyrkinyt vähentämään sisäisiä jännitteitään luomalla ulkoista viholliskuvaa moraalisesti rappeutuneesta lännestä, joka on Venäjää vastaan.</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32493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p:cNvGraphicFramePr>
            <a:graphicFrameLocks noGrp="1"/>
          </p:cNvGraphicFramePr>
          <p:nvPr>
            <p:ph idx="1"/>
            <p:extLst>
              <p:ext uri="{D42A27DB-BD31-4B8C-83A1-F6EECF244321}">
                <p14:modId xmlns:p14="http://schemas.microsoft.com/office/powerpoint/2010/main" val="817579765"/>
              </p:ext>
            </p:extLst>
          </p:nvPr>
        </p:nvGraphicFramePr>
        <p:xfrm>
          <a:off x="2205977" y="1690690"/>
          <a:ext cx="8856986" cy="4474614"/>
        </p:xfrm>
        <a:graphic>
          <a:graphicData uri="http://schemas.openxmlformats.org/drawingml/2006/table">
            <a:tbl>
              <a:tblPr firstRow="1" firstCol="1" bandRow="1">
                <a:tableStyleId>{3B4B98B0-60AC-42C2-AFA5-B58CD77FA1E5}</a:tableStyleId>
              </a:tblPr>
              <a:tblGrid>
                <a:gridCol w="4428493">
                  <a:extLst>
                    <a:ext uri="{9D8B030D-6E8A-4147-A177-3AD203B41FA5}">
                      <a16:colId xmlns:a16="http://schemas.microsoft.com/office/drawing/2014/main" val="1070726113"/>
                    </a:ext>
                  </a:extLst>
                </a:gridCol>
                <a:gridCol w="4428493">
                  <a:extLst>
                    <a:ext uri="{9D8B030D-6E8A-4147-A177-3AD203B41FA5}">
                      <a16:colId xmlns:a16="http://schemas.microsoft.com/office/drawing/2014/main" val="3482693327"/>
                    </a:ext>
                  </a:extLst>
                </a:gridCol>
              </a:tblGrid>
              <a:tr h="4474614">
                <a:tc>
                  <a:txBody>
                    <a:bodyPr/>
                    <a:lstStyle/>
                    <a:p>
                      <a:pPr>
                        <a:lnSpc>
                          <a:spcPct val="115000"/>
                        </a:lnSpc>
                        <a:spcAft>
                          <a:spcPts val="600"/>
                        </a:spcAft>
                      </a:pPr>
                      <a:r>
                        <a:rPr lang="fi-FI" sz="2000" dirty="0">
                          <a:effectLst/>
                        </a:rPr>
                        <a:t>Ota Valkoisen miehen taakka:</a:t>
                      </a:r>
                    </a:p>
                    <a:p>
                      <a:pPr>
                        <a:lnSpc>
                          <a:spcPct val="115000"/>
                        </a:lnSpc>
                        <a:spcAft>
                          <a:spcPts val="600"/>
                        </a:spcAft>
                      </a:pPr>
                      <a:r>
                        <a:rPr lang="fi-FI" sz="2000" dirty="0">
                          <a:effectLst/>
                        </a:rPr>
                        <a:t>Pois poikasi parhaimmat</a:t>
                      </a:r>
                    </a:p>
                    <a:p>
                      <a:pPr>
                        <a:lnSpc>
                          <a:spcPct val="115000"/>
                        </a:lnSpc>
                        <a:spcAft>
                          <a:spcPts val="600"/>
                        </a:spcAft>
                      </a:pPr>
                      <a:r>
                        <a:rPr lang="fi-FI" sz="2000" dirty="0">
                          <a:effectLst/>
                        </a:rPr>
                        <a:t>kotimaastaan laita ja heistä</a:t>
                      </a:r>
                    </a:p>
                    <a:p>
                      <a:pPr>
                        <a:lnSpc>
                          <a:spcPct val="115000"/>
                        </a:lnSpc>
                        <a:spcAft>
                          <a:spcPts val="600"/>
                        </a:spcAft>
                      </a:pPr>
                      <a:r>
                        <a:rPr lang="fi-FI" sz="2000" dirty="0">
                          <a:effectLst/>
                        </a:rPr>
                        <a:t>tee </a:t>
                      </a:r>
                      <a:r>
                        <a:rPr lang="fi-FI" sz="2000" dirty="0" err="1">
                          <a:effectLst/>
                        </a:rPr>
                        <a:t>vankeisi</a:t>
                      </a:r>
                      <a:r>
                        <a:rPr lang="fi-FI" sz="2000" dirty="0">
                          <a:effectLst/>
                        </a:rPr>
                        <a:t> palvelijat,</a:t>
                      </a:r>
                    </a:p>
                    <a:p>
                      <a:pPr>
                        <a:lnSpc>
                          <a:spcPct val="115000"/>
                        </a:lnSpc>
                        <a:spcAft>
                          <a:spcPts val="600"/>
                        </a:spcAft>
                      </a:pPr>
                      <a:r>
                        <a:rPr lang="fi-FI" sz="2000" dirty="0">
                          <a:effectLst/>
                        </a:rPr>
                        <a:t>jotka ikeen alla raataa</a:t>
                      </a:r>
                    </a:p>
                    <a:p>
                      <a:pPr>
                        <a:lnSpc>
                          <a:spcPct val="115000"/>
                        </a:lnSpc>
                        <a:spcAft>
                          <a:spcPts val="600"/>
                        </a:spcAft>
                      </a:pPr>
                      <a:r>
                        <a:rPr lang="fi-FI" sz="2000" dirty="0" err="1">
                          <a:effectLst/>
                        </a:rPr>
                        <a:t>eestä</a:t>
                      </a:r>
                      <a:r>
                        <a:rPr lang="fi-FI" sz="2000" dirty="0">
                          <a:effectLst/>
                        </a:rPr>
                        <a:t> heimojen villien,</a:t>
                      </a:r>
                    </a:p>
                    <a:p>
                      <a:pPr>
                        <a:lnSpc>
                          <a:spcPct val="115000"/>
                        </a:lnSpc>
                        <a:spcAft>
                          <a:spcPts val="600"/>
                        </a:spcAft>
                      </a:pPr>
                      <a:r>
                        <a:rPr lang="fi-FI" sz="2000" dirty="0">
                          <a:effectLst/>
                        </a:rPr>
                        <a:t>väen äsken voitetun, jörön,</a:t>
                      </a:r>
                    </a:p>
                    <a:p>
                      <a:pPr>
                        <a:lnSpc>
                          <a:spcPct val="115000"/>
                        </a:lnSpc>
                        <a:spcAft>
                          <a:spcPts val="600"/>
                        </a:spcAft>
                      </a:pPr>
                      <a:r>
                        <a:rPr lang="fi-FI" sz="2000" dirty="0">
                          <a:effectLst/>
                        </a:rPr>
                        <a:t>puoleksi lasten, puoleksi pirujen.</a:t>
                      </a:r>
                      <a:endParaRPr lang="fi-FI" sz="20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600"/>
                        </a:spcAft>
                      </a:pPr>
                      <a:r>
                        <a:rPr lang="fi-FI" sz="2000" dirty="0">
                          <a:effectLst/>
                        </a:rPr>
                        <a:t>Ota Valkoisen miehen taakka,</a:t>
                      </a:r>
                    </a:p>
                    <a:p>
                      <a:pPr>
                        <a:lnSpc>
                          <a:spcPct val="115000"/>
                        </a:lnSpc>
                        <a:spcAft>
                          <a:spcPts val="600"/>
                        </a:spcAft>
                      </a:pPr>
                      <a:r>
                        <a:rPr lang="fi-FI" sz="2000" dirty="0">
                          <a:effectLst/>
                        </a:rPr>
                        <a:t>peri palkkansa ainainen:</a:t>
                      </a:r>
                    </a:p>
                    <a:p>
                      <a:pPr>
                        <a:lnSpc>
                          <a:spcPct val="115000"/>
                        </a:lnSpc>
                        <a:spcAft>
                          <a:spcPts val="600"/>
                        </a:spcAft>
                      </a:pPr>
                      <a:r>
                        <a:rPr lang="fi-FI" sz="2000" dirty="0">
                          <a:effectLst/>
                        </a:rPr>
                        <a:t>Sinun holhottavaisi moite,</a:t>
                      </a:r>
                    </a:p>
                    <a:p>
                      <a:pPr>
                        <a:lnSpc>
                          <a:spcPct val="115000"/>
                        </a:lnSpc>
                        <a:spcAft>
                          <a:spcPts val="600"/>
                        </a:spcAft>
                      </a:pPr>
                      <a:r>
                        <a:rPr lang="fi-FI" sz="2000" dirty="0">
                          <a:effectLst/>
                        </a:rPr>
                        <a:t>vihan kauna myrkyllisen,</a:t>
                      </a:r>
                    </a:p>
                    <a:p>
                      <a:pPr>
                        <a:lnSpc>
                          <a:spcPct val="115000"/>
                        </a:lnSpc>
                        <a:spcAft>
                          <a:spcPts val="600"/>
                        </a:spcAft>
                      </a:pPr>
                      <a:r>
                        <a:rPr lang="fi-FI" sz="2000" dirty="0">
                          <a:effectLst/>
                        </a:rPr>
                        <a:t>Surkea valitus laumain,</a:t>
                      </a:r>
                    </a:p>
                    <a:p>
                      <a:pPr>
                        <a:lnSpc>
                          <a:spcPct val="115000"/>
                        </a:lnSpc>
                        <a:spcAft>
                          <a:spcPts val="600"/>
                        </a:spcAft>
                      </a:pPr>
                      <a:r>
                        <a:rPr lang="fi-FI" sz="2000" dirty="0">
                          <a:effectLst/>
                        </a:rPr>
                        <a:t>jotka (vaivoin!) valoon veit:</a:t>
                      </a:r>
                    </a:p>
                    <a:p>
                      <a:pPr>
                        <a:lnSpc>
                          <a:spcPct val="115000"/>
                        </a:lnSpc>
                        <a:spcAft>
                          <a:spcPts val="600"/>
                        </a:spcAft>
                      </a:pPr>
                      <a:r>
                        <a:rPr lang="fi-FI" sz="2000" dirty="0">
                          <a:effectLst/>
                        </a:rPr>
                        <a:t>”Miksi pimeytemme poistit,</a:t>
                      </a:r>
                    </a:p>
                    <a:p>
                      <a:pPr>
                        <a:lnSpc>
                          <a:spcPct val="115000"/>
                        </a:lnSpc>
                        <a:spcAft>
                          <a:spcPts val="600"/>
                        </a:spcAft>
                      </a:pPr>
                      <a:r>
                        <a:rPr lang="fi-FI" sz="2000" dirty="0">
                          <a:effectLst/>
                        </a:rPr>
                        <a:t>vapaiksi meidät teit?”</a:t>
                      </a:r>
                      <a:endParaRPr lang="fi-FI" sz="20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097845"/>
                  </a:ext>
                </a:extLst>
              </a:tr>
            </a:tbl>
          </a:graphicData>
        </a:graphic>
      </p:graphicFrame>
      <p:sp>
        <p:nvSpPr>
          <p:cNvPr id="4" name="Otsikko 3"/>
          <p:cNvSpPr>
            <a:spLocks noGrp="1"/>
          </p:cNvSpPr>
          <p:nvPr>
            <p:ph type="title"/>
          </p:nvPr>
        </p:nvSpPr>
        <p:spPr/>
        <p:txBody>
          <a:bodyPr/>
          <a:lstStyle/>
          <a:p>
            <a:r>
              <a:rPr lang="fi-FI" b="1" dirty="0"/>
              <a:t>Imperialismi</a:t>
            </a:r>
          </a:p>
        </p:txBody>
      </p:sp>
      <p:sp>
        <p:nvSpPr>
          <p:cNvPr id="7" name="Tekstiruutu 6"/>
          <p:cNvSpPr txBox="1"/>
          <p:nvPr/>
        </p:nvSpPr>
        <p:spPr>
          <a:xfrm>
            <a:off x="2530014" y="6165304"/>
            <a:ext cx="8208912" cy="923330"/>
          </a:xfrm>
          <a:prstGeom prst="rect">
            <a:avLst/>
          </a:prstGeom>
          <a:noFill/>
        </p:spPr>
        <p:txBody>
          <a:bodyPr wrap="square" rtlCol="0">
            <a:spAutoFit/>
          </a:bodyPr>
          <a:lstStyle/>
          <a:p>
            <a:r>
              <a:rPr lang="fi-FI" dirty="0"/>
              <a:t>Rudyard Kipling, Valkoisen miehen taakka, </a:t>
            </a:r>
            <a:r>
              <a:rPr lang="fi-FI" dirty="0" err="1"/>
              <a:t>The</a:t>
            </a:r>
            <a:r>
              <a:rPr lang="fi-FI" dirty="0"/>
              <a:t> White </a:t>
            </a:r>
            <a:r>
              <a:rPr lang="fi-FI" dirty="0" err="1"/>
              <a:t>Man´s</a:t>
            </a:r>
            <a:r>
              <a:rPr lang="fi-FI" dirty="0"/>
              <a:t> </a:t>
            </a:r>
            <a:r>
              <a:rPr lang="fi-FI" dirty="0" err="1"/>
              <a:t>Burden</a:t>
            </a:r>
            <a:r>
              <a:rPr lang="fi-FI" dirty="0"/>
              <a:t>, 1899 </a:t>
            </a:r>
            <a:br>
              <a:rPr lang="fi-FI" dirty="0"/>
            </a:br>
            <a:r>
              <a:rPr lang="fi-FI" dirty="0"/>
              <a:t>(suom. Antero Manninen 1976)</a:t>
            </a:r>
          </a:p>
          <a:p>
            <a:endParaRPr lang="fi-FI" dirty="0"/>
          </a:p>
        </p:txBody>
      </p:sp>
    </p:spTree>
    <p:extLst>
      <p:ext uri="{BB962C8B-B14F-4D97-AF65-F5344CB8AC3E}">
        <p14:creationId xmlns:p14="http://schemas.microsoft.com/office/powerpoint/2010/main" val="28627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a:bodyPr>
          <a:lstStyle/>
          <a:p>
            <a:pPr lvl="0"/>
            <a:r>
              <a:rPr lang="fi-FI" dirty="0" smtClean="0"/>
              <a:t>Eurooppalaiset </a:t>
            </a:r>
            <a:r>
              <a:rPr lang="fi-FI" dirty="0"/>
              <a:t>valtiot olivat harjoittaneet siirtokuntien perustamista uuteen maailmaan 1500-luvulta lähtien, ja pyrkivät hyödyntämään uusia alueita taloudellisesti. Tätä ilmiötä kutsuttiin </a:t>
            </a:r>
            <a:r>
              <a:rPr lang="fi-FI" b="1" dirty="0"/>
              <a:t>kolonialismiksi</a:t>
            </a:r>
            <a:r>
              <a:rPr lang="fi-FI" dirty="0"/>
              <a:t>.</a:t>
            </a:r>
          </a:p>
          <a:p>
            <a:pPr lvl="0"/>
            <a:r>
              <a:rPr lang="fi-FI" b="1" dirty="0"/>
              <a:t>Imperialismi </a:t>
            </a:r>
            <a:r>
              <a:rPr lang="fi-FI" dirty="0"/>
              <a:t>tarkoittaa jonkin alueen sotilaallista, poliittista ja taloudellista alistamista väkivalloin. Paikallinen hallinto syrjäytettiin tuomalla paikalla emämaan virkamiehet ja sotilaat.</a:t>
            </a:r>
          </a:p>
          <a:p>
            <a:pPr lvl="0"/>
            <a:r>
              <a:rPr lang="fi-FI" dirty="0"/>
              <a:t>1800-luvulla eurooppalaiset valloittivat yhä laajempia alueita eri puolelta maailmaa, ja aikakautta 1870-1914 onkin </a:t>
            </a:r>
            <a:r>
              <a:rPr lang="fi-FI" dirty="0" smtClean="0"/>
              <a:t>kutsuttu </a:t>
            </a:r>
            <a:r>
              <a:rPr lang="fi-FI" b="1" dirty="0"/>
              <a:t>imperialismin ajaksi</a:t>
            </a:r>
            <a:r>
              <a:rPr lang="fi-FI" dirty="0"/>
              <a:t>.</a:t>
            </a:r>
          </a:p>
          <a:p>
            <a:pPr rtl="0"/>
            <a:endParaRPr lang="fi-FI" dirty="0"/>
          </a:p>
        </p:txBody>
      </p:sp>
      <p:sp>
        <p:nvSpPr>
          <p:cNvPr id="4" name="Otsikko 3"/>
          <p:cNvSpPr>
            <a:spLocks noGrp="1"/>
          </p:cNvSpPr>
          <p:nvPr>
            <p:ph type="title"/>
          </p:nvPr>
        </p:nvSpPr>
        <p:spPr/>
        <p:txBody>
          <a:bodyPr>
            <a:normAutofit fontScale="90000"/>
          </a:bodyPr>
          <a:lstStyle/>
          <a:p>
            <a:r>
              <a:rPr lang="fi-FI" b="1" dirty="0"/>
              <a:t>Miksi eurooppalainen siirtomaavalta kehittyi imperialismiksi 1800-luvulla?</a:t>
            </a:r>
            <a:r>
              <a:rPr lang="fi-FI" dirty="0"/>
              <a:t/>
            </a:r>
            <a:br>
              <a:rPr lang="fi-FI" dirty="0"/>
            </a:br>
            <a:endParaRPr lang="fi-FI" dirty="0"/>
          </a:p>
        </p:txBody>
      </p:sp>
    </p:spTree>
    <p:extLst>
      <p:ext uri="{BB962C8B-B14F-4D97-AF65-F5344CB8AC3E}">
        <p14:creationId xmlns:p14="http://schemas.microsoft.com/office/powerpoint/2010/main" val="200777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828" y="116632"/>
            <a:ext cx="10512862" cy="6264696"/>
          </a:xfr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lvl="0"/>
            <a:endParaRPr lang="fi-FI" dirty="0" smtClean="0"/>
          </a:p>
          <a:p>
            <a:pPr lvl="0"/>
            <a:r>
              <a:rPr lang="fi-FI" dirty="0" smtClean="0"/>
              <a:t>Siirtomaiden </a:t>
            </a:r>
            <a:r>
              <a:rPr lang="fi-FI" dirty="0"/>
              <a:t>valloittaminen oli osa eurooppalaisten valtioiden valtapolitiikkaa. Siirtomaiden omistaminen vahvisti oman valtion suurvalta-asemaa.</a:t>
            </a:r>
          </a:p>
          <a:p>
            <a:pPr lvl="0"/>
            <a:r>
              <a:rPr lang="fi-FI" dirty="0"/>
              <a:t>Myös nationalismi yllytti kilpailemaan siirtomaiden hankkimisessa. Alueita valloitettiin, jotta kilpailijat eivät voisi valloittaa niitä.</a:t>
            </a:r>
          </a:p>
          <a:p>
            <a:pPr lvl="0"/>
            <a:r>
              <a:rPr lang="fi-FI" dirty="0"/>
              <a:t>Sotilaalliset seikat vaikuttivat myös siirtomaiden hankkimiseen. Valtiot tarvitsivat tukikohtia tai halusivat varmistaa tärkeän kulkureitin (esim. </a:t>
            </a:r>
            <a:r>
              <a:rPr lang="fi-FI" b="1" dirty="0"/>
              <a:t>Suezin kanava</a:t>
            </a:r>
            <a:r>
              <a:rPr lang="fi-FI" dirty="0"/>
              <a:t> oli elintärkeä Isolle- Britannialle).</a:t>
            </a:r>
          </a:p>
          <a:p>
            <a:pPr lvl="0"/>
            <a:r>
              <a:rPr lang="fi-FI" dirty="0"/>
              <a:t>Euroopan teollistuvat maat tarvitsivat lisää raaka-aineita ja uusia markkinoita, joita saatiin siirtomaita hankkimalla.</a:t>
            </a:r>
          </a:p>
          <a:p>
            <a:pPr lvl="0"/>
            <a:r>
              <a:rPr lang="fi-FI" dirty="0"/>
              <a:t>Eurooppalaiset katsoivat, että heillä oli velvollisuus ottaa muita maita haltuunsa ja sivistää niitä (”</a:t>
            </a:r>
            <a:r>
              <a:rPr lang="fi-FI" b="1" dirty="0"/>
              <a:t>valkoisen miehen taakka</a:t>
            </a:r>
            <a:r>
              <a:rPr lang="fi-FI" dirty="0"/>
              <a:t>”). Myös </a:t>
            </a:r>
            <a:r>
              <a:rPr lang="fi-FI" b="1" dirty="0" err="1"/>
              <a:t>sosiaalidarwinismia</a:t>
            </a:r>
            <a:r>
              <a:rPr lang="fi-FI" dirty="0"/>
              <a:t> ja </a:t>
            </a:r>
            <a:r>
              <a:rPr lang="fi-FI" b="1" dirty="0"/>
              <a:t>rotuoppia</a:t>
            </a:r>
            <a:r>
              <a:rPr lang="fi-FI" dirty="0"/>
              <a:t> käytettiin oikeuttamaan imperialismia.</a:t>
            </a:r>
          </a:p>
          <a:p>
            <a:pPr lvl="0"/>
            <a:r>
              <a:rPr lang="fi-FI" dirty="0"/>
              <a:t>Uusi teknologia, kuten höyrylaiva, lennätin, malariarokote ja paremmat aseet mahdollistivat laajojen uusien alueiden valloittamisen ja hallitsemisen.</a:t>
            </a:r>
          </a:p>
          <a:p>
            <a:pPr rtl="0"/>
            <a:endParaRPr lang="fi-FI" dirty="0"/>
          </a:p>
        </p:txBody>
      </p:sp>
    </p:spTree>
    <p:extLst>
      <p:ext uri="{BB962C8B-B14F-4D97-AF65-F5344CB8AC3E}">
        <p14:creationId xmlns:p14="http://schemas.microsoft.com/office/powerpoint/2010/main" val="129957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412776"/>
            <a:ext cx="10512862" cy="5328592"/>
          </a:xfr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lvl="0"/>
            <a:r>
              <a:rPr lang="fi-FI" dirty="0" smtClean="0"/>
              <a:t>Paikallisten </a:t>
            </a:r>
            <a:r>
              <a:rPr lang="fi-FI" dirty="0"/>
              <a:t>oma hallinto korvattiin väkisin emämaan siirtomaaviranomaisilla.</a:t>
            </a:r>
          </a:p>
          <a:p>
            <a:pPr lvl="0"/>
            <a:r>
              <a:rPr lang="fi-FI" dirty="0"/>
              <a:t>Siirtomaan talous alistettiin palvelemaan emämaan tarpeita, eli yleensä tuottamaan vain tiettyä hyödykettä tai resurssia (</a:t>
            </a:r>
            <a:r>
              <a:rPr lang="fi-FI" b="1" dirty="0"/>
              <a:t>monokulttuuri</a:t>
            </a:r>
            <a:r>
              <a:rPr lang="fi-FI" dirty="0"/>
              <a:t>). Tällaiset yhden tai kahden tuotteen varassa olevat alueet olivat taloudellisesti hyvin riippuvaisia emämaasta ja maailmanmarkkinoista.</a:t>
            </a:r>
          </a:p>
          <a:p>
            <a:pPr lvl="0"/>
            <a:r>
              <a:rPr lang="fi-FI" dirty="0"/>
              <a:t>Uudet siirtomaat eivät noudattaneet alueen väestön etnisiä jakolinjoja, joten paikallisväestön parissa syntyi sisäisiä konflikteja.</a:t>
            </a:r>
          </a:p>
          <a:p>
            <a:pPr lvl="0"/>
            <a:r>
              <a:rPr lang="fi-FI" dirty="0"/>
              <a:t>Paikalliset kulttuurit ja kielet kärsivät, kun ne pyrittiin korvaamaan emämaan kielellä ja kulttuurilla.</a:t>
            </a:r>
          </a:p>
          <a:p>
            <a:pPr lvl="0"/>
            <a:r>
              <a:rPr lang="fi-FI" dirty="0"/>
              <a:t>Eurooppalaisten mukana siirtomaihin levisi uutta teknologiaa ja kulkuyhteydet paranivat.</a:t>
            </a:r>
          </a:p>
          <a:p>
            <a:pPr lvl="0"/>
            <a:r>
              <a:rPr lang="fi-FI" dirty="0"/>
              <a:t>Osa paikallisesta väestöstä hyötyi taloudellisesti ja koulutusmahdollisuudet saattoivat parantua.</a:t>
            </a:r>
          </a:p>
          <a:p>
            <a:pPr rtl="0"/>
            <a:endParaRPr lang="fi-FI" dirty="0"/>
          </a:p>
        </p:txBody>
      </p:sp>
      <p:sp>
        <p:nvSpPr>
          <p:cNvPr id="4" name="Otsikko 3"/>
          <p:cNvSpPr>
            <a:spLocks noGrp="1"/>
          </p:cNvSpPr>
          <p:nvPr>
            <p:ph type="title"/>
          </p:nvPr>
        </p:nvSpPr>
        <p:spPr/>
        <p:txBody>
          <a:bodyPr/>
          <a:lstStyle/>
          <a:p>
            <a:r>
              <a:rPr lang="fi-FI" b="1" dirty="0"/>
              <a:t>Miten imperialismi vaikutti kohdealueisiin?</a:t>
            </a:r>
            <a:r>
              <a:rPr lang="fi-FI" dirty="0"/>
              <a:t/>
            </a:r>
            <a:br>
              <a:rPr lang="fi-FI" dirty="0"/>
            </a:br>
            <a:endParaRPr lang="fi-FI" dirty="0"/>
          </a:p>
        </p:txBody>
      </p:sp>
    </p:spTree>
    <p:extLst>
      <p:ext uri="{BB962C8B-B14F-4D97-AF65-F5344CB8AC3E}">
        <p14:creationId xmlns:p14="http://schemas.microsoft.com/office/powerpoint/2010/main" val="248149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b="1" dirty="0"/>
              <a:t>Kurssi </a:t>
            </a:r>
            <a:r>
              <a:rPr lang="fi-FI" b="1" dirty="0" smtClean="0"/>
              <a:t>2: </a:t>
            </a:r>
            <a:br>
              <a:rPr lang="fi-FI" b="1" dirty="0" smtClean="0"/>
            </a:br>
            <a:r>
              <a:rPr lang="fi-FI" b="1" dirty="0" smtClean="0"/>
              <a:t>Kansainväliset suhteet</a:t>
            </a:r>
            <a:r>
              <a:rPr lang="fi-FI" b="1" dirty="0"/>
              <a:t/>
            </a:r>
            <a:br>
              <a:rPr lang="fi-FI" b="1" dirty="0"/>
            </a:br>
            <a:endParaRPr lang="fi-FI" dirty="0"/>
          </a:p>
        </p:txBody>
      </p:sp>
      <p:sp>
        <p:nvSpPr>
          <p:cNvPr id="5" name="Tekstin paikkamerkki 4"/>
          <p:cNvSpPr>
            <a:spLocks noGrp="1"/>
          </p:cNvSpPr>
          <p:nvPr>
            <p:ph type="body" idx="1"/>
          </p:nvPr>
        </p:nvSpPr>
        <p:spPr/>
        <p:txBody>
          <a:bodyPr>
            <a:normAutofit/>
          </a:bodyPr>
          <a:lstStyle/>
          <a:p>
            <a:endParaRPr lang="fi-FI" sz="4400" dirty="0"/>
          </a:p>
        </p:txBody>
      </p:sp>
    </p:spTree>
    <p:extLst>
      <p:ext uri="{BB962C8B-B14F-4D97-AF65-F5344CB8AC3E}">
        <p14:creationId xmlns:p14="http://schemas.microsoft.com/office/powerpoint/2010/main" val="30702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070076" y="3284984"/>
            <a:ext cx="2232094" cy="3331567"/>
          </a:xfrm>
        </p:spPr>
        <p:style>
          <a:lnRef idx="2">
            <a:schemeClr val="accent1"/>
          </a:lnRef>
          <a:fillRef idx="1">
            <a:schemeClr val="lt1"/>
          </a:fillRef>
          <a:effectRef idx="0">
            <a:schemeClr val="accent1"/>
          </a:effectRef>
          <a:fontRef idx="minor">
            <a:schemeClr val="dk1"/>
          </a:fontRef>
        </p:style>
        <p:txBody>
          <a:bodyPr rtlCol="0">
            <a:normAutofit/>
          </a:bodyPr>
          <a:lstStyle/>
          <a:p>
            <a:pPr marL="0" indent="0">
              <a:buNone/>
            </a:pPr>
            <a:r>
              <a:rPr lang="fi-FI" dirty="0" smtClean="0"/>
              <a:t>Pilakuvassa </a:t>
            </a:r>
            <a:r>
              <a:rPr lang="fi-FI" dirty="0"/>
              <a:t>Cecil </a:t>
            </a:r>
            <a:r>
              <a:rPr lang="fi-FI" dirty="0" err="1"/>
              <a:t>Rhodes</a:t>
            </a:r>
            <a:r>
              <a:rPr lang="fi-FI" dirty="0"/>
              <a:t>, joka suunnitteli rautatien ja lennätinlinjan rakentamista Afrikan halki.</a:t>
            </a:r>
          </a:p>
          <a:p>
            <a:pPr rtl="0"/>
            <a:endParaRPr lang="fi-FI" dirty="0"/>
          </a:p>
        </p:txBody>
      </p:sp>
      <p:sp>
        <p:nvSpPr>
          <p:cNvPr id="4" name="Otsikko 3"/>
          <p:cNvSpPr>
            <a:spLocks noGrp="1"/>
          </p:cNvSpPr>
          <p:nvPr>
            <p:ph type="title"/>
          </p:nvPr>
        </p:nvSpPr>
        <p:spPr/>
        <p:txBody>
          <a:bodyPr/>
          <a:lstStyle/>
          <a:p>
            <a:r>
              <a:rPr lang="fi-FI" b="1" dirty="0"/>
              <a:t>Imperialismi Afrikassa</a:t>
            </a:r>
            <a:r>
              <a:rPr lang="fi-FI" dirty="0"/>
              <a:t/>
            </a:r>
            <a:br>
              <a:rPr lang="fi-FI" dirty="0"/>
            </a:br>
            <a:endParaRPr lang="fi-FI" dirty="0"/>
          </a:p>
        </p:txBody>
      </p:sp>
      <p:pic>
        <p:nvPicPr>
          <p:cNvPr id="5" name="Kuva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428" y="1"/>
            <a:ext cx="5400600" cy="6833384"/>
          </a:xfrm>
          <a:prstGeom prst="rect">
            <a:avLst/>
          </a:prstGeom>
          <a:noFill/>
          <a:ln>
            <a:noFill/>
          </a:ln>
        </p:spPr>
      </p:pic>
    </p:spTree>
    <p:extLst>
      <p:ext uri="{BB962C8B-B14F-4D97-AF65-F5344CB8AC3E}">
        <p14:creationId xmlns:p14="http://schemas.microsoft.com/office/powerpoint/2010/main" val="15188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548680"/>
            <a:ext cx="10512862" cy="6120680"/>
          </a:xfrm>
        </p:spPr>
        <p:style>
          <a:lnRef idx="2">
            <a:schemeClr val="accent1"/>
          </a:lnRef>
          <a:fillRef idx="1">
            <a:schemeClr val="lt1"/>
          </a:fillRef>
          <a:effectRef idx="0">
            <a:schemeClr val="accent1"/>
          </a:effectRef>
          <a:fontRef idx="minor">
            <a:schemeClr val="dk1"/>
          </a:fontRef>
        </p:style>
        <p:txBody>
          <a:bodyPr rtlCol="0"/>
          <a:lstStyle/>
          <a:p>
            <a:pPr lvl="0"/>
            <a:r>
              <a:rPr lang="fi-FI" dirty="0"/>
              <a:t>Euroopan valtiot olivat perustaneet siirtokuntia Afrikan rannikolle jo 1500-luvulta lähtien, mutta ilmasto, valtavat etäisyydet ja trooppiset taudit olivat pitäneet eurooppalaiset pois sisämaasta.</a:t>
            </a:r>
          </a:p>
          <a:p>
            <a:pPr lvl="0"/>
            <a:r>
              <a:rPr lang="fi-FI" dirty="0"/>
              <a:t>Aikaisemmin eurooppalaiset olivat käyneet kauppaa Afrikan kuningaskuntien ja eri heimojen kanssa, mutta 1800-luvulla teknologia, lääketiede ja eurooppalaisten valtioiden voimavarat olivat kasvaneet riittävästi, jotta ne pystyivät valloittamaan ja hallitsemaan laajoja alueita.</a:t>
            </a:r>
          </a:p>
          <a:p>
            <a:pPr lvl="0"/>
            <a:r>
              <a:rPr lang="fi-FI" dirty="0"/>
              <a:t>Afrikassa oli valtavasti resursseja, joita teollistuvat Euroopan valtiot pyrkivät hyödyntämään, esim. kahvi, kaakao, puuvilla, hedelmät, kulta, timantit, norsunluu, kumi, kupari, mausteet.</a:t>
            </a:r>
          </a:p>
          <a:p>
            <a:pPr lvl="0"/>
            <a:r>
              <a:rPr lang="fi-FI" dirty="0"/>
              <a:t>Vaikka orjuus nimellisesti oli lakkautettu suurimmassa osassa maailmaa, monet afrikkalaiset päätyivät halpatyövoimaksi </a:t>
            </a:r>
            <a:r>
              <a:rPr lang="fi-FI" b="1" dirty="0"/>
              <a:t>plantaaseille</a:t>
            </a:r>
            <a:r>
              <a:rPr lang="fi-FI" dirty="0"/>
              <a:t>, eli suurtiloille. </a:t>
            </a:r>
          </a:p>
          <a:p>
            <a:pPr rtl="0"/>
            <a:endParaRPr lang="fi-FI" dirty="0"/>
          </a:p>
        </p:txBody>
      </p:sp>
    </p:spTree>
    <p:extLst>
      <p:ext uri="{BB962C8B-B14F-4D97-AF65-F5344CB8AC3E}">
        <p14:creationId xmlns:p14="http://schemas.microsoft.com/office/powerpoint/2010/main" val="2757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825624"/>
            <a:ext cx="10512862" cy="4771727"/>
          </a:xfrm>
        </p:spPr>
        <p:style>
          <a:lnRef idx="2">
            <a:schemeClr val="accent1"/>
          </a:lnRef>
          <a:fillRef idx="1">
            <a:schemeClr val="lt1"/>
          </a:fillRef>
          <a:effectRef idx="0">
            <a:schemeClr val="accent1"/>
          </a:effectRef>
          <a:fontRef idx="minor">
            <a:schemeClr val="dk1"/>
          </a:fontRef>
        </p:style>
        <p:txBody>
          <a:bodyPr rtlCol="0"/>
          <a:lstStyle/>
          <a:p>
            <a:pPr lvl="0"/>
            <a:endParaRPr lang="fi-FI" dirty="0" smtClean="0"/>
          </a:p>
          <a:p>
            <a:pPr lvl="0"/>
            <a:r>
              <a:rPr lang="fi-FI" dirty="0" smtClean="0"/>
              <a:t>Uudet </a:t>
            </a:r>
            <a:r>
              <a:rPr lang="fi-FI" dirty="0"/>
              <a:t>siirtomaaisännät pyrkivät hävittämään paikallisten oman hallinnon ja yhteiskuntajärjestelmän ja kohtelivat afrikkalaisia julmasti.</a:t>
            </a:r>
          </a:p>
          <a:p>
            <a:pPr lvl="0"/>
            <a:r>
              <a:rPr lang="fi-FI" dirty="0"/>
              <a:t>1884-85 pidetyssä </a:t>
            </a:r>
            <a:r>
              <a:rPr lang="fi-FI" b="1" dirty="0"/>
              <a:t>Berliinin konferenssissa</a:t>
            </a:r>
            <a:r>
              <a:rPr lang="fi-FI" dirty="0"/>
              <a:t> sovittiin Afrikan jaosta eurooppalaisten valtioiden kesken. Jako keskittyi rannikkoalueisiin, joten sisämaan omistuksesta kilpailtiin, joka johti satunnaisiin aseellisiin yhteenottoihin, jotka uhkasivat rauhaa ja enteilivät uuden suursodan mahdollisuutta.</a:t>
            </a:r>
          </a:p>
          <a:p>
            <a:pPr lvl="0"/>
            <a:r>
              <a:rPr lang="fi-FI" dirty="0"/>
              <a:t>Afrikka on kärsinyt imperialismin perinnöstä tähän päivään asti. </a:t>
            </a:r>
          </a:p>
          <a:p>
            <a:pPr marL="0" indent="0" rtl="0">
              <a:buNone/>
            </a:pPr>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146433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93812" y="764704"/>
            <a:ext cx="4392334" cy="1325563"/>
          </a:xfrm>
        </p:spPr>
        <p:txBody>
          <a:bodyPr>
            <a:normAutofit fontScale="90000"/>
          </a:bodyPr>
          <a:lstStyle/>
          <a:p>
            <a:r>
              <a:rPr lang="fi-FI" b="1" dirty="0"/>
              <a:t>Afrikka jaettuna siirtomaaomistuksiin 1914</a:t>
            </a:r>
            <a:r>
              <a:rPr lang="fi-FI" dirty="0"/>
              <a:t/>
            </a:r>
            <a:br>
              <a:rPr lang="fi-FI" dirty="0"/>
            </a:br>
            <a:endParaRPr lang="fi-FI" dirty="0"/>
          </a:p>
        </p:txBody>
      </p:sp>
      <p:pic>
        <p:nvPicPr>
          <p:cNvPr id="5" name="Kuva 4"/>
          <p:cNvPicPr/>
          <p:nvPr/>
        </p:nvPicPr>
        <p:blipFill>
          <a:blip r:embed="rId3">
            <a:extLst>
              <a:ext uri="{28A0092B-C50C-407E-A947-70E740481C1C}">
                <a14:useLocalDpi xmlns:a14="http://schemas.microsoft.com/office/drawing/2010/main" val="0"/>
              </a:ext>
            </a:extLst>
          </a:blip>
          <a:srcRect/>
          <a:stretch>
            <a:fillRect/>
          </a:stretch>
        </p:blipFill>
        <p:spPr bwMode="auto">
          <a:xfrm>
            <a:off x="5302324" y="260648"/>
            <a:ext cx="4392488" cy="6492874"/>
          </a:xfrm>
          <a:prstGeom prst="rect">
            <a:avLst/>
          </a:prstGeom>
          <a:noFill/>
          <a:ln>
            <a:noFill/>
          </a:ln>
        </p:spPr>
      </p:pic>
    </p:spTree>
    <p:extLst>
      <p:ext uri="{BB962C8B-B14F-4D97-AF65-F5344CB8AC3E}">
        <p14:creationId xmlns:p14="http://schemas.microsoft.com/office/powerpoint/2010/main" val="53047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marL="0" indent="0">
              <a:buNone/>
            </a:pPr>
            <a:endParaRPr lang="fi-FI" dirty="0"/>
          </a:p>
          <a:p>
            <a:pPr lvl="0"/>
            <a:r>
              <a:rPr lang="fi-FI" dirty="0"/>
              <a:t>1500-luvulta alkaen portugalilaiset, hollantilaiset ja englantilaiset kauppiaat alkoivat käydä kauppaa Intian ruhtinaskuntien kanssa, ja vähitellen he onnistuivat saamaan alueelta vaikutusvaltaa.</a:t>
            </a:r>
          </a:p>
          <a:p>
            <a:pPr lvl="0"/>
            <a:r>
              <a:rPr lang="fi-FI" dirty="0"/>
              <a:t>Intiassa oli satoja ruhtinaskuntia, ja eurooppalaiset pyrkivät kääntämään niitä toisiaan vastaan ja tukemaan hallitsijoita, jotka suostuivat yhteistyöhön heidän kanssaan.</a:t>
            </a:r>
          </a:p>
          <a:p>
            <a:pPr lvl="0"/>
            <a:r>
              <a:rPr lang="fi-FI" dirty="0"/>
              <a:t>Vuosina 1757 - 1857 Intiaa käytännössä hallitsi brittiläinen </a:t>
            </a:r>
            <a:r>
              <a:rPr lang="fi-FI" b="1" dirty="0"/>
              <a:t>Itä-Intian kauppakomppania</a:t>
            </a:r>
            <a:r>
              <a:rPr lang="fi-FI" dirty="0"/>
              <a:t>, joka valvoi Ison-Britannian intressejä alueella.</a:t>
            </a:r>
          </a:p>
          <a:p>
            <a:pPr lvl="0"/>
            <a:r>
              <a:rPr lang="fi-FI" dirty="0"/>
              <a:t>1857 Intiassa puhkesi </a:t>
            </a:r>
            <a:r>
              <a:rPr lang="fi-FI" b="1" dirty="0" err="1"/>
              <a:t>Sepoy</a:t>
            </a:r>
            <a:r>
              <a:rPr lang="fi-FI" b="1" dirty="0"/>
              <a:t>-kapina</a:t>
            </a:r>
            <a:r>
              <a:rPr lang="fi-FI" dirty="0"/>
              <a:t>, jonka jälkeen brittikruunu otti Intian suoraan hallintaansa aina vuoteen 1947 asti, jolloin Intia itsenäistyi.</a:t>
            </a:r>
          </a:p>
          <a:p>
            <a:pPr rtl="0"/>
            <a:endParaRPr lang="fi-FI" dirty="0"/>
          </a:p>
        </p:txBody>
      </p:sp>
      <p:sp>
        <p:nvSpPr>
          <p:cNvPr id="4" name="Otsikko 3"/>
          <p:cNvSpPr>
            <a:spLocks noGrp="1"/>
          </p:cNvSpPr>
          <p:nvPr>
            <p:ph type="title"/>
          </p:nvPr>
        </p:nvSpPr>
        <p:spPr/>
        <p:txBody>
          <a:bodyPr/>
          <a:lstStyle/>
          <a:p>
            <a:r>
              <a:rPr lang="fi-FI" b="1" dirty="0"/>
              <a:t>Imperialismi Aasiassa</a:t>
            </a:r>
            <a:r>
              <a:rPr lang="fi-FI" dirty="0"/>
              <a:t/>
            </a:r>
            <a:br>
              <a:rPr lang="fi-FI" dirty="0"/>
            </a:br>
            <a:endParaRPr lang="fi-FI" dirty="0"/>
          </a:p>
        </p:txBody>
      </p:sp>
    </p:spTree>
    <p:extLst>
      <p:ext uri="{BB962C8B-B14F-4D97-AF65-F5344CB8AC3E}">
        <p14:creationId xmlns:p14="http://schemas.microsoft.com/office/powerpoint/2010/main" val="42930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lvl="0"/>
            <a:r>
              <a:rPr lang="fi-FI" dirty="0"/>
              <a:t>Iso-Britannia sai Intiasta valtavasti taloudellista hyötyä. Brittivirkamiehet syrjäyttivät paikallishallinnon monin osin ja Intiaan rakennettiin rautateitä ja kanavia brittien toimesta.</a:t>
            </a:r>
          </a:p>
          <a:p>
            <a:r>
              <a:rPr lang="fi-FI" dirty="0"/>
              <a:t> </a:t>
            </a:r>
          </a:p>
          <a:p>
            <a:pPr lvl="0"/>
            <a:r>
              <a:rPr lang="fi-FI" dirty="0"/>
              <a:t>Hollantilaiset perustivat ensimmäisiä siirtokuntiaan Indonesiaan jo 1500-luvulla, mutta vasta 1800-luvun aikana he saivat laajoja alueita haltuunsa.</a:t>
            </a:r>
          </a:p>
          <a:p>
            <a:pPr lvl="0"/>
            <a:r>
              <a:rPr lang="fi-FI" dirty="0"/>
              <a:t>Vaikka hollantilaiset hyötyivätkin Indonesiasta taloudellisesti, valtavaa saaristoa ei ollut helppo hallita, ja paikalliset kapinoivat usein.</a:t>
            </a:r>
            <a:br>
              <a:rPr lang="fi-FI" dirty="0"/>
            </a:br>
            <a:endParaRPr lang="fi-FI" dirty="0"/>
          </a:p>
          <a:p>
            <a:pPr lvl="0"/>
            <a:r>
              <a:rPr lang="fi-FI" dirty="0"/>
              <a:t>Ranska valloitti itselleen alueita Afrikan lisäksi myös Aasiasta, ja loi siirtomaakseen </a:t>
            </a:r>
            <a:r>
              <a:rPr lang="fi-FI" b="1" dirty="0"/>
              <a:t>Ranskan Indokiinan</a:t>
            </a:r>
            <a:r>
              <a:rPr lang="fi-FI" dirty="0"/>
              <a:t>, joka sijaitsi pääosin nykyisen Vietnamin, Kambodzhan ja Laosin alueella.</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413764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Kiina oli yhtenäinen, vanha ja vauras valtio, jonka ylellisyystuotteet (esim. silkki, tee, posliini) kiinnostivat kovasti eurooppalaisia jo 1500-luvulla, mutta joka ei halunnut lännestä mitään muuta kuin hopeaa.</a:t>
            </a:r>
          </a:p>
          <a:p>
            <a:pPr lvl="0"/>
            <a:r>
              <a:rPr lang="fi-FI" dirty="0"/>
              <a:t>Kiina salli eurooppalaisten kauppiaiden pääsyn vain muutamaan satamakaupunkiin ja rajoitti kaupankäyntiä suuresti.</a:t>
            </a:r>
          </a:p>
          <a:p>
            <a:pPr lvl="0"/>
            <a:r>
              <a:rPr lang="fi-FI" dirty="0"/>
              <a:t>1800-luvulla britit alkoivat viedä Kiinaan oopiumia, ja vaihtoivat sitä mustassa pörssissä eri ylellisyystuotteisiin.</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178436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09836" y="260648"/>
            <a:ext cx="10512862" cy="6120680"/>
          </a:xfrm>
        </p:spPr>
        <p:style>
          <a:lnRef idx="2">
            <a:schemeClr val="accent1"/>
          </a:lnRef>
          <a:fillRef idx="1">
            <a:schemeClr val="lt1"/>
          </a:fillRef>
          <a:effectRef idx="0">
            <a:schemeClr val="accent1"/>
          </a:effectRef>
          <a:fontRef idx="minor">
            <a:schemeClr val="dk1"/>
          </a:fontRef>
        </p:style>
        <p:txBody>
          <a:bodyPr rtlCol="0">
            <a:normAutofit fontScale="92500"/>
          </a:bodyPr>
          <a:lstStyle/>
          <a:p>
            <a:pPr lvl="0"/>
            <a:endParaRPr lang="fi-FI" dirty="0" smtClean="0"/>
          </a:p>
          <a:p>
            <a:pPr lvl="0"/>
            <a:r>
              <a:rPr lang="fi-FI" dirty="0" smtClean="0"/>
              <a:t>Kiina </a:t>
            </a:r>
            <a:r>
              <a:rPr lang="fi-FI" dirty="0"/>
              <a:t>yritti kieltää oopiumin, ja rajoitti länsimaalaisten pääsyä maahan entisestään. Iso-Britannia julisti Kiinalle sodan suojellakseen oopiumkauppiaitaan.</a:t>
            </a:r>
          </a:p>
          <a:p>
            <a:pPr lvl="0"/>
            <a:r>
              <a:rPr lang="fi-FI" dirty="0"/>
              <a:t>Kiina hävisi vuosina 1839-42 käydyn </a:t>
            </a:r>
            <a:r>
              <a:rPr lang="fi-FI" b="1" dirty="0"/>
              <a:t>ensimmäisen</a:t>
            </a:r>
            <a:r>
              <a:rPr lang="fi-FI" dirty="0"/>
              <a:t> </a:t>
            </a:r>
            <a:r>
              <a:rPr lang="fi-FI" b="1" dirty="0"/>
              <a:t>oopiumsodan</a:t>
            </a:r>
            <a:r>
              <a:rPr lang="fi-FI" dirty="0"/>
              <a:t>, jonka seurauksena englantilaiset saivat käyttöönsä uusia satamia ja Kiina joutui maksamaan korvauksia.</a:t>
            </a:r>
          </a:p>
          <a:p>
            <a:pPr lvl="0"/>
            <a:r>
              <a:rPr lang="fi-FI" dirty="0"/>
              <a:t>Kiinan voimattomuus länsimaiden edessä synnytti tyytymättömyyttä hallitsijoita kohtaan, jonka seurauksena maassa puhkesi </a:t>
            </a:r>
            <a:r>
              <a:rPr lang="fi-FI" b="1" dirty="0" err="1"/>
              <a:t>Taiping</a:t>
            </a:r>
            <a:r>
              <a:rPr lang="fi-FI" b="1" dirty="0"/>
              <a:t>-kapina</a:t>
            </a:r>
            <a:r>
              <a:rPr lang="fi-FI" dirty="0"/>
              <a:t>, joka raivosi 1850-1865. </a:t>
            </a:r>
          </a:p>
          <a:p>
            <a:pPr lvl="0"/>
            <a:r>
              <a:rPr lang="fi-FI" dirty="0"/>
              <a:t>Kiina hävisi myös </a:t>
            </a:r>
            <a:r>
              <a:rPr lang="fi-FI" b="1" dirty="0"/>
              <a:t>toisen oopiumsodan</a:t>
            </a:r>
            <a:r>
              <a:rPr lang="fi-FI" dirty="0"/>
              <a:t> Iso-Britanniaa ja Ranskaa vastaan 1856-60.</a:t>
            </a:r>
          </a:p>
          <a:p>
            <a:pPr lvl="0"/>
            <a:r>
              <a:rPr lang="fi-FI" dirty="0"/>
              <a:t>Aluksi länsimaat olivat kapinallisille myönteisiä, mutta toisen oopiumsodan jälkeen britit ja </a:t>
            </a:r>
            <a:r>
              <a:rPr lang="fi-FI" dirty="0" smtClean="0"/>
              <a:t>Ranska </a:t>
            </a:r>
            <a:r>
              <a:rPr lang="fi-FI" dirty="0"/>
              <a:t>auttoivat Kiinan keisaria tukahduttamaan </a:t>
            </a:r>
            <a:r>
              <a:rPr lang="fi-FI" dirty="0" err="1"/>
              <a:t>Taiping</a:t>
            </a:r>
            <a:r>
              <a:rPr lang="fi-FI" dirty="0"/>
              <a:t>-kapinan suojellakseen Kiinan tekemiä myönnytyksiä.</a:t>
            </a:r>
          </a:p>
          <a:p>
            <a:pPr rtl="0"/>
            <a:endParaRPr lang="fi-FI" dirty="0"/>
          </a:p>
        </p:txBody>
      </p:sp>
    </p:spTree>
    <p:extLst>
      <p:ext uri="{BB962C8B-B14F-4D97-AF65-F5344CB8AC3E}">
        <p14:creationId xmlns:p14="http://schemas.microsoft.com/office/powerpoint/2010/main" val="16689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692696"/>
            <a:ext cx="10512862" cy="5616624"/>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endParaRPr lang="fi-FI" dirty="0" smtClean="0"/>
          </a:p>
          <a:p>
            <a:pPr lvl="0"/>
            <a:r>
              <a:rPr lang="fi-FI" dirty="0" smtClean="0"/>
              <a:t>Muutkin </a:t>
            </a:r>
            <a:r>
              <a:rPr lang="fi-FI" dirty="0"/>
              <a:t>Euroopan valtiot sekä Japani ulottivat vaikutusvaltaansa Kiinaan ja alkoivat hyödyntää sitä taloudellisesti.</a:t>
            </a:r>
          </a:p>
          <a:p>
            <a:pPr lvl="0"/>
            <a:r>
              <a:rPr lang="fi-FI" dirty="0"/>
              <a:t>Yhdysvaltojen vaatimuksesta Kiinaa ei kuitenkaan jaettu samaan tapaan siirtomaiksi kuin Afrikkaa, vaan kaikki maat saivat vapaasti käydä siellä kauppaa ja hyödyntää sitä. Kiina oli siis </a:t>
            </a:r>
            <a:r>
              <a:rPr lang="fi-FI" b="1" dirty="0"/>
              <a:t>puolisiirtomaa</a:t>
            </a:r>
            <a:r>
              <a:rPr lang="fi-FI" dirty="0"/>
              <a:t>.</a:t>
            </a:r>
          </a:p>
          <a:p>
            <a:pPr lvl="0"/>
            <a:r>
              <a:rPr lang="fi-FI" dirty="0"/>
              <a:t>1894-95 Kiina hävisi sodassa Japanille, joka johti aluemenetyksiin.</a:t>
            </a:r>
          </a:p>
          <a:p>
            <a:pPr lvl="0"/>
            <a:r>
              <a:rPr lang="fi-FI" dirty="0"/>
              <a:t>1900 Kiinassa puhkesi </a:t>
            </a:r>
            <a:r>
              <a:rPr lang="fi-FI" b="1" dirty="0" err="1"/>
              <a:t>boksarikapina</a:t>
            </a:r>
            <a:r>
              <a:rPr lang="fi-FI" b="1" dirty="0"/>
              <a:t> </a:t>
            </a:r>
            <a:r>
              <a:rPr lang="fi-FI" dirty="0"/>
              <a:t>länsimaalaisia vastaan. Kiinan hallinto tuki kapinallisia, mutta länsimaiden armeijat kukistivat sen, ja pakottivat Kiinan sitoutumaan uudistuksiin.</a:t>
            </a:r>
          </a:p>
          <a:p>
            <a:pPr lvl="0"/>
            <a:r>
              <a:rPr lang="fi-FI" dirty="0"/>
              <a:t>1912 Kiinan viimeinen keisari syrjäytettiin ja maahan perustettiin tasavalta. Vuonna 1927 maa ajautui sisällissotaan.</a:t>
            </a:r>
            <a:br>
              <a:rPr lang="fi-FI" dirty="0"/>
            </a:br>
            <a:endParaRPr lang="fi-FI" dirty="0"/>
          </a:p>
          <a:p>
            <a:pPr rtl="0"/>
            <a:endParaRPr lang="fi-FI" dirty="0"/>
          </a:p>
        </p:txBody>
      </p:sp>
    </p:spTree>
    <p:extLst>
      <p:ext uri="{BB962C8B-B14F-4D97-AF65-F5344CB8AC3E}">
        <p14:creationId xmlns:p14="http://schemas.microsoft.com/office/powerpoint/2010/main" val="256551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9756" y="476672"/>
            <a:ext cx="4608512" cy="1325563"/>
          </a:xfrm>
        </p:spPr>
        <p:txBody>
          <a:bodyPr/>
          <a:lstStyle/>
          <a:p>
            <a:endParaRPr lang="fi-FI"/>
          </a:p>
        </p:txBody>
      </p:sp>
      <p:pic>
        <p:nvPicPr>
          <p:cNvPr id="4" name="Kuva 3"/>
          <p:cNvPicPr/>
          <p:nvPr/>
        </p:nvPicPr>
        <p:blipFill>
          <a:blip r:embed="rId2">
            <a:extLst>
              <a:ext uri="{28A0092B-C50C-407E-A947-70E740481C1C}">
                <a14:useLocalDpi xmlns:a14="http://schemas.microsoft.com/office/drawing/2010/main" val="0"/>
              </a:ext>
            </a:extLst>
          </a:blip>
          <a:srcRect/>
          <a:stretch>
            <a:fillRect/>
          </a:stretch>
        </p:blipFill>
        <p:spPr bwMode="auto">
          <a:xfrm>
            <a:off x="5158308" y="44625"/>
            <a:ext cx="5256584" cy="6813376"/>
          </a:xfrm>
          <a:prstGeom prst="rect">
            <a:avLst/>
          </a:prstGeom>
          <a:noFill/>
          <a:ln>
            <a:noFill/>
          </a:ln>
        </p:spPr>
      </p:pic>
      <p:sp>
        <p:nvSpPr>
          <p:cNvPr id="5" name="Tekstiruutu 4"/>
          <p:cNvSpPr txBox="1"/>
          <p:nvPr/>
        </p:nvSpPr>
        <p:spPr>
          <a:xfrm>
            <a:off x="333772" y="6093296"/>
            <a:ext cx="3960440" cy="923330"/>
          </a:xfrm>
          <a:prstGeom prst="rect">
            <a:avLst/>
          </a:prstGeom>
          <a:noFill/>
        </p:spPr>
        <p:txBody>
          <a:bodyPr wrap="square" rtlCol="0">
            <a:spAutoFit/>
          </a:bodyPr>
          <a:lstStyle/>
          <a:p>
            <a:r>
              <a:rPr lang="fi-FI" dirty="0"/>
              <a:t>Lähde: Henri Meyer, 1898. </a:t>
            </a:r>
            <a:r>
              <a:rPr lang="fi-FI" dirty="0" err="1"/>
              <a:t>Bibliothèque</a:t>
            </a:r>
            <a:r>
              <a:rPr lang="fi-FI" dirty="0"/>
              <a:t> nationale de France.</a:t>
            </a:r>
          </a:p>
          <a:p>
            <a:endParaRPr lang="fi-FI" dirty="0"/>
          </a:p>
        </p:txBody>
      </p:sp>
    </p:spTree>
    <p:extLst>
      <p:ext uri="{BB962C8B-B14F-4D97-AF65-F5344CB8AC3E}">
        <p14:creationId xmlns:p14="http://schemas.microsoft.com/office/powerpoint/2010/main" val="8796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r>
              <a:rPr lang="fi-FI" b="1" dirty="0"/>
              <a:t>Kurssi 2: Kansainväliset suhteet</a:t>
            </a:r>
          </a:p>
          <a:p>
            <a:r>
              <a:rPr lang="fi-FI" dirty="0"/>
              <a:t>Kurssi tarkastelee kansainvälisen politiikan keskeisiä ilmiöitä ja valtasuhteiden muutoksia 1900-luvun alusta nykypäivään. Kurssilla analysoidaan kansainvälistä politiikkaa erilaisten taloudellisten ja ideologisten mallien näkökulmista. Keskeisiä teemoja ovat kilpailun ja yhteistyön välinen jännite, tasapainon ja turvallisuuden tavoittelu sekä erilaisten poliittisten järjestelmien kilpailu.</a:t>
            </a:r>
          </a:p>
          <a:p>
            <a:r>
              <a:rPr lang="fi-FI" u="sng" dirty="0"/>
              <a:t>Jotkin kurssin sisällöt (esim. Afrikka, islamilainen maailma) ovat sellaisia, joita käsitellään myös kurssilla Historia 6.</a:t>
            </a:r>
            <a:endParaRPr lang="fi-FI" dirty="0"/>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67425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548680"/>
            <a:ext cx="10512862" cy="6120680"/>
          </a:xfrm>
        </p:spPr>
        <p:style>
          <a:lnRef idx="2">
            <a:schemeClr val="accent1"/>
          </a:lnRef>
          <a:fillRef idx="1">
            <a:schemeClr val="lt1"/>
          </a:fillRef>
          <a:effectRef idx="0">
            <a:schemeClr val="accent1"/>
          </a:effectRef>
          <a:fontRef idx="minor">
            <a:schemeClr val="dk1"/>
          </a:fontRef>
        </p:style>
        <p:txBody>
          <a:bodyPr rtlCol="0">
            <a:normAutofit fontScale="92500"/>
          </a:bodyPr>
          <a:lstStyle/>
          <a:p>
            <a:pPr lvl="0"/>
            <a:endParaRPr lang="fi-FI" dirty="0" smtClean="0"/>
          </a:p>
          <a:p>
            <a:pPr lvl="0"/>
            <a:r>
              <a:rPr lang="fi-FI" dirty="0" smtClean="0"/>
              <a:t>Japani </a:t>
            </a:r>
            <a:r>
              <a:rPr lang="fi-FI" dirty="0"/>
              <a:t>oli sulkenut rajansa ulkomaalaisilta 1600-luvulla, mutta 1853 amerikkalainen sotalaivue pakotti sen avaamaan satamansa ja ryhtymään kaupankäyntiin.</a:t>
            </a:r>
          </a:p>
          <a:p>
            <a:pPr lvl="0"/>
            <a:r>
              <a:rPr lang="fi-FI" dirty="0"/>
              <a:t>Maata yli 200 vuotta hallinnut samurailuokan sotilashallinto syrjäytettiin, ja valta palautettiin keisarille.</a:t>
            </a:r>
          </a:p>
          <a:p>
            <a:pPr lvl="0"/>
            <a:r>
              <a:rPr lang="fi-FI" dirty="0"/>
              <a:t>Välttääkseen Kiinan kohtalon Japanin nuori keisarikunta toteutti laajan uudistusohjelman 1867-68 (</a:t>
            </a:r>
            <a:r>
              <a:rPr lang="fi-FI" b="1" dirty="0"/>
              <a:t>Meiji-restauraatio</a:t>
            </a:r>
            <a:r>
              <a:rPr lang="fi-FI" dirty="0"/>
              <a:t>) ja alkoi systemaattisesti kehittää ja uudistaa maata eurooppalaisen mallin mukaan (esim. armeija, pankkilaitokset, parlamentti, lainsäädäntö, teollisuus).</a:t>
            </a:r>
          </a:p>
          <a:p>
            <a:pPr lvl="0"/>
            <a:r>
              <a:rPr lang="fi-FI" dirty="0"/>
              <a:t>Japani myös omaksui aggressiivisen ulkopolitiikan muita Aasian maita kohtaan, ja kävi voittoisia sotia Koreaa ja Kiinaa vastaan pyrkimyksissään laajentua mantereelle elintilan perässä. </a:t>
            </a:r>
          </a:p>
          <a:p>
            <a:pPr lvl="0"/>
            <a:r>
              <a:rPr lang="fi-FI" dirty="0"/>
              <a:t>Japani voitti Venäjän lyhyessä sodassa 1904-05, mutta ei saanut sodasta pysyviä lisäalueita.</a:t>
            </a:r>
          </a:p>
          <a:p>
            <a:pPr rtl="0"/>
            <a:endParaRPr lang="fi-FI" dirty="0"/>
          </a:p>
        </p:txBody>
      </p:sp>
    </p:spTree>
    <p:extLst>
      <p:ext uri="{BB962C8B-B14F-4D97-AF65-F5344CB8AC3E}">
        <p14:creationId xmlns:p14="http://schemas.microsoft.com/office/powerpoint/2010/main" val="418171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7788" y="836712"/>
            <a:ext cx="2808158" cy="1325563"/>
          </a:xfrm>
        </p:spPr>
        <p:txBody>
          <a:bodyPr>
            <a:normAutofit fontScale="90000"/>
          </a:bodyPr>
          <a:lstStyle/>
          <a:p>
            <a:r>
              <a:rPr lang="fi-FI" dirty="0" smtClean="0"/>
              <a:t>Taitotehtävä</a:t>
            </a:r>
            <a:br>
              <a:rPr lang="fi-FI" dirty="0" smtClean="0"/>
            </a:br>
            <a:r>
              <a:rPr lang="fi-FI" dirty="0" smtClean="0"/>
              <a:t>Otavan </a:t>
            </a:r>
            <a:br>
              <a:rPr lang="fi-FI" dirty="0" smtClean="0"/>
            </a:br>
            <a:r>
              <a:rPr lang="fi-FI" dirty="0" smtClean="0"/>
              <a:t>PowerPoint</a:t>
            </a:r>
            <a:br>
              <a:rPr lang="fi-FI" dirty="0" smtClean="0"/>
            </a:br>
            <a:r>
              <a:rPr lang="fi-FI" dirty="0" smtClean="0"/>
              <a:t>-aineisto</a:t>
            </a:r>
            <a:endParaRPr lang="fi-FI" dirty="0"/>
          </a:p>
        </p:txBody>
      </p:sp>
      <p:pic>
        <p:nvPicPr>
          <p:cNvPr id="4" name="Shape 96"/>
          <p:cNvPicPr preferRelativeResize="0">
            <a:picLocks noGrp="1"/>
          </p:cNvPicPr>
          <p:nvPr>
            <p:ph idx="1"/>
          </p:nvPr>
        </p:nvPicPr>
        <p:blipFill>
          <a:blip r:embed="rId2">
            <a:alphaModFix/>
          </a:blip>
          <a:stretch>
            <a:fillRect/>
          </a:stretch>
        </p:blipFill>
        <p:spPr>
          <a:xfrm>
            <a:off x="4006180" y="44625"/>
            <a:ext cx="5184576" cy="6813375"/>
          </a:xfrm>
          <a:prstGeom prst="rect">
            <a:avLst/>
          </a:prstGeom>
          <a:noFill/>
          <a:ln>
            <a:noFill/>
          </a:ln>
        </p:spPr>
      </p:pic>
    </p:spTree>
    <p:extLst>
      <p:ext uri="{BB962C8B-B14F-4D97-AF65-F5344CB8AC3E}">
        <p14:creationId xmlns:p14="http://schemas.microsoft.com/office/powerpoint/2010/main" val="388340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lvl="0"/>
            <a:endParaRPr lang="fi-FI" dirty="0" smtClean="0"/>
          </a:p>
          <a:p>
            <a:pPr lvl="0"/>
            <a:r>
              <a:rPr lang="fi-FI" dirty="0" smtClean="0"/>
              <a:t>Eurooppalaisten </a:t>
            </a:r>
            <a:r>
              <a:rPr lang="fi-FI" dirty="0"/>
              <a:t>hallitsemien alueiden määrä moninkertaistui.</a:t>
            </a:r>
          </a:p>
          <a:p>
            <a:pPr lvl="0"/>
            <a:r>
              <a:rPr lang="fi-FI" dirty="0"/>
              <a:t>Seurauksena oli valtava talouskasvu ja Euroopan vaurastuminen entisestään.</a:t>
            </a:r>
          </a:p>
          <a:p>
            <a:pPr lvl="0"/>
            <a:r>
              <a:rPr lang="fi-FI" dirty="0"/>
              <a:t>Siirtomaiden hankkimisessa käytiin ajoittain aseellisia rajakonflikteja, vaikka esim. Afrikan jakaminen siirtomaiksi ja Kiinan jakaminen eri etupiireihin saatiin sovittua diplomaattisesti. </a:t>
            </a:r>
          </a:p>
          <a:p>
            <a:pPr lvl="0"/>
            <a:r>
              <a:rPr lang="fi-FI" dirty="0"/>
              <a:t>Wienin kongressin (1815) luoma tasapainopolitiikka sortui, ja sen tilalle tuli avoin kilpailu.</a:t>
            </a:r>
          </a:p>
          <a:p>
            <a:pPr lvl="0"/>
            <a:r>
              <a:rPr lang="fi-FI" dirty="0"/>
              <a:t>Valtioiden välinen kilpailu lisääntyi ja sodan uhka kasvoi, joka johti erilaisiin </a:t>
            </a:r>
            <a:r>
              <a:rPr lang="fi-FI" b="1" dirty="0"/>
              <a:t>puolustusliittoihin</a:t>
            </a:r>
            <a:r>
              <a:rPr lang="fi-FI" dirty="0"/>
              <a:t>.</a:t>
            </a:r>
          </a:p>
          <a:p>
            <a:pPr lvl="0"/>
            <a:r>
              <a:rPr lang="fi-FI" dirty="0"/>
              <a:t>Suurvallat kasvattivat armeijoittensa kokoa ja paransivat niiden varustusta</a:t>
            </a:r>
          </a:p>
          <a:p>
            <a:pPr rtl="0"/>
            <a:endParaRPr lang="fi-FI" dirty="0"/>
          </a:p>
        </p:txBody>
      </p:sp>
      <p:sp>
        <p:nvSpPr>
          <p:cNvPr id="4" name="Otsikko 3"/>
          <p:cNvSpPr>
            <a:spLocks noGrp="1"/>
          </p:cNvSpPr>
          <p:nvPr>
            <p:ph type="title"/>
          </p:nvPr>
        </p:nvSpPr>
        <p:spPr/>
        <p:txBody>
          <a:bodyPr>
            <a:normAutofit fontScale="90000"/>
          </a:bodyPr>
          <a:lstStyle/>
          <a:p>
            <a:r>
              <a:rPr lang="fi-FI" b="1" dirty="0"/>
              <a:t>Miten imperialismi vaikutti maailmanpolitiikkaan?</a:t>
            </a:r>
            <a:r>
              <a:rPr lang="fi-FI" dirty="0"/>
              <a:t/>
            </a:r>
            <a:br>
              <a:rPr lang="fi-FI" dirty="0"/>
            </a:br>
            <a:endParaRPr lang="fi-FI" dirty="0"/>
          </a:p>
        </p:txBody>
      </p:sp>
    </p:spTree>
    <p:extLst>
      <p:ext uri="{BB962C8B-B14F-4D97-AF65-F5344CB8AC3E}">
        <p14:creationId xmlns:p14="http://schemas.microsoft.com/office/powerpoint/2010/main" val="348825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7748" y="332656"/>
            <a:ext cx="2160240" cy="1325563"/>
          </a:xfrm>
        </p:spPr>
        <p:txBody>
          <a:bodyPr>
            <a:noAutofit/>
          </a:bodyPr>
          <a:lstStyle/>
          <a:p>
            <a:r>
              <a:rPr lang="fi-FI" sz="2800" dirty="0" smtClean="0"/>
              <a:t>Taitotehtävä (Otavan PowerPoint)</a:t>
            </a:r>
            <a:endParaRPr lang="fi-FI" sz="2800" dirty="0"/>
          </a:p>
        </p:txBody>
      </p:sp>
      <p:pic>
        <p:nvPicPr>
          <p:cNvPr id="4" name="Shape 109"/>
          <p:cNvPicPr preferRelativeResize="0">
            <a:picLocks noGrp="1"/>
          </p:cNvPicPr>
          <p:nvPr>
            <p:ph idx="1"/>
          </p:nvPr>
        </p:nvPicPr>
        <p:blipFill>
          <a:blip r:embed="rId2">
            <a:alphaModFix/>
          </a:blip>
          <a:stretch>
            <a:fillRect/>
          </a:stretch>
        </p:blipFill>
        <p:spPr>
          <a:xfrm>
            <a:off x="2277988" y="0"/>
            <a:ext cx="9910837" cy="6957392"/>
          </a:xfrm>
          <a:prstGeom prst="rect">
            <a:avLst/>
          </a:prstGeom>
          <a:noFill/>
          <a:ln>
            <a:noFill/>
          </a:ln>
        </p:spPr>
      </p:pic>
    </p:spTree>
    <p:extLst>
      <p:ext uri="{BB962C8B-B14F-4D97-AF65-F5344CB8AC3E}">
        <p14:creationId xmlns:p14="http://schemas.microsoft.com/office/powerpoint/2010/main" val="322663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Ensimmäinen maailmansota</a:t>
            </a:r>
            <a:endParaRPr lang="fi-FI" dirty="0"/>
          </a:p>
        </p:txBody>
      </p:sp>
      <p:sp>
        <p:nvSpPr>
          <p:cNvPr id="3" name="Tekstin paikkamerkki 2"/>
          <p:cNvSpPr>
            <a:spLocks noGrp="1"/>
          </p:cNvSpPr>
          <p:nvPr>
            <p:ph type="body" idx="1"/>
          </p:nvPr>
        </p:nvSpPr>
        <p:spPr/>
        <p:txBody>
          <a:bodyPr/>
          <a:lstStyle/>
          <a:p>
            <a:r>
              <a:rPr lang="fi-FI" dirty="0" smtClean="0"/>
              <a:t>1914 - 1918</a:t>
            </a:r>
            <a:endParaRPr lang="fi-FI" dirty="0"/>
          </a:p>
        </p:txBody>
      </p:sp>
    </p:spTree>
    <p:extLst>
      <p:ext uri="{BB962C8B-B14F-4D97-AF65-F5344CB8AC3E}">
        <p14:creationId xmlns:p14="http://schemas.microsoft.com/office/powerpoint/2010/main" val="3903162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lvl="0"/>
            <a:r>
              <a:rPr lang="fi-FI" dirty="0" smtClean="0"/>
              <a:t>Ensimmäisen </a:t>
            </a:r>
            <a:r>
              <a:rPr lang="fi-FI" dirty="0"/>
              <a:t>maailmansodan syttymiseen on monia syitä, ja yksityiskohdista ja syypäistä kiistellään edelleenkin.</a:t>
            </a:r>
          </a:p>
          <a:p>
            <a:pPr lvl="0"/>
            <a:r>
              <a:rPr lang="fi-FI" dirty="0"/>
              <a:t>Euroopan suurvaltojen välillä vallitsi avoin kilpailu siirtomaista ja taloudellista johtoasemasta, mikä kiristi niiden välejä.</a:t>
            </a:r>
          </a:p>
          <a:p>
            <a:pPr lvl="0"/>
            <a:r>
              <a:rPr lang="fi-FI" dirty="0"/>
              <a:t>Suurvaltojen intressit Balkanin niemimaalla törmäsivät toisiinsa. Venäjä tuki pieniä slaavilaisia kansoja, Itävalta-Unkari yritti liittää Ottomaanivaltakunnan menettämiä alueita itseensä.</a:t>
            </a:r>
          </a:p>
          <a:p>
            <a:pPr lvl="0"/>
            <a:r>
              <a:rPr lang="fi-FI" dirty="0"/>
              <a:t>Sotavoimissa oli nähtävissä sotaan valmistautumista ja kilpavarustelua.</a:t>
            </a:r>
          </a:p>
          <a:p>
            <a:pPr lvl="0"/>
            <a:r>
              <a:rPr lang="fi-FI" dirty="0"/>
              <a:t>Suurvallat solmivat keskenään sotilasliittoja, joiden piti estää ketään aloittamasta sotaa, mutta kun sota alkoi, niin sopimukset vetivät muut valtiot mukaan ja sota laajeni maailmansodaksi.</a:t>
            </a:r>
          </a:p>
          <a:p>
            <a:pPr rtl="0"/>
            <a:endParaRPr lang="fi-FI" dirty="0"/>
          </a:p>
        </p:txBody>
      </p:sp>
      <p:sp>
        <p:nvSpPr>
          <p:cNvPr id="4" name="Otsikko 3"/>
          <p:cNvSpPr>
            <a:spLocks noGrp="1"/>
          </p:cNvSpPr>
          <p:nvPr>
            <p:ph type="title"/>
          </p:nvPr>
        </p:nvSpPr>
        <p:spPr/>
        <p:txBody>
          <a:bodyPr/>
          <a:lstStyle/>
          <a:p>
            <a:r>
              <a:rPr lang="fi-FI" b="1" dirty="0"/>
              <a:t>Tie ensimmäiseen maailmansotaan</a:t>
            </a:r>
            <a:r>
              <a:rPr lang="fi-FI" dirty="0"/>
              <a:t/>
            </a:r>
            <a:br>
              <a:rPr lang="fi-FI" dirty="0"/>
            </a:br>
            <a:endParaRPr lang="fi-FI" dirty="0"/>
          </a:p>
        </p:txBody>
      </p:sp>
    </p:spTree>
    <p:extLst>
      <p:ext uri="{BB962C8B-B14F-4D97-AF65-F5344CB8AC3E}">
        <p14:creationId xmlns:p14="http://schemas.microsoft.com/office/powerpoint/2010/main" val="257509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836712"/>
            <a:ext cx="10512862" cy="5340251"/>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endParaRPr lang="fi-FI" dirty="0" smtClean="0"/>
          </a:p>
          <a:p>
            <a:pPr lvl="0"/>
            <a:r>
              <a:rPr lang="fi-FI" dirty="0" smtClean="0"/>
              <a:t>Saksa </a:t>
            </a:r>
            <a:r>
              <a:rPr lang="fi-FI" dirty="0"/>
              <a:t>ja Itävalta-Unkari olivat solmineet </a:t>
            </a:r>
            <a:r>
              <a:rPr lang="fi-FI" b="1" dirty="0"/>
              <a:t>kaksiliiton</a:t>
            </a:r>
            <a:r>
              <a:rPr lang="fi-FI" dirty="0"/>
              <a:t> 1879, joka muuttui </a:t>
            </a:r>
            <a:r>
              <a:rPr lang="fi-FI" b="1" dirty="0"/>
              <a:t>kolmiliitoksi</a:t>
            </a:r>
            <a:r>
              <a:rPr lang="fi-FI" dirty="0"/>
              <a:t> Italian liityttyä siihen 1882.</a:t>
            </a:r>
          </a:p>
          <a:p>
            <a:pPr lvl="0"/>
            <a:r>
              <a:rPr lang="fi-FI" dirty="0"/>
              <a:t>Ranska halusi revanssin Saksaa vastaa häviämästään sodasta ja solmi puolustusliiton Venäjän kanssa Saksaa vastaan 1892 (ns. </a:t>
            </a:r>
            <a:r>
              <a:rPr lang="fi-FI" b="1" dirty="0" err="1"/>
              <a:t>entente</a:t>
            </a:r>
            <a:r>
              <a:rPr lang="fi-FI" b="1" dirty="0"/>
              <a:t>-liitto</a:t>
            </a:r>
            <a:r>
              <a:rPr lang="fi-FI" dirty="0"/>
              <a:t>), ja kun Iso-Britannian välit niihin paranivat 1907, liitto laajeni </a:t>
            </a:r>
            <a:r>
              <a:rPr lang="fi-FI" b="1" dirty="0" err="1"/>
              <a:t>kolmi-ententeksi</a:t>
            </a:r>
            <a:r>
              <a:rPr lang="fi-FI" dirty="0"/>
              <a:t>.</a:t>
            </a:r>
          </a:p>
          <a:p>
            <a:pPr lvl="0"/>
            <a:r>
              <a:rPr lang="fi-FI" dirty="0"/>
              <a:t>Kriisi alkoi serbinationalistien murhattua Itävallan kruununprinssin Frans Ferdinandin </a:t>
            </a:r>
            <a:r>
              <a:rPr lang="fi-FI" b="1" dirty="0"/>
              <a:t>Sarajevossa</a:t>
            </a:r>
            <a:r>
              <a:rPr lang="fi-FI" dirty="0"/>
              <a:t> kesällä 1914, koska heidän mielestään Bosnia-</a:t>
            </a:r>
            <a:r>
              <a:rPr lang="fi-FI" dirty="0" err="1"/>
              <a:t>Herzegovina</a:t>
            </a:r>
            <a:r>
              <a:rPr lang="fi-FI" dirty="0"/>
              <a:t> olisi kuulunut Serbian kuningaskuntaan. Itävalta hyökkäsi Serbiaan heinäkuussa, koska piti sitä syyllisenä. Venäjä tuki Serbiaa Saksan uhkavaatimuksista huolimatta, joka johti keskinäisiin sodanjulistuksiin, joka veti myös muut maat mukaan.</a:t>
            </a:r>
          </a:p>
          <a:p>
            <a:pPr rtl="0"/>
            <a:endParaRPr lang="fi-FI" dirty="0"/>
          </a:p>
        </p:txBody>
      </p:sp>
    </p:spTree>
    <p:extLst>
      <p:ext uri="{BB962C8B-B14F-4D97-AF65-F5344CB8AC3E}">
        <p14:creationId xmlns:p14="http://schemas.microsoft.com/office/powerpoint/2010/main" val="243259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isällön paikkamerkki 1"/>
          <p:cNvGraphicFramePr>
            <a:graphicFrameLocks noGrp="1"/>
          </p:cNvGraphicFramePr>
          <p:nvPr>
            <p:ph idx="1"/>
            <p:extLst>
              <p:ext uri="{D42A27DB-BD31-4B8C-83A1-F6EECF244321}">
                <p14:modId xmlns:p14="http://schemas.microsoft.com/office/powerpoint/2010/main" val="2237676180"/>
              </p:ext>
            </p:extLst>
          </p:nvPr>
        </p:nvGraphicFramePr>
        <p:xfrm>
          <a:off x="1557908" y="1484784"/>
          <a:ext cx="9145016" cy="4608511"/>
        </p:xfrm>
        <a:graphic>
          <a:graphicData uri="http://schemas.openxmlformats.org/drawingml/2006/table">
            <a:tbl>
              <a:tblPr firstRow="1" firstCol="1" bandRow="1">
                <a:tableStyleId>{3B4B98B0-60AC-42C2-AFA5-B58CD77FA1E5}</a:tableStyleId>
              </a:tblPr>
              <a:tblGrid>
                <a:gridCol w="4572508">
                  <a:extLst>
                    <a:ext uri="{9D8B030D-6E8A-4147-A177-3AD203B41FA5}">
                      <a16:colId xmlns:a16="http://schemas.microsoft.com/office/drawing/2014/main" val="4218223125"/>
                    </a:ext>
                  </a:extLst>
                </a:gridCol>
                <a:gridCol w="4572508">
                  <a:extLst>
                    <a:ext uri="{9D8B030D-6E8A-4147-A177-3AD203B41FA5}">
                      <a16:colId xmlns:a16="http://schemas.microsoft.com/office/drawing/2014/main" val="218675048"/>
                    </a:ext>
                  </a:extLst>
                </a:gridCol>
              </a:tblGrid>
              <a:tr h="556733">
                <a:tc>
                  <a:txBody>
                    <a:bodyPr/>
                    <a:lstStyle/>
                    <a:p>
                      <a:pPr algn="ctr">
                        <a:lnSpc>
                          <a:spcPct val="107000"/>
                        </a:lnSpc>
                        <a:spcAft>
                          <a:spcPts val="0"/>
                        </a:spcAft>
                      </a:pPr>
                      <a:r>
                        <a:rPr lang="fi-FI" sz="2400" b="1" dirty="0">
                          <a:effectLst/>
                        </a:rPr>
                        <a:t>Keskusvallat</a:t>
                      </a:r>
                      <a:endParaRPr lang="fi-FI"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i-FI" sz="2400" b="1">
                          <a:effectLst/>
                        </a:rPr>
                        <a:t>Ympärysvallat</a:t>
                      </a:r>
                      <a:endParaRPr lang="fi-FI"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2112745"/>
                  </a:ext>
                </a:extLst>
              </a:tr>
              <a:tr h="4051778">
                <a:tc>
                  <a:txBody>
                    <a:bodyPr/>
                    <a:lstStyle/>
                    <a:p>
                      <a:pPr>
                        <a:lnSpc>
                          <a:spcPct val="107000"/>
                        </a:lnSpc>
                        <a:spcAft>
                          <a:spcPts val="0"/>
                        </a:spcAft>
                      </a:pPr>
                      <a:r>
                        <a:rPr lang="fi-FI" sz="2400" b="1" dirty="0">
                          <a:effectLst/>
                        </a:rPr>
                        <a:t>Saksa</a:t>
                      </a:r>
                    </a:p>
                    <a:p>
                      <a:pPr>
                        <a:lnSpc>
                          <a:spcPct val="107000"/>
                        </a:lnSpc>
                        <a:spcAft>
                          <a:spcPts val="0"/>
                        </a:spcAft>
                      </a:pPr>
                      <a:r>
                        <a:rPr lang="fi-FI" sz="2400" b="1" dirty="0">
                          <a:effectLst/>
                        </a:rPr>
                        <a:t>Itävalta-Unkari</a:t>
                      </a:r>
                    </a:p>
                    <a:p>
                      <a:pPr>
                        <a:lnSpc>
                          <a:spcPct val="107000"/>
                        </a:lnSpc>
                        <a:spcAft>
                          <a:spcPts val="0"/>
                        </a:spcAft>
                      </a:pPr>
                      <a:r>
                        <a:rPr lang="fi-FI" sz="2400" b="1" dirty="0">
                          <a:effectLst/>
                        </a:rPr>
                        <a:t>Italia (vuoden 1914 ajan)</a:t>
                      </a:r>
                    </a:p>
                    <a:p>
                      <a:pPr>
                        <a:lnSpc>
                          <a:spcPct val="107000"/>
                        </a:lnSpc>
                        <a:spcAft>
                          <a:spcPts val="0"/>
                        </a:spcAft>
                      </a:pPr>
                      <a:r>
                        <a:rPr lang="fi-FI" sz="2400" b="1" dirty="0">
                          <a:effectLst/>
                        </a:rPr>
                        <a:t>Ottomaanivaltakunta</a:t>
                      </a:r>
                    </a:p>
                    <a:p>
                      <a:pPr>
                        <a:lnSpc>
                          <a:spcPct val="107000"/>
                        </a:lnSpc>
                        <a:spcAft>
                          <a:spcPts val="0"/>
                        </a:spcAft>
                      </a:pPr>
                      <a:r>
                        <a:rPr lang="fi-FI" sz="2400" b="1" dirty="0">
                          <a:effectLst/>
                        </a:rPr>
                        <a:t> </a:t>
                      </a:r>
                      <a:endParaRPr lang="fi-FI"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i-FI" sz="2400" b="1" dirty="0">
                          <a:effectLst/>
                        </a:rPr>
                        <a:t>Iso-Britannia</a:t>
                      </a:r>
                    </a:p>
                    <a:p>
                      <a:pPr>
                        <a:lnSpc>
                          <a:spcPct val="107000"/>
                        </a:lnSpc>
                        <a:spcAft>
                          <a:spcPts val="0"/>
                        </a:spcAft>
                      </a:pPr>
                      <a:r>
                        <a:rPr lang="fi-FI" sz="2400" b="1" dirty="0">
                          <a:effectLst/>
                        </a:rPr>
                        <a:t>Ranska</a:t>
                      </a:r>
                    </a:p>
                    <a:p>
                      <a:pPr>
                        <a:lnSpc>
                          <a:spcPct val="107000"/>
                        </a:lnSpc>
                        <a:spcAft>
                          <a:spcPts val="0"/>
                        </a:spcAft>
                      </a:pPr>
                      <a:r>
                        <a:rPr lang="fi-FI" sz="2400" b="1" dirty="0">
                          <a:effectLst/>
                        </a:rPr>
                        <a:t>Venäjä </a:t>
                      </a:r>
                    </a:p>
                    <a:p>
                      <a:pPr>
                        <a:lnSpc>
                          <a:spcPct val="107000"/>
                        </a:lnSpc>
                        <a:spcAft>
                          <a:spcPts val="0"/>
                        </a:spcAft>
                      </a:pPr>
                      <a:r>
                        <a:rPr lang="fi-FI" sz="2400" b="1" dirty="0">
                          <a:effectLst/>
                        </a:rPr>
                        <a:t>Japani (hyökkäsi Saksan siirtomaihin Aasiassa)</a:t>
                      </a:r>
                    </a:p>
                    <a:p>
                      <a:pPr>
                        <a:lnSpc>
                          <a:spcPct val="107000"/>
                        </a:lnSpc>
                        <a:spcAft>
                          <a:spcPts val="0"/>
                        </a:spcAft>
                      </a:pPr>
                      <a:r>
                        <a:rPr lang="fi-FI" sz="2400" b="1" dirty="0">
                          <a:effectLst/>
                        </a:rPr>
                        <a:t>Italia (1915 alkaen)</a:t>
                      </a:r>
                    </a:p>
                    <a:p>
                      <a:pPr>
                        <a:lnSpc>
                          <a:spcPct val="107000"/>
                        </a:lnSpc>
                        <a:spcAft>
                          <a:spcPts val="0"/>
                        </a:spcAft>
                      </a:pPr>
                      <a:r>
                        <a:rPr lang="fi-FI" sz="2400" b="1" dirty="0">
                          <a:effectLst/>
                        </a:rPr>
                        <a:t>Romania (1916 alkaen)</a:t>
                      </a:r>
                    </a:p>
                    <a:p>
                      <a:pPr>
                        <a:lnSpc>
                          <a:spcPct val="107000"/>
                        </a:lnSpc>
                        <a:spcAft>
                          <a:spcPts val="0"/>
                        </a:spcAft>
                      </a:pPr>
                      <a:r>
                        <a:rPr lang="fi-FI" sz="2400" b="1" dirty="0">
                          <a:effectLst/>
                        </a:rPr>
                        <a:t>Yhdysvallat (1917 alkaen)</a:t>
                      </a:r>
                      <a:endParaRPr lang="fi-FI"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3685120"/>
                  </a:ext>
                </a:extLst>
              </a:tr>
            </a:tbl>
          </a:graphicData>
        </a:graphic>
      </p:graphicFrame>
      <p:sp>
        <p:nvSpPr>
          <p:cNvPr id="4" name="Otsikko 3"/>
          <p:cNvSpPr>
            <a:spLocks noGrp="1"/>
          </p:cNvSpPr>
          <p:nvPr>
            <p:ph type="title"/>
          </p:nvPr>
        </p:nvSpPr>
        <p:spPr/>
        <p:txBody>
          <a:bodyPr/>
          <a:lstStyle/>
          <a:p>
            <a:r>
              <a:rPr lang="fi-FI" b="1" dirty="0"/>
              <a:t>Sodan osapuolet</a:t>
            </a:r>
            <a:r>
              <a:rPr lang="fi-FI" dirty="0"/>
              <a:t/>
            </a:r>
            <a:br>
              <a:rPr lang="fi-FI" dirty="0"/>
            </a:br>
            <a:endParaRPr lang="fi-FI" dirty="0"/>
          </a:p>
        </p:txBody>
      </p:sp>
    </p:spTree>
    <p:extLst>
      <p:ext uri="{BB962C8B-B14F-4D97-AF65-F5344CB8AC3E}">
        <p14:creationId xmlns:p14="http://schemas.microsoft.com/office/powerpoint/2010/main" val="32164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65820" y="1268760"/>
            <a:ext cx="10512862" cy="4771727"/>
          </a:xfrm>
        </p:spPr>
        <p:style>
          <a:lnRef idx="2">
            <a:schemeClr val="accent1"/>
          </a:lnRef>
          <a:fillRef idx="1">
            <a:schemeClr val="lt1"/>
          </a:fillRef>
          <a:effectRef idx="0">
            <a:schemeClr val="accent1"/>
          </a:effectRef>
          <a:fontRef idx="minor">
            <a:schemeClr val="dk1"/>
          </a:fontRef>
        </p:style>
        <p:txBody>
          <a:bodyPr rtlCol="0">
            <a:normAutofit fontScale="92500"/>
          </a:bodyPr>
          <a:lstStyle/>
          <a:p>
            <a:pPr lvl="0"/>
            <a:endParaRPr lang="fi-FI" dirty="0" smtClean="0"/>
          </a:p>
          <a:p>
            <a:pPr lvl="0"/>
            <a:r>
              <a:rPr lang="fi-FI" dirty="0" smtClean="0"/>
              <a:t>Itävallan </a:t>
            </a:r>
            <a:r>
              <a:rPr lang="fi-FI" dirty="0"/>
              <a:t>hyökkäys Serbiaan oli katastrofi ja sen sota Italiaa ja Venäjää vastaan oli veristä, eikä edennyt mihinkään.</a:t>
            </a:r>
          </a:p>
          <a:p>
            <a:pPr lvl="0"/>
            <a:r>
              <a:rPr lang="fi-FI" dirty="0"/>
              <a:t>Saksalaiset kenraalit olivat laatineet </a:t>
            </a:r>
            <a:r>
              <a:rPr lang="fi-FI" b="1" dirty="0" err="1"/>
              <a:t>Schlieffenin</a:t>
            </a:r>
            <a:r>
              <a:rPr lang="fi-FI" b="1" dirty="0"/>
              <a:t> suunnitelman,</a:t>
            </a:r>
            <a:r>
              <a:rPr lang="fi-FI" dirty="0"/>
              <a:t> jonka mukaan se hyökkäsi Belgian läpi Ranskan kimppuun, tavoitteenaan lyödä se nopeasti ja keskittyä sitten Venäjään. Hyökkäys kuitenkin pysähtyi Ranskan rintamalla ja sota muuttui asemasodaksi, joka ei edennyt vuosiin, mutta idässä saksalaiset saavuttivat </a:t>
            </a:r>
            <a:r>
              <a:rPr lang="fi-FI" dirty="0" smtClean="0"/>
              <a:t>suuria </a:t>
            </a:r>
            <a:r>
              <a:rPr lang="fi-FI" dirty="0"/>
              <a:t>voittoja Venäjästä.</a:t>
            </a:r>
          </a:p>
          <a:p>
            <a:pPr lvl="0"/>
            <a:r>
              <a:rPr lang="fi-FI" dirty="0"/>
              <a:t>Aseteknologia (konekiväärit &amp; piikkilanka, taistelukaasut, raskas tykistö) oli kehittynyt nopeammin kuin sodankäynnin taito, mistä johtuen maailmansota oli äärimmäisen verinen ja tuhoisa, mutta lännessä se ei edennyt juurikaan, vaan osapuolet juuttuivat vastakkaisiin juoksuhautoihin.</a:t>
            </a:r>
          </a:p>
          <a:p>
            <a:pPr rtl="0"/>
            <a:endParaRPr lang="fi-FI" dirty="0"/>
          </a:p>
        </p:txBody>
      </p:sp>
      <p:sp>
        <p:nvSpPr>
          <p:cNvPr id="4" name="Otsikko 3"/>
          <p:cNvSpPr>
            <a:spLocks noGrp="1"/>
          </p:cNvSpPr>
          <p:nvPr>
            <p:ph type="title"/>
          </p:nvPr>
        </p:nvSpPr>
        <p:spPr/>
        <p:txBody>
          <a:bodyPr/>
          <a:lstStyle/>
          <a:p>
            <a:r>
              <a:rPr lang="fi-FI" b="1" dirty="0"/>
              <a:t>Sodan kulku</a:t>
            </a:r>
            <a:r>
              <a:rPr lang="fi-FI" dirty="0"/>
              <a:t/>
            </a:r>
            <a:br>
              <a:rPr lang="fi-FI" dirty="0"/>
            </a:br>
            <a:endParaRPr lang="fi-FI" dirty="0"/>
          </a:p>
        </p:txBody>
      </p:sp>
    </p:spTree>
    <p:extLst>
      <p:ext uri="{BB962C8B-B14F-4D97-AF65-F5344CB8AC3E}">
        <p14:creationId xmlns:p14="http://schemas.microsoft.com/office/powerpoint/2010/main" val="363492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692696"/>
            <a:ext cx="10512862" cy="5904656"/>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endParaRPr lang="fi-FI" dirty="0" smtClean="0"/>
          </a:p>
          <a:p>
            <a:pPr lvl="0"/>
            <a:r>
              <a:rPr lang="fi-FI" dirty="0" smtClean="0"/>
              <a:t>Sotaa </a:t>
            </a:r>
            <a:r>
              <a:rPr lang="fi-FI" dirty="0"/>
              <a:t>käytiin myös Lähi-Idässä, jossa brittien tukemat arabit nousivat kapinaan ottomaaneja vastaan, Afrikan siirtomaissa, sekä myös Aasiassa, jossa Japani ja Iso-Britannia valtasivat Saksan hallitsemat alueet Kiinasta ja Mikronesiasta.</a:t>
            </a:r>
          </a:p>
          <a:p>
            <a:pPr lvl="0"/>
            <a:r>
              <a:rPr lang="fi-FI" dirty="0"/>
              <a:t>Yhdysvallat oli aluksi nimellisesti puolueeton, mutta tuki ympärysvaltoja lainoilla ja tarvikkeilla, joka johti Saksan julistamaan </a:t>
            </a:r>
            <a:r>
              <a:rPr lang="fi-FI" b="1" dirty="0"/>
              <a:t>rajoittamattoman sukellusvenesodan</a:t>
            </a:r>
            <a:r>
              <a:rPr lang="fi-FI" dirty="0"/>
              <a:t> kaikkia Isoa-Britanniaa lähestyviä ”sotalaivoja” kohtaan. Saksalaiset siis upottivat amerikkalaisia kauppalaivoja.</a:t>
            </a:r>
          </a:p>
          <a:p>
            <a:pPr lvl="0"/>
            <a:r>
              <a:rPr lang="fi-FI" dirty="0"/>
              <a:t>Saksa oli lisäksi yrittänyt suostutella Meksikoa sotaan Yhdysvaltoja vastaan.</a:t>
            </a:r>
          </a:p>
          <a:p>
            <a:pPr lvl="0"/>
            <a:r>
              <a:rPr lang="fi-FI" dirty="0"/>
              <a:t>Yhdysvallat liittyi virallisesti sotaan ympärysvaltojen puolelle vuonna 1917 näiden syiden takia, ja koska halusi varmistaa, että ympärysvallat voittaisivat ja maksaisivat velkansa.</a:t>
            </a:r>
          </a:p>
          <a:p>
            <a:pPr rtl="0"/>
            <a:endParaRPr lang="fi-FI" dirty="0"/>
          </a:p>
        </p:txBody>
      </p:sp>
    </p:spTree>
    <p:extLst>
      <p:ext uri="{BB962C8B-B14F-4D97-AF65-F5344CB8AC3E}">
        <p14:creationId xmlns:p14="http://schemas.microsoft.com/office/powerpoint/2010/main" val="11700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marL="0" indent="0">
              <a:buNone/>
            </a:pPr>
            <a:endParaRPr lang="fi-FI" dirty="0"/>
          </a:p>
          <a:p>
            <a:pPr lvl="0"/>
            <a:r>
              <a:rPr lang="fi-FI" b="1" dirty="0"/>
              <a:t>Valtiojärjestelmä</a:t>
            </a:r>
            <a:r>
              <a:rPr lang="fi-FI" dirty="0"/>
              <a:t>: Valtioiden velvollisuudet ja oikeudet suhteessa toisiinsa.</a:t>
            </a:r>
          </a:p>
          <a:p>
            <a:pPr lvl="0"/>
            <a:r>
              <a:rPr lang="fi-FI" b="1" dirty="0"/>
              <a:t>Kansainvälinen politiikka</a:t>
            </a:r>
            <a:r>
              <a:rPr lang="fi-FI" dirty="0"/>
              <a:t>: Valtioiden keskinäiset suhteet ja vuorovaikutus, sekä toimintatavat, joilla näitä suhteita hoidetaan.</a:t>
            </a:r>
          </a:p>
          <a:p>
            <a:pPr lvl="0"/>
            <a:r>
              <a:rPr lang="fi-FI" b="1" dirty="0"/>
              <a:t>Ulkopolitiikka</a:t>
            </a:r>
            <a:r>
              <a:rPr lang="fi-FI" dirty="0"/>
              <a:t>: Jonkin valtion suhteet muihin valtioihin ja toiminta niihin liittyen.</a:t>
            </a:r>
          </a:p>
          <a:p>
            <a:pPr lvl="0"/>
            <a:r>
              <a:rPr lang="fi-FI" b="1" dirty="0"/>
              <a:t>Diplomatia</a:t>
            </a:r>
            <a:r>
              <a:rPr lang="fi-FI" dirty="0"/>
              <a:t>: Valtioiden välistä muodollista, rauhanomaista kanssakäymistä. Diplomatian avulla pyritään vaikuttamaan muihin valtioihin ja turvaamaan omat edut ilman väkivallan käyttöä.</a:t>
            </a:r>
          </a:p>
          <a:p>
            <a:pPr lvl="0"/>
            <a:r>
              <a:rPr lang="fi-FI" b="1" dirty="0"/>
              <a:t>Voimapolitiikka</a:t>
            </a:r>
            <a:r>
              <a:rPr lang="fi-FI" dirty="0"/>
              <a:t>: Sodalla tai muulla väkivallalla uhkaaminen, ja sotavoimien käyttö aggressiivisesti, vaikka ei oltaisikaan sodassa.</a:t>
            </a:r>
          </a:p>
          <a:p>
            <a:pPr rtl="0"/>
            <a:endParaRPr lang="fi-FI" dirty="0"/>
          </a:p>
        </p:txBody>
      </p:sp>
      <p:sp>
        <p:nvSpPr>
          <p:cNvPr id="4" name="Otsikko 3"/>
          <p:cNvSpPr>
            <a:spLocks noGrp="1"/>
          </p:cNvSpPr>
          <p:nvPr>
            <p:ph type="title"/>
          </p:nvPr>
        </p:nvSpPr>
        <p:spPr/>
        <p:txBody>
          <a:bodyPr/>
          <a:lstStyle/>
          <a:p>
            <a:r>
              <a:rPr lang="fi-FI" b="1" dirty="0"/>
              <a:t>Kansainvälisen politiikan </a:t>
            </a:r>
            <a:r>
              <a:rPr lang="fi-FI" b="1" dirty="0" smtClean="0"/>
              <a:t>peruskäsitteitä</a:t>
            </a:r>
            <a:r>
              <a:rPr lang="fi-FI" b="1" dirty="0"/>
              <a:t/>
            </a:r>
            <a:br>
              <a:rPr lang="fi-FI" b="1" dirty="0"/>
            </a:br>
            <a:endParaRPr lang="fi-FI" dirty="0"/>
          </a:p>
        </p:txBody>
      </p:sp>
    </p:spTree>
    <p:extLst>
      <p:ext uri="{BB962C8B-B14F-4D97-AF65-F5344CB8AC3E}">
        <p14:creationId xmlns:p14="http://schemas.microsoft.com/office/powerpoint/2010/main" val="297090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descr="Unclesamwantyou_wikimedia_public copy.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8228" y="476672"/>
            <a:ext cx="4680520" cy="630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17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340768"/>
            <a:ext cx="10512862" cy="5328592"/>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r>
              <a:rPr lang="fi-FI" dirty="0" smtClean="0"/>
              <a:t>Venäjällä </a:t>
            </a:r>
            <a:r>
              <a:rPr lang="fi-FI" dirty="0"/>
              <a:t>tapahtui </a:t>
            </a:r>
            <a:r>
              <a:rPr lang="fi-FI" b="1" dirty="0"/>
              <a:t>vallankumous helmikuussa 1917</a:t>
            </a:r>
            <a:r>
              <a:rPr lang="fi-FI" dirty="0"/>
              <a:t>, jossa tsaari Nikolai II luopui vallasta, vallan otti </a:t>
            </a:r>
            <a:r>
              <a:rPr lang="fi-FI" b="1" dirty="0"/>
              <a:t>väliaikainen hallitus</a:t>
            </a:r>
            <a:r>
              <a:rPr lang="fi-FI" dirty="0"/>
              <a:t> (</a:t>
            </a:r>
            <a:r>
              <a:rPr lang="fi-FI" dirty="0" err="1"/>
              <a:t>Kerenskin</a:t>
            </a:r>
            <a:r>
              <a:rPr lang="fi-FI" dirty="0"/>
              <a:t> hallitus), joka jatkoi sotaa Saksaa vastaan.</a:t>
            </a:r>
          </a:p>
          <a:p>
            <a:pPr lvl="0"/>
            <a:r>
              <a:rPr lang="fi-FI" dirty="0"/>
              <a:t>Taustalla oli Venäjän taloudellinen ja yhteiskunnallinen jälkeenjääneisyys, huonosti sujuva sota, ja pula kaikesta, joka sai paikoittain nälänhädän mittasuhteet.</a:t>
            </a:r>
          </a:p>
          <a:p>
            <a:pPr lvl="0"/>
            <a:r>
              <a:rPr lang="fi-FI" dirty="0"/>
              <a:t>Lokakuussa 1917 </a:t>
            </a:r>
            <a:r>
              <a:rPr lang="fi-FI" b="1" dirty="0"/>
              <a:t>bolsevikit</a:t>
            </a:r>
            <a:r>
              <a:rPr lang="fi-FI" dirty="0"/>
              <a:t> tekivät uuden vallankumouksen, ja nousivat valtaan lupaamalla kansalle ”rauhaa, leipää, ja maata”.</a:t>
            </a:r>
          </a:p>
          <a:p>
            <a:pPr lvl="0"/>
            <a:r>
              <a:rPr lang="fi-FI" b="1" dirty="0"/>
              <a:t>Leninin</a:t>
            </a:r>
            <a:r>
              <a:rPr lang="fi-FI" dirty="0"/>
              <a:t> johtamat bolsevikit irrottivat maan 1. maailmansodasta solmimalla </a:t>
            </a:r>
            <a:r>
              <a:rPr lang="fi-FI" b="1" dirty="0"/>
              <a:t>Brest-</a:t>
            </a:r>
            <a:r>
              <a:rPr lang="fi-FI" b="1" dirty="0" err="1"/>
              <a:t>Litovskin</a:t>
            </a:r>
            <a:r>
              <a:rPr lang="fi-FI" b="1" dirty="0"/>
              <a:t> rauhansopimuksen </a:t>
            </a:r>
            <a:r>
              <a:rPr lang="fi-FI" dirty="0"/>
              <a:t>maaliskuussa 1918</a:t>
            </a:r>
            <a:r>
              <a:rPr lang="fi-FI" b="1" dirty="0"/>
              <a:t> </a:t>
            </a:r>
            <a:r>
              <a:rPr lang="fi-FI" dirty="0"/>
              <a:t>Saksan keisarikunnan kanssa. Tämä johti entisten Venäjän keisarikunnan alusmaiden itsenäistymiseen (esim. Suomi, Viro, Puola), osin rauhanomaisesti, osin sotien.</a:t>
            </a:r>
          </a:p>
          <a:p>
            <a:pPr rtl="0"/>
            <a:endParaRPr lang="fi-FI" dirty="0"/>
          </a:p>
        </p:txBody>
      </p:sp>
      <p:sp>
        <p:nvSpPr>
          <p:cNvPr id="4" name="Otsikko 3"/>
          <p:cNvSpPr>
            <a:spLocks noGrp="1"/>
          </p:cNvSpPr>
          <p:nvPr>
            <p:ph type="title"/>
          </p:nvPr>
        </p:nvSpPr>
        <p:spPr/>
        <p:txBody>
          <a:bodyPr/>
          <a:lstStyle/>
          <a:p>
            <a:r>
              <a:rPr lang="fi-FI" b="1" dirty="0"/>
              <a:t>Venäjän vallankumoukset</a:t>
            </a:r>
            <a:r>
              <a:rPr lang="fi-FI" dirty="0"/>
              <a:t/>
            </a:r>
            <a:br>
              <a:rPr lang="fi-FI" dirty="0"/>
            </a:br>
            <a:endParaRPr lang="fi-FI" dirty="0"/>
          </a:p>
        </p:txBody>
      </p:sp>
    </p:spTree>
    <p:extLst>
      <p:ext uri="{BB962C8B-B14F-4D97-AF65-F5344CB8AC3E}">
        <p14:creationId xmlns:p14="http://schemas.microsoft.com/office/powerpoint/2010/main" val="231669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r>
              <a:rPr lang="fi-FI" dirty="0"/>
              <a:t>Venäjä ajautui sisällissotaan vuonna 1918. Länsimaat ja Japani tukivat vanhan vallan kannattajia (</a:t>
            </a:r>
            <a:r>
              <a:rPr lang="fi-FI" b="1" dirty="0"/>
              <a:t>valkoiset kenraalit</a:t>
            </a:r>
            <a:r>
              <a:rPr lang="fi-FI" dirty="0"/>
              <a:t>) aseellisesti ja rahallisesti, mutta bolsevikkien Neuvosto-Venäjä (</a:t>
            </a:r>
            <a:r>
              <a:rPr lang="fi-FI" b="1" dirty="0"/>
              <a:t>punaiset</a:t>
            </a:r>
            <a:r>
              <a:rPr lang="fi-FI" dirty="0"/>
              <a:t>) lopulta voitti 1922, ja Neuvostoliitto syntyi 1922.</a:t>
            </a:r>
          </a:p>
          <a:p>
            <a:pPr marL="0" indent="0" rtl="0">
              <a:buNone/>
            </a:pPr>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2147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268760"/>
            <a:ext cx="10512862" cy="5256584"/>
          </a:xfrm>
        </p:spPr>
        <p:style>
          <a:lnRef idx="2">
            <a:schemeClr val="accent1"/>
          </a:lnRef>
          <a:fillRef idx="1">
            <a:schemeClr val="lt1"/>
          </a:fillRef>
          <a:effectRef idx="0">
            <a:schemeClr val="accent1"/>
          </a:effectRef>
          <a:fontRef idx="minor">
            <a:schemeClr val="dk1"/>
          </a:fontRef>
        </p:style>
        <p:txBody>
          <a:bodyPr rtlCol="0">
            <a:normAutofit/>
          </a:bodyPr>
          <a:lstStyle/>
          <a:p>
            <a:pPr lvl="0"/>
            <a:r>
              <a:rPr lang="fi-FI" dirty="0" smtClean="0"/>
              <a:t>Solmittuaan </a:t>
            </a:r>
            <a:r>
              <a:rPr lang="fi-FI" dirty="0"/>
              <a:t>erillisrauhan Venäjän kanssa Saksa keskitti voimansa vielä yhteen hyökkäykseen Ranskaa vastaan keväällä 1918.</a:t>
            </a:r>
          </a:p>
          <a:p>
            <a:pPr lvl="0"/>
            <a:r>
              <a:rPr lang="fi-FI" dirty="0"/>
              <a:t>Saksalaiset joukot saivat aikaiseksi läpimurron, mutta huolto-ongelmat johtivat siihen, että hyökkäys pysähtyi vain kaksi päivää ennen kuin armeija olisi saavuttanut Pariisin.</a:t>
            </a:r>
          </a:p>
          <a:p>
            <a:pPr lvl="0"/>
            <a:r>
              <a:rPr lang="fi-FI" dirty="0"/>
              <a:t>Yhdysvaltojen tuella ympärysvallat aloittivat suurhyökkäyksen Ranskassa syksyllä 1918, ja Saksan joukot joutuivat vetäytymään.</a:t>
            </a:r>
          </a:p>
          <a:p>
            <a:pPr lvl="0"/>
            <a:r>
              <a:rPr lang="fi-FI" dirty="0"/>
              <a:t>Armeija ei ehtinyt tuhoutua tai antautua ennen kuin Saksassa tapahtui vallankumous, ja keisari Vilhelm II pakeni maasta. Saksan keisarikunta luhistui ja uusi väliaikainen hallitus pyysi aselepoa, ja sota päättyi virallisesti 11.11.1918.</a:t>
            </a:r>
          </a:p>
          <a:p>
            <a:pPr rtl="0"/>
            <a:endParaRPr lang="fi-FI" dirty="0"/>
          </a:p>
        </p:txBody>
      </p:sp>
      <p:sp>
        <p:nvSpPr>
          <p:cNvPr id="4" name="Otsikko 3"/>
          <p:cNvSpPr>
            <a:spLocks noGrp="1"/>
          </p:cNvSpPr>
          <p:nvPr>
            <p:ph type="title"/>
          </p:nvPr>
        </p:nvSpPr>
        <p:spPr>
          <a:xfrm>
            <a:off x="837982" y="764704"/>
            <a:ext cx="10512862" cy="1325563"/>
          </a:xfrm>
        </p:spPr>
        <p:txBody>
          <a:bodyPr>
            <a:normAutofit fontScale="90000"/>
          </a:bodyPr>
          <a:lstStyle/>
          <a:p>
            <a:r>
              <a:rPr lang="fi-FI" b="1" dirty="0"/>
              <a:t>Sodan päätös</a:t>
            </a:r>
            <a:r>
              <a:rPr lang="fi-FI" dirty="0"/>
              <a:t/>
            </a:r>
            <a:br>
              <a:rPr lang="fi-FI" dirty="0"/>
            </a:br>
            <a:r>
              <a:rPr lang="fi-FI" dirty="0" smtClean="0"/>
              <a:t/>
            </a:r>
            <a:br>
              <a:rPr lang="fi-FI" dirty="0" smtClean="0"/>
            </a:br>
            <a:r>
              <a:rPr lang="fi-FI" dirty="0"/>
              <a:t/>
            </a:r>
            <a:br>
              <a:rPr lang="fi-FI" dirty="0"/>
            </a:br>
            <a:endParaRPr lang="fi-FI" dirty="0"/>
          </a:p>
        </p:txBody>
      </p:sp>
    </p:spTree>
    <p:extLst>
      <p:ext uri="{BB962C8B-B14F-4D97-AF65-F5344CB8AC3E}">
        <p14:creationId xmlns:p14="http://schemas.microsoft.com/office/powerpoint/2010/main" val="18512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Myös Itävalta-Unkari hajosi syksyllä 1918 sen alusmaiden julistautuessa itsenäiseksi. </a:t>
            </a:r>
          </a:p>
          <a:p>
            <a:pPr lvl="0"/>
            <a:r>
              <a:rPr lang="fi-FI" dirty="0"/>
              <a:t>Ottomaanivaltakunta antautui, ja ympärysvallat suunnittelivat sen pilkkomista, joka johti uuteen konfliktiin, jonka seurauksena uusi </a:t>
            </a:r>
            <a:r>
              <a:rPr lang="fi-FI" b="1" dirty="0"/>
              <a:t>Turkin tasavalta</a:t>
            </a:r>
            <a:r>
              <a:rPr lang="fi-FI" dirty="0"/>
              <a:t> syntyi Ottomaanivaltakunnan raunioille.</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307092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endParaRPr lang="fi-FI" dirty="0" smtClean="0"/>
          </a:p>
          <a:p>
            <a:pPr lvl="0"/>
            <a:r>
              <a:rPr lang="fi-FI" dirty="0" smtClean="0"/>
              <a:t>Sodan </a:t>
            </a:r>
            <a:r>
              <a:rPr lang="fi-FI" dirty="0"/>
              <a:t>virallisesti päättänyt </a:t>
            </a:r>
            <a:r>
              <a:rPr lang="fi-FI" b="1" dirty="0"/>
              <a:t>Versaillesin rauhansopimus</a:t>
            </a:r>
            <a:r>
              <a:rPr lang="fi-FI" dirty="0"/>
              <a:t> solmittiin kesällä 1919. Suhtautuminen sopimukseen oli jo aikalaisten parissa hyvin ristiriitainen, ja historioitsijat ovat vuosia kiistelleet siitä, johtiko Versaillesin rauha toiseen maailmansotaan.</a:t>
            </a:r>
          </a:p>
          <a:p>
            <a:pPr lvl="0"/>
            <a:r>
              <a:rPr lang="fi-FI" dirty="0"/>
              <a:t>Saksan piti hyväksyä yksin syyllisyys sotaan, ja sitä rangaistiin. Se menetti kaikki siirtomaansa, sen piti maksaa suuret sotakorvaukset, ja rajoittaa asevoimiaan. Lisäksi se menetti alueita, ja Reininmaa demilitarisoitiin. Rauhanehdot herättivät saksalaisissa suurta katkeruutta.</a:t>
            </a:r>
          </a:p>
          <a:p>
            <a:pPr rtl="0"/>
            <a:endParaRPr lang="fi-FI" dirty="0"/>
          </a:p>
        </p:txBody>
      </p:sp>
      <p:sp>
        <p:nvSpPr>
          <p:cNvPr id="4" name="Otsikko 3"/>
          <p:cNvSpPr>
            <a:spLocks noGrp="1"/>
          </p:cNvSpPr>
          <p:nvPr>
            <p:ph type="title"/>
          </p:nvPr>
        </p:nvSpPr>
        <p:spPr/>
        <p:txBody>
          <a:bodyPr/>
          <a:lstStyle/>
          <a:p>
            <a:r>
              <a:rPr lang="fi-FI" b="1" dirty="0"/>
              <a:t>Sodan hinta ja Versaillesin rauha</a:t>
            </a:r>
            <a:r>
              <a:rPr lang="fi-FI" dirty="0"/>
              <a:t/>
            </a:r>
            <a:br>
              <a:rPr lang="fi-FI" dirty="0"/>
            </a:br>
            <a:endParaRPr lang="fi-FI" dirty="0"/>
          </a:p>
        </p:txBody>
      </p:sp>
    </p:spTree>
    <p:extLst>
      <p:ext uri="{BB962C8B-B14F-4D97-AF65-F5344CB8AC3E}">
        <p14:creationId xmlns:p14="http://schemas.microsoft.com/office/powerpoint/2010/main" val="132881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825624"/>
            <a:ext cx="10512862" cy="4627711"/>
          </a:xfrm>
        </p:spPr>
        <p:style>
          <a:lnRef idx="2">
            <a:schemeClr val="accent1"/>
          </a:lnRef>
          <a:fillRef idx="1">
            <a:schemeClr val="lt1"/>
          </a:fillRef>
          <a:effectRef idx="0">
            <a:schemeClr val="accent1"/>
          </a:effectRef>
          <a:fontRef idx="minor">
            <a:schemeClr val="dk1"/>
          </a:fontRef>
        </p:style>
        <p:txBody>
          <a:bodyPr rtlCol="0"/>
          <a:lstStyle/>
          <a:p>
            <a:pPr lvl="0"/>
            <a:endParaRPr lang="fi-FI" dirty="0" smtClean="0"/>
          </a:p>
          <a:p>
            <a:pPr lvl="0"/>
            <a:r>
              <a:rPr lang="fi-FI" dirty="0" smtClean="0"/>
              <a:t>Sodan </a:t>
            </a:r>
            <a:r>
              <a:rPr lang="fi-FI" dirty="0"/>
              <a:t>jälkeen perustettiin </a:t>
            </a:r>
            <a:r>
              <a:rPr lang="fi-FI" b="1" dirty="0"/>
              <a:t>Kansainliitto</a:t>
            </a:r>
            <a:r>
              <a:rPr lang="fi-FI" dirty="0"/>
              <a:t> turvaamaan rauhaa, ja auttamaan valtioita ratkaisemaan ongelmansa ilman sotaa. Järjestö jäi kuitenkin heikoksi, ja Yhdysvallat jättäytyi sen ulkopuolelle, vaikka presidentti </a:t>
            </a:r>
            <a:r>
              <a:rPr lang="fi-FI" b="1" dirty="0" err="1"/>
              <a:t>Woodrow</a:t>
            </a:r>
            <a:r>
              <a:rPr lang="fi-FI" b="1" dirty="0"/>
              <a:t> Wilson</a:t>
            </a:r>
            <a:r>
              <a:rPr lang="fi-FI" dirty="0"/>
              <a:t> oli perustamassa järjestöä. Kansainliitolla ei ollut keinoja pakottaa sen jäseniä noudattamaan sen toiveita.</a:t>
            </a:r>
          </a:p>
          <a:p>
            <a:pPr lvl="0"/>
            <a:r>
              <a:rPr lang="fi-FI" dirty="0"/>
              <a:t>Sodassa kuoli lähes 20 miljoonaa ja haavoittui yli 20 miljoonaa ihmistä. Kuolleisuutta lisäsi tautien leviäminen sodan runtelemassa Euroopassa. </a:t>
            </a:r>
            <a:r>
              <a:rPr lang="fi-FI" b="1" dirty="0"/>
              <a:t>Espanjantautina</a:t>
            </a:r>
            <a:r>
              <a:rPr lang="fi-FI" dirty="0"/>
              <a:t> tunnettu epidemia levisi sodan jälkeen ympäri maailmaa, ja surmasi kymmeniä miljoonia ihmisiä.</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123612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Neljä keisarikuntaa hajosi ja Eurooppaan syntyi lukuisia uusia pieniä valtioita. Näiltä valtioilta puuttui kokemus demokratiasta, ja ne olivat pienempiä ja heikompia kuin Euroopan suuret valtiot.</a:t>
            </a:r>
          </a:p>
          <a:p>
            <a:pPr lvl="0"/>
            <a:r>
              <a:rPr lang="fi-FI" dirty="0"/>
              <a:t>Sotaa käyneiden valtioiden talous oli romuna, ainoana poikkeuksena Yhdysvallat, jonka maaperällä ei taisteltu, ja jonka teollisuus sai piristysruiskeen sotatarvikkeista.</a:t>
            </a:r>
          </a:p>
          <a:p>
            <a:pPr lvl="0"/>
            <a:r>
              <a:rPr lang="fi-FI" dirty="0"/>
              <a:t>Yhdysvallat nousi maailman johtavaksi valtioksi ensimmäisen maailmansodan jälkeen, mutta se eristäytyi </a:t>
            </a:r>
            <a:r>
              <a:rPr lang="fi-FI" dirty="0" smtClean="0"/>
              <a:t>(</a:t>
            </a:r>
            <a:r>
              <a:rPr lang="fi-FI" dirty="0" err="1" smtClean="0"/>
              <a:t>isolationismi</a:t>
            </a:r>
            <a:r>
              <a:rPr lang="fi-FI" dirty="0" smtClean="0"/>
              <a:t>) uudelleen</a:t>
            </a:r>
            <a:r>
              <a:rPr lang="fi-FI" dirty="0"/>
              <a:t>, eikä käyttänyt asemaansa.</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167430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a:xfrm>
            <a:off x="405780" y="1201316"/>
            <a:ext cx="3959671" cy="1143000"/>
          </a:xfrm>
        </p:spPr>
        <p:txBody>
          <a:bodyPr>
            <a:normAutofit fontScale="90000"/>
          </a:bodyPr>
          <a:lstStyle/>
          <a:p>
            <a:r>
              <a:rPr lang="fi-FI" altLang="fi-FI" dirty="0" smtClean="0"/>
              <a:t>Euroopan uudet valtiot ensimmäisen maailmansodan jälkeen</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179" y="654087"/>
            <a:ext cx="8182645" cy="619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10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fontScale="90000"/>
          </a:bodyPr>
          <a:lstStyle/>
          <a:p>
            <a:r>
              <a:rPr lang="fi-FI" b="1" dirty="0"/>
              <a:t>Euroopan uudet valtiot ja rajat ensimmäisen maailmansodan jälkeen.</a:t>
            </a:r>
            <a:r>
              <a:rPr lang="fi-FI" dirty="0"/>
              <a:t/>
            </a:r>
            <a:br>
              <a:rPr lang="fi-FI" dirty="0"/>
            </a:br>
            <a:endParaRPr lang="fi-FI" dirty="0"/>
          </a:p>
        </p:txBody>
      </p:sp>
      <p:pic>
        <p:nvPicPr>
          <p:cNvPr id="5" name="Sisällön paikkamerkki 4" descr="https://upload.wikimedia.org/wikipedia/commons/thumb/4/41/Map_Europe_1923-en.svg/1280px-Map_Europe_1923-en.svg.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38029" y="1825624"/>
            <a:ext cx="6661052" cy="5032375"/>
          </a:xfrm>
          <a:prstGeom prst="rect">
            <a:avLst/>
          </a:prstGeom>
          <a:noFill/>
          <a:ln>
            <a:noFill/>
          </a:ln>
        </p:spPr>
      </p:pic>
    </p:spTree>
    <p:extLst>
      <p:ext uri="{BB962C8B-B14F-4D97-AF65-F5344CB8AC3E}">
        <p14:creationId xmlns:p14="http://schemas.microsoft.com/office/powerpoint/2010/main" val="215349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lvl="0"/>
            <a:r>
              <a:rPr lang="fi-FI" b="1" dirty="0"/>
              <a:t>Suvereniteetti</a:t>
            </a:r>
            <a:r>
              <a:rPr lang="fi-FI" dirty="0"/>
              <a:t>: Valtio on täysivaltainen, eli sillä on ylin valta omalla maantieteellisellä alueellaan.</a:t>
            </a:r>
          </a:p>
          <a:p>
            <a:pPr lvl="0"/>
            <a:r>
              <a:rPr lang="fi-FI" b="1" dirty="0"/>
              <a:t>Hegemonia</a:t>
            </a:r>
            <a:r>
              <a:rPr lang="fi-FI" dirty="0"/>
              <a:t>: Jokin valtio on saavuttanut täysin ylivertaisen aseman muihin valtioihin nähden.</a:t>
            </a:r>
          </a:p>
          <a:p>
            <a:pPr lvl="0"/>
            <a:r>
              <a:rPr lang="fi-FI" b="1" dirty="0"/>
              <a:t>Suurvalta</a:t>
            </a:r>
            <a:r>
              <a:rPr lang="fi-FI" dirty="0"/>
              <a:t>: Yksi johtavista ja voimakkaimmista valtioista.</a:t>
            </a:r>
          </a:p>
          <a:p>
            <a:pPr lvl="0"/>
            <a:r>
              <a:rPr lang="fi-FI" b="1" dirty="0"/>
              <a:t>Supervalta</a:t>
            </a:r>
            <a:r>
              <a:rPr lang="fi-FI" dirty="0"/>
              <a:t>: Maailman johtava suurvalta, joka on selkeästi muita voimakkaampi.</a:t>
            </a:r>
          </a:p>
          <a:p>
            <a:pPr lvl="0"/>
            <a:r>
              <a:rPr lang="fi-FI" b="1" dirty="0"/>
              <a:t>Yksinapainen maailma</a:t>
            </a:r>
            <a:r>
              <a:rPr lang="fi-FI" dirty="0"/>
              <a:t>: Maailma, jossa on vain yksi johtava supervalta, jonka ympärillä kansainvälinen politiikka pyörii.</a:t>
            </a:r>
          </a:p>
          <a:p>
            <a:pPr lvl="0"/>
            <a:r>
              <a:rPr lang="fi-FI" b="1" dirty="0"/>
              <a:t>Moninapainen maailma</a:t>
            </a:r>
            <a:r>
              <a:rPr lang="fi-FI" dirty="0"/>
              <a:t>: Maailma, jossa on useita toisistaan riippumattomia supervaltoja, joista yksikään ei selkeästi dominoi muita.</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293627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95" y="1052514"/>
            <a:ext cx="6556343" cy="580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Grp="1" noChangeArrowheads="1"/>
          </p:cNvSpPr>
          <p:nvPr>
            <p:ph type="title"/>
          </p:nvPr>
        </p:nvSpPr>
        <p:spPr>
          <a:xfrm>
            <a:off x="1979612" y="274639"/>
            <a:ext cx="8229600" cy="706437"/>
          </a:xfrm>
        </p:spPr>
        <p:txBody>
          <a:bodyPr/>
          <a:lstStyle/>
          <a:p>
            <a:pPr eaLnBrk="1" hangingPunct="1"/>
            <a:r>
              <a:rPr lang="fi-FI" altLang="fi-FI" sz="4000"/>
              <a:t>Eurooppa 1914</a:t>
            </a:r>
          </a:p>
        </p:txBody>
      </p:sp>
    </p:spTree>
    <p:extLst>
      <p:ext uri="{BB962C8B-B14F-4D97-AF65-F5344CB8AC3E}">
        <p14:creationId xmlns:p14="http://schemas.microsoft.com/office/powerpoint/2010/main" val="107566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1990725" y="0"/>
            <a:ext cx="8229600" cy="1143000"/>
          </a:xfrm>
        </p:spPr>
        <p:txBody>
          <a:bodyPr/>
          <a:lstStyle/>
          <a:p>
            <a:pPr eaLnBrk="1" hangingPunct="1"/>
            <a:r>
              <a:rPr lang="fi-FI" altLang="fi-FI" smtClean="0"/>
              <a:t>Eurooppa 1920</a:t>
            </a:r>
          </a:p>
        </p:txBody>
      </p:sp>
      <p:pic>
        <p:nvPicPr>
          <p:cNvPr id="215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70226" y="1169988"/>
            <a:ext cx="6388952" cy="5688012"/>
          </a:xfrm>
          <a:noFill/>
        </p:spPr>
      </p:pic>
    </p:spTree>
    <p:extLst>
      <p:ext uri="{BB962C8B-B14F-4D97-AF65-F5344CB8AC3E}">
        <p14:creationId xmlns:p14="http://schemas.microsoft.com/office/powerpoint/2010/main" val="14711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65820" y="2276872"/>
            <a:ext cx="9289032" cy="4351338"/>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r>
              <a:rPr lang="fi-FI" dirty="0" smtClean="0"/>
              <a:t>Italia </a:t>
            </a:r>
            <a:r>
              <a:rPr lang="fi-FI" dirty="0"/>
              <a:t>oli ollut ensimmäisessä maailmansodassa voittajien puolella, mutta sota oli ollut tuhoisa sen taloudelle eikä se saanut palkkioksi tavoittelemiaan uusia siirtomaita.</a:t>
            </a:r>
          </a:p>
          <a:p>
            <a:pPr lvl="0"/>
            <a:r>
              <a:rPr lang="fi-FI" dirty="0"/>
              <a:t>Heikko taloustilanne johti levottomuuksiin, ja kommunismin pelkoon yhteiskunnan yläluokissa. </a:t>
            </a:r>
          </a:p>
          <a:p>
            <a:pPr lvl="0"/>
            <a:r>
              <a:rPr lang="fi-FI" dirty="0"/>
              <a:t>Italian äärioikeisto yhdistyi </a:t>
            </a:r>
            <a:r>
              <a:rPr lang="fi-FI" b="1" dirty="0"/>
              <a:t>Benito Mussolinin</a:t>
            </a:r>
            <a:r>
              <a:rPr lang="fi-FI" dirty="0"/>
              <a:t> johdolla ja otti nimekseen </a:t>
            </a:r>
            <a:r>
              <a:rPr lang="fi-FI" b="1" dirty="0"/>
              <a:t>fasistit</a:t>
            </a:r>
            <a:r>
              <a:rPr lang="fi-FI" dirty="0"/>
              <a:t>.</a:t>
            </a:r>
          </a:p>
          <a:p>
            <a:pPr lvl="0"/>
            <a:r>
              <a:rPr lang="fi-FI" dirty="0"/>
              <a:t>Fasistit olivat aluksi puolisotilaallisia joukkoja, jotka kamppailivat vasemmistolaisia vastaan ja saivat rahoitusta rikkailta maanomistajilta ja pankkiireilta, mutta heistä tuli myöhemmin poliittinen puolue.</a:t>
            </a:r>
          </a:p>
        </p:txBody>
      </p:sp>
      <p:sp>
        <p:nvSpPr>
          <p:cNvPr id="4" name="Otsikko 3"/>
          <p:cNvSpPr>
            <a:spLocks noGrp="1"/>
          </p:cNvSpPr>
          <p:nvPr>
            <p:ph type="title"/>
          </p:nvPr>
        </p:nvSpPr>
        <p:spPr>
          <a:xfrm>
            <a:off x="765820" y="692696"/>
            <a:ext cx="10512862" cy="1325563"/>
          </a:xfrm>
        </p:spPr>
        <p:txBody>
          <a:bodyPr>
            <a:noAutofit/>
          </a:bodyPr>
          <a:lstStyle/>
          <a:p>
            <a:r>
              <a:rPr lang="fi-FI" sz="3600" b="1" dirty="0"/>
              <a:t>Maailmansotien välinen aika ja diktaattorien </a:t>
            </a:r>
            <a:r>
              <a:rPr lang="fi-FI" sz="3600" b="1" dirty="0" smtClean="0"/>
              <a:t>valtaannousu</a:t>
            </a:r>
            <a:br>
              <a:rPr lang="fi-FI" sz="3600" b="1" dirty="0" smtClean="0"/>
            </a:br>
            <a:r>
              <a:rPr lang="fi-FI" sz="3600" b="1" dirty="0" smtClean="0"/>
              <a:t>Italia </a:t>
            </a:r>
            <a:r>
              <a:rPr lang="fi-FI" sz="3600" b="1" dirty="0"/>
              <a:t>– Mussolini ja fasismi</a:t>
            </a:r>
            <a:r>
              <a:rPr lang="fi-FI" sz="3600" dirty="0"/>
              <a:t/>
            </a:r>
            <a:br>
              <a:rPr lang="fi-FI" sz="3600" dirty="0"/>
            </a:br>
            <a:endParaRPr lang="fi-FI" sz="3600" b="1" dirty="0"/>
          </a:p>
        </p:txBody>
      </p:sp>
      <p:pic>
        <p:nvPicPr>
          <p:cNvPr id="1026" name="Picture 2" descr="https://upload.wikimedia.org/wikipedia/commons/1/15/Benito_mussol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4852" y="2276872"/>
            <a:ext cx="2133973" cy="337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73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Poliittisen toiminnan tueksi fasistit käyttivät pelottelua, väkivaltaa, ja propagandaa (mm. marssi Roomaan 1922).</a:t>
            </a:r>
          </a:p>
          <a:p>
            <a:pPr lvl="0"/>
            <a:r>
              <a:rPr lang="fi-FI" dirty="0"/>
              <a:t>Fasistit saivat vaalivoiton 1924, ja valtaan päästyään he kirjoittivat lait uusiksi, ja kielsivät muut puolueet. 1925 pääministeri Mussolini oli jo käytännössä diktaattori.</a:t>
            </a:r>
          </a:p>
          <a:p>
            <a:pPr lvl="0"/>
            <a:r>
              <a:rPr lang="fi-FI" dirty="0"/>
              <a:t>Fasistit toteuttivat joitakin taloudellisia uudistuksia (esim. soiden kuivatusta, maanviljelyksen kehitystä), mutta Italia jäi silti taloudellisesti heikoksi. </a:t>
            </a:r>
          </a:p>
          <a:p>
            <a:pPr lvl="0"/>
            <a:r>
              <a:rPr lang="fi-FI" dirty="0"/>
              <a:t>Abessinia (nykyinen Etiopia) vallattiin sodalla 1935-36, ja Kansainliiton protestit jätettiin huomiotta.</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20245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825624"/>
            <a:ext cx="10512862" cy="4699719"/>
          </a:xfr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lvl="0"/>
            <a:r>
              <a:rPr lang="fi-FI" dirty="0" smtClean="0"/>
              <a:t>Venäjän </a:t>
            </a:r>
            <a:r>
              <a:rPr lang="fi-FI" dirty="0"/>
              <a:t>sisällissodan aikana maan talous oli taantunut niin pahasti, että kommunistisen Neuvosto-Venäjän oli tilapäisesti pakko sallia yksityisyrittäminen ja itsenäisten talonpoikien maanviljelys.</a:t>
            </a:r>
          </a:p>
          <a:p>
            <a:pPr lvl="0"/>
            <a:r>
              <a:rPr lang="fi-FI" dirty="0"/>
              <a:t>Sisällissodan päätyttyä Neuvostoliitto perustettiin 1922 ja sen johtaja Lenin kuoli 1924, jonka seurauksena Neuvostoliitossa puhkesi valtataistelu, jonka </a:t>
            </a:r>
            <a:r>
              <a:rPr lang="fi-FI" b="1" dirty="0"/>
              <a:t>Josef Stalin</a:t>
            </a:r>
            <a:r>
              <a:rPr lang="fi-FI" dirty="0"/>
              <a:t> voitti 1929, ja karkotti sekä myöhemmin murhautti kilpailijansa </a:t>
            </a:r>
            <a:r>
              <a:rPr lang="fi-FI" b="1" dirty="0" err="1" smtClean="0"/>
              <a:t>Lev</a:t>
            </a:r>
            <a:r>
              <a:rPr lang="fi-FI" b="1" dirty="0" smtClean="0"/>
              <a:t> </a:t>
            </a:r>
            <a:r>
              <a:rPr lang="fi-FI" b="1" dirty="0" err="1"/>
              <a:t>Trotskyn</a:t>
            </a:r>
            <a:r>
              <a:rPr lang="fi-FI" dirty="0"/>
              <a:t>.</a:t>
            </a:r>
          </a:p>
          <a:p>
            <a:pPr lvl="0"/>
            <a:r>
              <a:rPr lang="fi-FI" dirty="0"/>
              <a:t>1929 alkaen maa teollistettiin valtiojohtoisella suunnitelmataloudella (</a:t>
            </a:r>
            <a:r>
              <a:rPr lang="fi-FI" b="1" dirty="0"/>
              <a:t>viisivuotissuunnitelmat</a:t>
            </a:r>
            <a:r>
              <a:rPr lang="fi-FI" dirty="0"/>
              <a:t>), maatalous </a:t>
            </a:r>
            <a:r>
              <a:rPr lang="fi-FI" b="1" dirty="0"/>
              <a:t>kollektivisoitiin</a:t>
            </a:r>
            <a:r>
              <a:rPr lang="fi-FI" dirty="0"/>
              <a:t> ja itsenäiset talonpojat (</a:t>
            </a:r>
            <a:r>
              <a:rPr lang="fi-FI" b="1" dirty="0"/>
              <a:t>kulakit</a:t>
            </a:r>
            <a:r>
              <a:rPr lang="fi-FI" dirty="0"/>
              <a:t>) eliminoitiin. Maailman taloussuhdanteet eivät vaikuttaneet Neuvostoliiton sisäiseen suunnitelmatalouteen, joten sen talouskasvu ja teollistuminen oli nopeaa, vaikkakin se tapahtui ihmishenkien kustannuksella.</a:t>
            </a:r>
          </a:p>
          <a:p>
            <a:pPr rtl="0"/>
            <a:endParaRPr lang="fi-FI" dirty="0"/>
          </a:p>
        </p:txBody>
      </p:sp>
      <p:sp>
        <p:nvSpPr>
          <p:cNvPr id="4" name="Otsikko 3"/>
          <p:cNvSpPr>
            <a:spLocks noGrp="1"/>
          </p:cNvSpPr>
          <p:nvPr>
            <p:ph type="title"/>
          </p:nvPr>
        </p:nvSpPr>
        <p:spPr/>
        <p:txBody>
          <a:bodyPr>
            <a:normAutofit fontScale="90000"/>
          </a:bodyPr>
          <a:lstStyle/>
          <a:p>
            <a:r>
              <a:rPr lang="fi-FI" b="1" dirty="0"/>
              <a:t>Neuvostoliitto – Stalin ja kommunistivaltion rakennus</a:t>
            </a:r>
            <a:r>
              <a:rPr lang="fi-FI" dirty="0"/>
              <a:t/>
            </a:r>
            <a:br>
              <a:rPr lang="fi-FI" dirty="0"/>
            </a:br>
            <a:endParaRPr lang="fi-FI" dirty="0"/>
          </a:p>
        </p:txBody>
      </p:sp>
    </p:spTree>
    <p:extLst>
      <p:ext uri="{BB962C8B-B14F-4D97-AF65-F5344CB8AC3E}">
        <p14:creationId xmlns:p14="http://schemas.microsoft.com/office/powerpoint/2010/main" val="421654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620688"/>
            <a:ext cx="9504902" cy="5556275"/>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endParaRPr lang="fi-FI" dirty="0" smtClean="0"/>
          </a:p>
          <a:p>
            <a:pPr lvl="0"/>
            <a:r>
              <a:rPr lang="fi-FI" dirty="0" smtClean="0"/>
              <a:t>1930-luvulla </a:t>
            </a:r>
            <a:r>
              <a:rPr lang="fi-FI" dirty="0"/>
              <a:t>vainoharhainen Stalin toteutti </a:t>
            </a:r>
            <a:r>
              <a:rPr lang="fi-FI" b="1" dirty="0"/>
              <a:t>suuret</a:t>
            </a:r>
            <a:r>
              <a:rPr lang="fi-FI" dirty="0"/>
              <a:t> </a:t>
            </a:r>
            <a:r>
              <a:rPr lang="fi-FI" b="1" dirty="0"/>
              <a:t>puhdistukset</a:t>
            </a:r>
            <a:r>
              <a:rPr lang="fi-FI" dirty="0"/>
              <a:t>, joissa surmattiin hänen uhkana pitämiään upseereita ja poliitikkoja, sekä lukuisia määriä tiedemiehiä, taitelijoita, ja täysin tavallisia ihmisiä.</a:t>
            </a:r>
          </a:p>
          <a:p>
            <a:pPr lvl="0"/>
            <a:r>
              <a:rPr lang="fi-FI" dirty="0"/>
              <a:t>Neuvostoliitossa oli käytössä massiivinen valvontakoneisto, ihmisille syötettiin propagandaa, Stalinin ympärille luotiin henkilökultti, ja kansalla ei ollut mitään vapauksia tai oikeuksia.</a:t>
            </a:r>
          </a:p>
          <a:p>
            <a:pPr lvl="0"/>
            <a:r>
              <a:rPr lang="fi-FI" dirty="0"/>
              <a:t>Länsimaiden välit Neuvostoliittoon olivat huonot, mutta toinen hylkiö Saksa teki sen kanssa yhteistyötä taloudellisesti ja aseiden kehittelyssä (</a:t>
            </a:r>
            <a:r>
              <a:rPr lang="fi-FI" b="1" dirty="0"/>
              <a:t>1922 </a:t>
            </a:r>
            <a:r>
              <a:rPr lang="fi-FI" b="1" dirty="0" err="1"/>
              <a:t>Rapallon</a:t>
            </a:r>
            <a:r>
              <a:rPr lang="fi-FI" b="1" dirty="0"/>
              <a:t> sopimus</a:t>
            </a:r>
            <a:r>
              <a:rPr lang="fi-FI" dirty="0"/>
              <a:t>).</a:t>
            </a:r>
          </a:p>
          <a:p>
            <a:pPr lvl="0"/>
            <a:r>
              <a:rPr lang="fi-FI" dirty="0"/>
              <a:t>Neuvostoliitto liittyi kuitenkin Kansainliittoon 1934, mutta tällä ei ollut juurikaan merkitystä.</a:t>
            </a:r>
          </a:p>
          <a:p>
            <a:pPr rtl="0"/>
            <a:endParaRPr lang="fi-FI" dirty="0"/>
          </a:p>
        </p:txBody>
      </p:sp>
      <mc:AlternateContent xmlns:mc="http://schemas.openxmlformats.org/markup-compatibility/2006" xmlns:p14="http://schemas.microsoft.com/office/powerpoint/2010/main">
        <mc:Choice Requires="p14">
          <p:contentPart p14:bwMode="auto" r:id="rId3">
            <p14:nvContentPartPr>
              <p14:cNvPr id="2" name="Käsinkirjoitus 1"/>
              <p14:cNvContentPartPr/>
              <p14:nvPr/>
            </p14:nvContentPartPr>
            <p14:xfrm>
              <a:off x="3397320" y="3340080"/>
              <a:ext cx="1149480" cy="324360"/>
            </p14:xfrm>
          </p:contentPart>
        </mc:Choice>
        <mc:Fallback xmlns="">
          <p:pic>
            <p:nvPicPr>
              <p:cNvPr id="2" name="Käsinkirjoitus 1"/>
              <p:cNvPicPr/>
              <p:nvPr/>
            </p:nvPicPr>
            <p:blipFill>
              <a:blip r:embed="rId4"/>
              <a:stretch>
                <a:fillRect/>
              </a:stretch>
            </p:blipFill>
            <p:spPr>
              <a:xfrm>
                <a:off x="3387960" y="3330720"/>
                <a:ext cx="1168200" cy="343080"/>
              </a:xfrm>
              <a:prstGeom prst="rect">
                <a:avLst/>
              </a:prstGeom>
            </p:spPr>
          </p:pic>
        </mc:Fallback>
      </mc:AlternateContent>
      <p:pic>
        <p:nvPicPr>
          <p:cNvPr id="2050" name="Picture 2" descr="Stalin rakasti elokuvia, himoitsi nuoria tyttöjä eikä uskaltanut jättää  henkiin ketään, joka oli mahdollinen vastustaja | Yle Uutiset | yle.f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6780" y="0"/>
            <a:ext cx="2990782" cy="168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Saksan </a:t>
            </a:r>
            <a:r>
              <a:rPr lang="fi-FI" dirty="0"/>
              <a:t>keisarikuntaa seurasi </a:t>
            </a:r>
            <a:r>
              <a:rPr lang="fi-FI" b="1" dirty="0"/>
              <a:t>Weimarin tasavalta</a:t>
            </a:r>
            <a:r>
              <a:rPr lang="fi-FI" dirty="0"/>
              <a:t>, joka joutui heti ongelmiin.</a:t>
            </a:r>
          </a:p>
          <a:p>
            <a:pPr lvl="0"/>
            <a:r>
              <a:rPr lang="fi-FI" dirty="0"/>
              <a:t>Maassa oli talouskriisi, paljon katkeria sotaveteraaneja, ja kansa oli tyytymätön Versaillesin rauhanehtoihin.</a:t>
            </a:r>
          </a:p>
          <a:p>
            <a:pPr lvl="0"/>
            <a:r>
              <a:rPr lang="fi-FI" dirty="0"/>
              <a:t>Sotakorvausten maksaminen tuotti ongelmia, ja maa koki valtavan inflaation 1923, joka tuhosi tavallisten ihmisten säästöt, ja johti siihen, että Saksa ei voinut maksaa Ranskalle sotakorvauksiaan. Ranska miehitti Ruhrin teollisuusalueen pantiksi, joka melkein johti uuteen sotaan, kunnes Yhdysvallat pelasti tilanteen lainoillaan.</a:t>
            </a:r>
          </a:p>
          <a:p>
            <a:pPr rtl="0"/>
            <a:endParaRPr lang="fi-FI" dirty="0"/>
          </a:p>
        </p:txBody>
      </p:sp>
      <p:sp>
        <p:nvSpPr>
          <p:cNvPr id="4" name="Otsikko 3"/>
          <p:cNvSpPr>
            <a:spLocks noGrp="1"/>
          </p:cNvSpPr>
          <p:nvPr>
            <p:ph type="title"/>
          </p:nvPr>
        </p:nvSpPr>
        <p:spPr/>
        <p:txBody>
          <a:bodyPr/>
          <a:lstStyle/>
          <a:p>
            <a:r>
              <a:rPr lang="fi-FI" b="1" dirty="0"/>
              <a:t>Saksa – Hitler ja kansallissosialismin nousu</a:t>
            </a:r>
            <a:r>
              <a:rPr lang="fi-FI" dirty="0"/>
              <a:t/>
            </a:r>
            <a:br>
              <a:rPr lang="fi-FI" dirty="0"/>
            </a:br>
            <a:endParaRPr lang="fi-FI" dirty="0"/>
          </a:p>
        </p:txBody>
      </p:sp>
    </p:spTree>
    <p:extLst>
      <p:ext uri="{BB962C8B-B14F-4D97-AF65-F5344CB8AC3E}">
        <p14:creationId xmlns:p14="http://schemas.microsoft.com/office/powerpoint/2010/main" val="57596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620688"/>
            <a:ext cx="10512862" cy="5904656"/>
          </a:xfrm>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lvl="0"/>
            <a:r>
              <a:rPr lang="fi-FI" dirty="0"/>
              <a:t>Levottomat olosuhteet olivat otollisia ääriliikkeiden suosion kasvulle, ja tasavalta koki useita vallankaappausyrityksiä sekä äärioikeiston ja äärivasemmiston (esim. </a:t>
            </a:r>
            <a:r>
              <a:rPr lang="fi-FI" b="1" dirty="0"/>
              <a:t>spartakistikapina 1919</a:t>
            </a:r>
            <a:r>
              <a:rPr lang="fi-FI" dirty="0"/>
              <a:t>) toimesta.</a:t>
            </a:r>
          </a:p>
          <a:p>
            <a:pPr lvl="0"/>
            <a:r>
              <a:rPr lang="fi-FI" dirty="0"/>
              <a:t>1929 tapahtunut </a:t>
            </a:r>
            <a:r>
              <a:rPr lang="fi-FI" b="1" dirty="0"/>
              <a:t>Wall </a:t>
            </a:r>
            <a:r>
              <a:rPr lang="fi-FI" b="1" dirty="0" err="1"/>
              <a:t>Streetin</a:t>
            </a:r>
            <a:r>
              <a:rPr lang="fi-FI" b="1" dirty="0"/>
              <a:t> pörssiromahdus</a:t>
            </a:r>
            <a:r>
              <a:rPr lang="fi-FI" dirty="0"/>
              <a:t> ja suuri lama iskivät Saksaan raskaasti.</a:t>
            </a:r>
          </a:p>
          <a:p>
            <a:pPr lvl="0"/>
            <a:r>
              <a:rPr lang="fi-FI" dirty="0"/>
              <a:t>Hitlerin johtama </a:t>
            </a:r>
            <a:r>
              <a:rPr lang="fi-FI" b="1" dirty="0"/>
              <a:t>Saksan kansallissosialistinen </a:t>
            </a:r>
            <a:r>
              <a:rPr lang="fi-FI" b="1" dirty="0" smtClean="0"/>
              <a:t>työväenpuolue</a:t>
            </a:r>
            <a:r>
              <a:rPr lang="fi-FI" dirty="0" smtClean="0"/>
              <a:t> </a:t>
            </a:r>
            <a:r>
              <a:rPr lang="fi-FI" dirty="0"/>
              <a:t>(NSDAP, natsit) lupasi työtä, rauhanehtojen kumoamista, ja kansainvälisen aseman parantamista. Natsit alkoivat kasvattaa suosiotaan kansan parissa.</a:t>
            </a:r>
          </a:p>
          <a:p>
            <a:pPr lvl="0"/>
            <a:r>
              <a:rPr lang="fi-FI" dirty="0"/>
              <a:t>1933 siitä tuli maan suurin puolue, ja kun joku poltti helmikuussa valtiopäivätalon, Hitler julisti poikkeustilan ja askel kerrallaan teki Saksasta totalitäärisen diktatuurin.</a:t>
            </a:r>
          </a:p>
          <a:p>
            <a:pPr lvl="0"/>
            <a:r>
              <a:rPr lang="fi-FI" dirty="0"/>
              <a:t>Natsien talouspolitiikka sai tuloksia, mutta siihen vaikutti myös maailman yleinen taloustilanteen koheneminen, jonka Hitler otti omaksi ansiokseen.</a:t>
            </a:r>
          </a:p>
          <a:p>
            <a:pPr lvl="0"/>
            <a:r>
              <a:rPr lang="fi-FI" dirty="0"/>
              <a:t>Hitlerin Saksassa kansalle syötettiin propagandaa ja </a:t>
            </a:r>
            <a:r>
              <a:rPr lang="fi-FI" b="1" dirty="0"/>
              <a:t>rotuoppia</a:t>
            </a:r>
            <a:r>
              <a:rPr lang="fi-FI" dirty="0"/>
              <a:t>, natsien poliittiset viholliset ja vähemmistöjen edustajat (juutalaiset, romanit) saivat osakseen vainoa, ja ensimmäiset </a:t>
            </a:r>
            <a:r>
              <a:rPr lang="fi-FI" b="1" dirty="0"/>
              <a:t>keskitysleirit</a:t>
            </a:r>
            <a:r>
              <a:rPr lang="fi-FI" dirty="0"/>
              <a:t> rakennettiin Saksan sisälle epätoivottavan aineksen säilömiseen. </a:t>
            </a:r>
          </a:p>
          <a:p>
            <a:pPr rtl="0"/>
            <a:endParaRPr lang="fi-FI" dirty="0"/>
          </a:p>
        </p:txBody>
      </p:sp>
    </p:spTree>
    <p:extLst>
      <p:ext uri="{BB962C8B-B14F-4D97-AF65-F5344CB8AC3E}">
        <p14:creationId xmlns:p14="http://schemas.microsoft.com/office/powerpoint/2010/main" val="248540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340768"/>
            <a:ext cx="10512862" cy="5184575"/>
          </a:xfrm>
        </p:spPr>
        <p:style>
          <a:lnRef idx="2">
            <a:schemeClr val="accent1"/>
          </a:lnRef>
          <a:fillRef idx="1">
            <a:schemeClr val="lt1"/>
          </a:fillRef>
          <a:effectRef idx="0">
            <a:schemeClr val="accent1"/>
          </a:effectRef>
          <a:fontRef idx="minor">
            <a:schemeClr val="dk1"/>
          </a:fontRef>
        </p:style>
        <p:txBody>
          <a:bodyPr rtlCol="0">
            <a:normAutofit fontScale="92500"/>
          </a:bodyPr>
          <a:lstStyle/>
          <a:p>
            <a:pPr marL="0" indent="0">
              <a:buNone/>
            </a:pPr>
            <a:r>
              <a:rPr lang="fi-FI" b="1" dirty="0" smtClean="0"/>
              <a:t>Miksi </a:t>
            </a:r>
            <a:r>
              <a:rPr lang="fi-FI" b="1" dirty="0"/>
              <a:t>toinen maailmansota syttyi?</a:t>
            </a:r>
            <a:endParaRPr lang="fi-FI" dirty="0"/>
          </a:p>
          <a:p>
            <a:pPr lvl="0"/>
            <a:r>
              <a:rPr lang="fi-FI" dirty="0"/>
              <a:t>Merkittävin syy sotaan oli diktatuurien vallanhalu ja laajenemispyrkimykset (Saksa, Japani, Italia ja Neuvostoliitto). Etenkin Hitler oli päättänyt Saksan tarvitsevan </a:t>
            </a:r>
            <a:r>
              <a:rPr lang="fi-FI" b="1" dirty="0"/>
              <a:t>elintilaa</a:t>
            </a:r>
            <a:r>
              <a:rPr lang="fi-FI" dirty="0"/>
              <a:t> ja resursseja (esim. öljy), joita saataisiin kukistamalla alemmat rodut (esim. slaavit) ja valloittamalla ne.</a:t>
            </a:r>
          </a:p>
          <a:p>
            <a:pPr lvl="0"/>
            <a:r>
              <a:rPr lang="fi-FI" dirty="0"/>
              <a:t>Ensimmäinen maailmansota vaikutti voimakkaasti toisen maailmansodan syttymiseen: Saksalla oli revanssin halu ”häpeärauhasta”, ja Eurooppaan oli syntynyt keisarikuntien hajoamisen myötä uusia pieniä valtioita, joilla ei ollut kokemusta demokratiasta, eikä voimaa vastustaa suurempia naapureitaan. </a:t>
            </a:r>
          </a:p>
          <a:p>
            <a:pPr lvl="0"/>
            <a:r>
              <a:rPr lang="fi-FI" dirty="0"/>
              <a:t>Länsivallat (Ranska, Britannia) noudattivat </a:t>
            </a:r>
            <a:r>
              <a:rPr lang="fi-FI" b="1" dirty="0"/>
              <a:t>myöntyväisyyspolitiikkaa</a:t>
            </a:r>
            <a:r>
              <a:rPr lang="fi-FI" dirty="0"/>
              <a:t> sodan välttämiseksi liian pitkään, ja antoivat periksi Saksalle, joka salli sen vahvistua liikaa.</a:t>
            </a:r>
          </a:p>
          <a:p>
            <a:pPr rtl="0"/>
            <a:endParaRPr lang="fi-FI" dirty="0"/>
          </a:p>
        </p:txBody>
      </p:sp>
      <p:sp>
        <p:nvSpPr>
          <p:cNvPr id="4" name="Otsikko 3"/>
          <p:cNvSpPr>
            <a:spLocks noGrp="1"/>
          </p:cNvSpPr>
          <p:nvPr>
            <p:ph type="title"/>
          </p:nvPr>
        </p:nvSpPr>
        <p:spPr/>
        <p:txBody>
          <a:bodyPr/>
          <a:lstStyle/>
          <a:p>
            <a:r>
              <a:rPr lang="fi-FI" b="1" dirty="0"/>
              <a:t>Toinen maailmansota</a:t>
            </a:r>
            <a:br>
              <a:rPr lang="fi-FI" b="1" dirty="0"/>
            </a:br>
            <a:endParaRPr lang="fi-FI" dirty="0"/>
          </a:p>
        </p:txBody>
      </p:sp>
    </p:spTree>
    <p:extLst>
      <p:ext uri="{BB962C8B-B14F-4D97-AF65-F5344CB8AC3E}">
        <p14:creationId xmlns:p14="http://schemas.microsoft.com/office/powerpoint/2010/main" val="342388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b="1" dirty="0"/>
              <a:t>Kansainliitto</a:t>
            </a:r>
            <a:r>
              <a:rPr lang="fi-FI" dirty="0"/>
              <a:t> ei pystynyt toimimaan rauhan turvaajana, valtioiden välillä oli ristiriitoja, ja myös nationalismi oli myös osavaikuttajana konfliktiin.</a:t>
            </a:r>
          </a:p>
          <a:p>
            <a:pPr lvl="0"/>
            <a:r>
              <a:rPr lang="fi-FI" dirty="0"/>
              <a:t>Maailman voimakkaimman valtion Yhdysvaltojen noudattama </a:t>
            </a:r>
            <a:r>
              <a:rPr lang="fi-FI" b="1" dirty="0"/>
              <a:t>eristäytymispolitiikka</a:t>
            </a:r>
            <a:r>
              <a:rPr lang="fi-FI" dirty="0"/>
              <a:t> vaikutti siihen, että diktatuurit pystyivät toimimaan vapaammin.</a:t>
            </a:r>
          </a:p>
          <a:p>
            <a:pPr lvl="0"/>
            <a:r>
              <a:rPr lang="fi-FI" dirty="0"/>
              <a:t>Toinen maailmansota ei ilmestynyt tyhjästä. Sitä edelsi Japanin hyökkäys Kiinaan 1931 ja 1937, Japanin ja Neuvostoliiton rajasodat 1938-39, Italian hyökkäys Abessiniaan 1935 (Etiopia) ja Albaniaan, sekä Saksan laajentuminen rauhanehtoja rikkoen.</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110066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Mistä </a:t>
            </a:r>
            <a:r>
              <a:rPr lang="fi-FI" dirty="0"/>
              <a:t>valtio saa voimaa? Mikä tekee valtiosta suurvallan?</a:t>
            </a:r>
          </a:p>
          <a:p>
            <a:pPr lvl="0"/>
            <a:r>
              <a:rPr lang="fi-FI" dirty="0"/>
              <a:t>Miksi sotia syttyy? Mitä syitä valtioilla voi olla sotia?</a:t>
            </a:r>
          </a:p>
          <a:p>
            <a:pPr rtl="0"/>
            <a:endParaRPr lang="fi-FI" dirty="0"/>
          </a:p>
        </p:txBody>
      </p:sp>
      <p:sp>
        <p:nvSpPr>
          <p:cNvPr id="4" name="Otsikko 3"/>
          <p:cNvSpPr>
            <a:spLocks noGrp="1"/>
          </p:cNvSpPr>
          <p:nvPr>
            <p:ph type="title"/>
          </p:nvPr>
        </p:nvSpPr>
        <p:spPr/>
        <p:txBody>
          <a:bodyPr/>
          <a:lstStyle/>
          <a:p>
            <a:r>
              <a:rPr lang="fi-FI" b="1" dirty="0" smtClean="0"/>
              <a:t>Pohdittavaksi: </a:t>
            </a:r>
            <a:r>
              <a:rPr lang="fi-FI" dirty="0"/>
              <a:t/>
            </a:r>
            <a:br>
              <a:rPr lang="fi-FI" dirty="0"/>
            </a:br>
            <a:endParaRPr lang="fi-FI" dirty="0"/>
          </a:p>
        </p:txBody>
      </p:sp>
    </p:spTree>
    <p:extLst>
      <p:ext uri="{BB962C8B-B14F-4D97-AF65-F5344CB8AC3E}">
        <p14:creationId xmlns:p14="http://schemas.microsoft.com/office/powerpoint/2010/main" val="986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a:bodyPr>
          <a:lstStyle/>
          <a:p>
            <a:pPr lvl="0"/>
            <a:r>
              <a:rPr lang="fi-FI" dirty="0" smtClean="0"/>
              <a:t>Saksa </a:t>
            </a:r>
            <a:r>
              <a:rPr lang="fi-FI" dirty="0"/>
              <a:t>laajensi ja modernisoi armeijaansa vastoin Versaillesin rauhansopimusta ja palautti yleisen asevelvollisuuden.</a:t>
            </a:r>
          </a:p>
          <a:p>
            <a:pPr lvl="0"/>
            <a:r>
              <a:rPr lang="fi-FI" dirty="0"/>
              <a:t>Saksa marssitti joukkonsa demilitarisoidulle </a:t>
            </a:r>
            <a:r>
              <a:rPr lang="fi-FI" b="1" dirty="0"/>
              <a:t>Reininmaalle</a:t>
            </a:r>
            <a:r>
              <a:rPr lang="fi-FI" dirty="0"/>
              <a:t> 1936. </a:t>
            </a:r>
          </a:p>
          <a:p>
            <a:pPr lvl="0"/>
            <a:r>
              <a:rPr lang="fi-FI" dirty="0"/>
              <a:t>Saksa ja Italia lähentyivät tukiessaan Francon falangisteja </a:t>
            </a:r>
            <a:r>
              <a:rPr lang="fi-FI" b="1" dirty="0"/>
              <a:t>Espanjan sisällissodassa</a:t>
            </a:r>
            <a:r>
              <a:rPr lang="fi-FI" dirty="0"/>
              <a:t> 1936.</a:t>
            </a:r>
          </a:p>
          <a:p>
            <a:pPr lvl="0"/>
            <a:r>
              <a:rPr lang="fi-FI" dirty="0"/>
              <a:t>Saksa ja Rooma tekivät </a:t>
            </a:r>
            <a:r>
              <a:rPr lang="fi-FI" b="1" dirty="0"/>
              <a:t>Berliini-Rooman akseli -sopimuksen 1936,</a:t>
            </a:r>
            <a:r>
              <a:rPr lang="fi-FI" dirty="0"/>
              <a:t> ja samana vuonna Saksa solmi Neuvostoliiton vastaisen </a:t>
            </a:r>
            <a:r>
              <a:rPr lang="fi-FI" b="1" dirty="0" err="1"/>
              <a:t>Antikomintern</a:t>
            </a:r>
            <a:r>
              <a:rPr lang="fi-FI" dirty="0"/>
              <a:t>-sopimus Japanin kanssa.</a:t>
            </a:r>
          </a:p>
          <a:p>
            <a:pPr lvl="0"/>
            <a:r>
              <a:rPr lang="fi-FI" b="1" dirty="0"/>
              <a:t>Itävalta</a:t>
            </a:r>
            <a:r>
              <a:rPr lang="fi-FI" dirty="0"/>
              <a:t> liitettiin kansanäänestyksellä Saksaan 1938 (</a:t>
            </a:r>
            <a:r>
              <a:rPr lang="fi-FI" b="1" dirty="0" err="1"/>
              <a:t>Anschluss</a:t>
            </a:r>
            <a:r>
              <a:rPr lang="fi-FI" dirty="0"/>
              <a:t>), </a:t>
            </a:r>
          </a:p>
          <a:p>
            <a:pPr rtl="0"/>
            <a:endParaRPr lang="fi-FI" dirty="0"/>
          </a:p>
        </p:txBody>
      </p:sp>
      <p:sp>
        <p:nvSpPr>
          <p:cNvPr id="4" name="Otsikko 3"/>
          <p:cNvSpPr>
            <a:spLocks noGrp="1"/>
          </p:cNvSpPr>
          <p:nvPr>
            <p:ph type="title"/>
          </p:nvPr>
        </p:nvSpPr>
        <p:spPr/>
        <p:txBody>
          <a:bodyPr/>
          <a:lstStyle/>
          <a:p>
            <a:r>
              <a:rPr lang="fi-FI" b="1" dirty="0"/>
              <a:t>Askeleet kohti sotaa</a:t>
            </a:r>
            <a:r>
              <a:rPr lang="fi-FI" dirty="0"/>
              <a:t/>
            </a:r>
            <a:br>
              <a:rPr lang="fi-FI" dirty="0"/>
            </a:br>
            <a:endParaRPr lang="fi-FI" dirty="0"/>
          </a:p>
        </p:txBody>
      </p:sp>
    </p:spTree>
    <p:extLst>
      <p:ext uri="{BB962C8B-B14F-4D97-AF65-F5344CB8AC3E}">
        <p14:creationId xmlns:p14="http://schemas.microsoft.com/office/powerpoint/2010/main" val="124371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764704"/>
            <a:ext cx="10512862" cy="5412259"/>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r>
              <a:rPr lang="fi-FI" b="1" dirty="0"/>
              <a:t>Münchenin konferenssissa 1938</a:t>
            </a:r>
            <a:r>
              <a:rPr lang="fi-FI" dirty="0"/>
              <a:t> Saksalle </a:t>
            </a:r>
            <a:r>
              <a:rPr lang="fi-FI" dirty="0" smtClean="0"/>
              <a:t>annettiin </a:t>
            </a:r>
            <a:r>
              <a:rPr lang="fi-FI" dirty="0"/>
              <a:t>ns. </a:t>
            </a:r>
            <a:r>
              <a:rPr lang="fi-FI" b="1" dirty="0"/>
              <a:t>sudeettialueet</a:t>
            </a:r>
            <a:r>
              <a:rPr lang="fi-FI" dirty="0"/>
              <a:t> Tšekkoslovakiasta 1938. Neuvostoliittoa ei kuultu neuvotteluissa, joka vahvisti sen epäluuloja Isoa-Britannia ja Ranskaa kohtaan.</a:t>
            </a:r>
          </a:p>
          <a:p>
            <a:pPr lvl="0"/>
            <a:r>
              <a:rPr lang="fi-FI" dirty="0"/>
              <a:t>Keväällä 1939 vastoin lupauksiaan Saksa miehitti koko Tšekkoslovakian.</a:t>
            </a:r>
          </a:p>
          <a:p>
            <a:pPr lvl="0"/>
            <a:r>
              <a:rPr lang="fi-FI" dirty="0" smtClean="0"/>
              <a:t>Euroopan </a:t>
            </a:r>
            <a:r>
              <a:rPr lang="fi-FI" dirty="0"/>
              <a:t>valtiot lähestyivät siihen asti hyljeksittyä Neuvostoliittoa vuonna 1939 saadakseen sen liittolaisekseen. Stalin epäili, että länsimaat yrittivät saada Neuvostoliiton sotaan Saksaa vastaan, mihin se ei ollut valmis.</a:t>
            </a:r>
          </a:p>
          <a:p>
            <a:pPr lvl="0"/>
            <a:r>
              <a:rPr lang="fi-FI" dirty="0"/>
              <a:t>Syksyllä 1939 Saksa ja Neuvostoliitto järkyttivät maailmaa hyökkäämättömyyssopimuksella ja kauppasopimuksella (</a:t>
            </a:r>
            <a:r>
              <a:rPr lang="fi-FI" b="1" dirty="0" err="1"/>
              <a:t>Molotov</a:t>
            </a:r>
            <a:r>
              <a:rPr lang="fi-FI" b="1" dirty="0"/>
              <a:t>-</a:t>
            </a:r>
            <a:r>
              <a:rPr lang="fi-FI" b="1" dirty="0" err="1"/>
              <a:t>Ribbentrop</a:t>
            </a:r>
            <a:r>
              <a:rPr lang="fi-FI" b="1" dirty="0"/>
              <a:t>-sopimus</a:t>
            </a:r>
            <a:r>
              <a:rPr lang="fi-FI" dirty="0"/>
              <a:t>). Samalla tehtiin </a:t>
            </a:r>
            <a:r>
              <a:rPr lang="fi-FI" b="1" dirty="0"/>
              <a:t>salainen lisäpöytäkirja</a:t>
            </a:r>
            <a:r>
              <a:rPr lang="fi-FI" dirty="0"/>
              <a:t>, jossa sovittiin itä-Euroopan jakamisesta niiden kesken.</a:t>
            </a:r>
          </a:p>
          <a:p>
            <a:pPr rtl="0"/>
            <a:endParaRPr lang="fi-FI" dirty="0"/>
          </a:p>
        </p:txBody>
      </p:sp>
    </p:spTree>
    <p:extLst>
      <p:ext uri="{BB962C8B-B14F-4D97-AF65-F5344CB8AC3E}">
        <p14:creationId xmlns:p14="http://schemas.microsoft.com/office/powerpoint/2010/main" val="226708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a:bodyPr>
          <a:lstStyle/>
          <a:p>
            <a:pPr lvl="0"/>
            <a:r>
              <a:rPr lang="fi-FI" dirty="0" smtClean="0"/>
              <a:t>Iso-Britannia </a:t>
            </a:r>
            <a:r>
              <a:rPr lang="fi-FI" dirty="0"/>
              <a:t>halusi hyvittää Saksalle ”kohtuutonta” </a:t>
            </a:r>
            <a:r>
              <a:rPr lang="fi-FI" dirty="0" smtClean="0"/>
              <a:t>Versaillesin </a:t>
            </a:r>
            <a:r>
              <a:rPr lang="fi-FI" dirty="0"/>
              <a:t>rauhansopimusta.</a:t>
            </a:r>
          </a:p>
          <a:p>
            <a:pPr lvl="0"/>
            <a:r>
              <a:rPr lang="fi-FI" dirty="0"/>
              <a:t>Länsivallat pelkäsivät aluksi enemmän kommunistista Neuvostoliittoa kuin Saksaa. Saksasta toivottiin liittolaista. Tajuttuaan Hitlerin epäluotettavuuden ja vallanhimon tilanne muuttui.</a:t>
            </a:r>
          </a:p>
          <a:p>
            <a:pPr lvl="0"/>
            <a:r>
              <a:rPr lang="fi-FI" dirty="0"/>
              <a:t>Länsivalloilla oli ongelmia taloutensa kanssa, ja ne eivät olleet valmiita sotaan.</a:t>
            </a:r>
          </a:p>
          <a:p>
            <a:pPr lvl="0"/>
            <a:r>
              <a:rPr lang="fi-FI" dirty="0"/>
              <a:t>Suursotaan joutuminen Euroopan pienten valtioiden takia ei houkutellut Isoa-Britanniaa ja Ranskaa.</a:t>
            </a:r>
          </a:p>
          <a:p>
            <a:pPr rtl="0"/>
            <a:endParaRPr lang="fi-FI" dirty="0"/>
          </a:p>
        </p:txBody>
      </p:sp>
      <p:sp>
        <p:nvSpPr>
          <p:cNvPr id="4" name="Otsikko 3"/>
          <p:cNvSpPr>
            <a:spLocks noGrp="1"/>
          </p:cNvSpPr>
          <p:nvPr>
            <p:ph type="title"/>
          </p:nvPr>
        </p:nvSpPr>
        <p:spPr/>
        <p:txBody>
          <a:bodyPr>
            <a:normAutofit fontScale="90000"/>
          </a:bodyPr>
          <a:lstStyle/>
          <a:p>
            <a:r>
              <a:rPr lang="fi-FI" b="1" dirty="0"/>
              <a:t>Miksi länsivallat harjoittivat myöntyväisyyspolitiikkaa?</a:t>
            </a:r>
            <a:r>
              <a:rPr lang="fi-FI" dirty="0"/>
              <a:t/>
            </a:r>
            <a:br>
              <a:rPr lang="fi-FI" dirty="0"/>
            </a:br>
            <a:endParaRPr lang="fi-FI" dirty="0"/>
          </a:p>
        </p:txBody>
      </p:sp>
    </p:spTree>
    <p:extLst>
      <p:ext uri="{BB962C8B-B14F-4D97-AF65-F5344CB8AC3E}">
        <p14:creationId xmlns:p14="http://schemas.microsoft.com/office/powerpoint/2010/main" val="276964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772816"/>
            <a:ext cx="10512862" cy="4351338"/>
          </a:xfrm>
        </p:spPr>
        <p:style>
          <a:lnRef idx="2">
            <a:schemeClr val="accent1"/>
          </a:lnRef>
          <a:fillRef idx="1">
            <a:schemeClr val="lt1"/>
          </a:fillRef>
          <a:effectRef idx="0">
            <a:schemeClr val="accent1"/>
          </a:effectRef>
          <a:fontRef idx="minor">
            <a:schemeClr val="dk1"/>
          </a:fontRef>
        </p:style>
        <p:txBody>
          <a:bodyPr rtlCol="0"/>
          <a:lstStyle/>
          <a:p>
            <a:pPr lvl="0"/>
            <a:r>
              <a:rPr lang="fi-FI" dirty="0"/>
              <a:t>Länsivallat </a:t>
            </a:r>
            <a:r>
              <a:rPr lang="fi-FI" dirty="0" smtClean="0"/>
              <a:t>aliarvioivat </a:t>
            </a:r>
            <a:r>
              <a:rPr lang="fi-FI" dirty="0"/>
              <a:t>Saksan voimat laajentumispolitiikan aikana, eivätkä siksi pysäyttäneet Hitleriä ajoissa.</a:t>
            </a:r>
          </a:p>
          <a:p>
            <a:pPr lvl="0"/>
            <a:r>
              <a:rPr lang="fi-FI" dirty="0"/>
              <a:t>Iso-Britannian hallitus 30-luvun loppupuolella ennakoi sodan tulevan, mutta se ei voinut avoimesti valmistautua sitä varten, koska kansa vastusti sitä niin kovasti.</a:t>
            </a:r>
          </a:p>
          <a:p>
            <a:pPr lvl="0"/>
            <a:r>
              <a:rPr lang="fi-FI" b="1" dirty="0"/>
              <a:t>Münchenin konferenssin</a:t>
            </a:r>
            <a:r>
              <a:rPr lang="fi-FI" dirty="0"/>
              <a:t> ja Tšekkoslovakian miehityksen jälkeen myöntyväispolitiikka oli ohi, koska oli selvää, ettei Hitleriin voinut luottaa.</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79219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a:bodyPr>
          <a:lstStyle/>
          <a:p>
            <a:pPr lvl="0"/>
            <a:r>
              <a:rPr lang="fi-FI" dirty="0" smtClean="0"/>
              <a:t>Saksa </a:t>
            </a:r>
            <a:r>
              <a:rPr lang="fi-FI" dirty="0"/>
              <a:t>halusi välttää kahden rintaman sodan. Se suunnitteli lyövänsä ensin länsivallat, ja sitten Neuvostoliiton. Neuvostoliitto puolestaan halusi aikaa valmistautua tulevaan sotaan Saksan kanssa.</a:t>
            </a:r>
          </a:p>
          <a:p>
            <a:pPr lvl="0"/>
            <a:r>
              <a:rPr lang="fi-FI" dirty="0"/>
              <a:t>Sopimus esti Neuvostoliittoa liittoutumasta Ranskan ja Ison-Britannian kanssa.</a:t>
            </a:r>
          </a:p>
          <a:p>
            <a:pPr lvl="0"/>
            <a:r>
              <a:rPr lang="fi-FI" dirty="0"/>
              <a:t>Saksa tarvitsi ruokaa ja resursseja (öljy, malmi) Neuvostoliitosta, jotka nyt saatiin ostettua, myöhemmin ne voitaisiin valloittaa. Vastineeksi Saksa lupasi sotateknologiaa, jota ei koskaan toimittanut.</a:t>
            </a:r>
          </a:p>
          <a:p>
            <a:pPr lvl="0"/>
            <a:r>
              <a:rPr lang="fi-FI" dirty="0"/>
              <a:t>Neuvostoliitto sai omaan etupiiriinsä uusia alueita, joista muodostui </a:t>
            </a:r>
            <a:r>
              <a:rPr lang="fi-FI" b="1" dirty="0"/>
              <a:t>puskurivyöhyke</a:t>
            </a:r>
            <a:r>
              <a:rPr lang="fi-FI" dirty="0"/>
              <a:t> Saksaa vastaan.</a:t>
            </a:r>
          </a:p>
          <a:p>
            <a:pPr rtl="0"/>
            <a:endParaRPr lang="fi-FI" dirty="0"/>
          </a:p>
        </p:txBody>
      </p:sp>
      <p:sp>
        <p:nvSpPr>
          <p:cNvPr id="4" name="Otsikko 3"/>
          <p:cNvSpPr>
            <a:spLocks noGrp="1"/>
          </p:cNvSpPr>
          <p:nvPr>
            <p:ph type="title"/>
          </p:nvPr>
        </p:nvSpPr>
        <p:spPr/>
        <p:txBody>
          <a:bodyPr>
            <a:normAutofit fontScale="90000"/>
          </a:bodyPr>
          <a:lstStyle/>
          <a:p>
            <a:r>
              <a:rPr lang="fi-FI" b="1" dirty="0"/>
              <a:t>Miksi Saksa ja Neuvostoliitto tekivät hyökkäämättömyyssopimuksen?</a:t>
            </a:r>
            <a:r>
              <a:rPr lang="fi-FI" dirty="0"/>
              <a:t/>
            </a:r>
            <a:br>
              <a:rPr lang="fi-FI" dirty="0"/>
            </a:br>
            <a:endParaRPr lang="fi-FI" dirty="0"/>
          </a:p>
        </p:txBody>
      </p:sp>
    </p:spTree>
    <p:extLst>
      <p:ext uri="{BB962C8B-B14F-4D97-AF65-F5344CB8AC3E}">
        <p14:creationId xmlns:p14="http://schemas.microsoft.com/office/powerpoint/2010/main" val="6615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340769"/>
            <a:ext cx="10512862" cy="4968552"/>
          </a:xfrm>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r>
              <a:rPr lang="fi-FI" dirty="0" smtClean="0"/>
              <a:t>1939</a:t>
            </a:r>
            <a:r>
              <a:rPr lang="fi-FI" dirty="0"/>
              <a:t>: Saksa hyökkäsi Puolaan lännestä ja Neuvostoliitto idästä. Talvisota alkoi Suomessa.</a:t>
            </a:r>
          </a:p>
          <a:p>
            <a:pPr lvl="0"/>
            <a:r>
              <a:rPr lang="fi-FI" dirty="0"/>
              <a:t>1940: Saksa valloitti Tanskan ja Norjan, ja hyökkäsi sitten Ranskaan Belgian ja Hollannin kautta, joka kukistui nopeasti (”</a:t>
            </a:r>
            <a:r>
              <a:rPr lang="fi-FI" b="1" dirty="0"/>
              <a:t>salamasota</a:t>
            </a:r>
            <a:r>
              <a:rPr lang="fi-FI" dirty="0"/>
              <a:t>”). Britit vetivät joukkonsa pois mantereelta </a:t>
            </a:r>
            <a:r>
              <a:rPr lang="fi-FI" dirty="0" err="1"/>
              <a:t>Dunkerquesta</a:t>
            </a:r>
            <a:r>
              <a:rPr lang="fi-FI" dirty="0"/>
              <a:t>. Englannin yllä käytiin ilmasotaa, mutta Saksa ei saanut ilmaherruutta, joten maihinnousu Englantiin oli mahdotonta. Italia aloitti sodan Pohjois-Afrikassa, joka sujui huonosti.</a:t>
            </a:r>
          </a:p>
          <a:p>
            <a:pPr lvl="0"/>
            <a:r>
              <a:rPr lang="fi-FI" dirty="0"/>
              <a:t>1941: Saksa joutui tukemaan Italiaa Pohjois-Afrikassa ja Balkanilla. Saksa hyökkäsi liittolaistensa kanssa Neuvostoliittoon (</a:t>
            </a:r>
            <a:r>
              <a:rPr lang="fi-FI" b="1" dirty="0"/>
              <a:t>Operaatio Barbarossa).</a:t>
            </a:r>
            <a:r>
              <a:rPr lang="fi-FI" dirty="0"/>
              <a:t> Talouspakotteiden kohteeksi Kiinan sodan takia joutunut Japani teki yllätyshyökkäyksen Yhdysvaltojen kimppuun </a:t>
            </a:r>
            <a:r>
              <a:rPr lang="fi-FI" b="1" dirty="0" err="1"/>
              <a:t>Pearl</a:t>
            </a:r>
            <a:r>
              <a:rPr lang="fi-FI" b="1" dirty="0"/>
              <a:t> </a:t>
            </a:r>
            <a:r>
              <a:rPr lang="fi-FI" b="1" dirty="0" err="1"/>
              <a:t>Harborissa</a:t>
            </a:r>
            <a:r>
              <a:rPr lang="fi-FI" dirty="0"/>
              <a:t>, ja aloitti nopean laajenemisen Aasiassa. </a:t>
            </a:r>
          </a:p>
          <a:p>
            <a:pPr rtl="0"/>
            <a:endParaRPr lang="fi-FI" dirty="0"/>
          </a:p>
        </p:txBody>
      </p:sp>
      <p:sp>
        <p:nvSpPr>
          <p:cNvPr id="4" name="Otsikko 3"/>
          <p:cNvSpPr>
            <a:spLocks noGrp="1"/>
          </p:cNvSpPr>
          <p:nvPr>
            <p:ph type="title"/>
          </p:nvPr>
        </p:nvSpPr>
        <p:spPr/>
        <p:txBody>
          <a:bodyPr/>
          <a:lstStyle/>
          <a:p>
            <a:r>
              <a:rPr lang="fi-FI" b="1" dirty="0"/>
              <a:t>Sodan päävaiheet</a:t>
            </a:r>
            <a:r>
              <a:rPr lang="fi-FI" dirty="0"/>
              <a:t/>
            </a:r>
            <a:br>
              <a:rPr lang="fi-FI" dirty="0"/>
            </a:br>
            <a:endParaRPr lang="fi-FI" dirty="0"/>
          </a:p>
        </p:txBody>
      </p:sp>
    </p:spTree>
    <p:extLst>
      <p:ext uri="{BB962C8B-B14F-4D97-AF65-F5344CB8AC3E}">
        <p14:creationId xmlns:p14="http://schemas.microsoft.com/office/powerpoint/2010/main" val="88783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836712"/>
            <a:ext cx="10512862" cy="5340251"/>
          </a:xfrm>
        </p:spPr>
        <p:style>
          <a:lnRef idx="2">
            <a:schemeClr val="accent1"/>
          </a:lnRef>
          <a:fillRef idx="1">
            <a:schemeClr val="lt1"/>
          </a:fillRef>
          <a:effectRef idx="0">
            <a:schemeClr val="accent1"/>
          </a:effectRef>
          <a:fontRef idx="minor">
            <a:schemeClr val="dk1"/>
          </a:fontRef>
        </p:style>
        <p:txBody>
          <a:bodyPr rtlCol="0">
            <a:normAutofit/>
          </a:bodyPr>
          <a:lstStyle/>
          <a:p>
            <a:pPr lvl="0"/>
            <a:r>
              <a:rPr lang="fi-FI" dirty="0"/>
              <a:t>1942: Taistelut itärintamalla jatkuivat hirvittävän verisinä. Liittoutuneet voittivat Afrikassa. Tyynenmerensota kääntyi tappiolliseksi Japanille </a:t>
            </a:r>
            <a:r>
              <a:rPr lang="fi-FI" b="1" dirty="0" err="1"/>
              <a:t>Midwayn</a:t>
            </a:r>
            <a:r>
              <a:rPr lang="fi-FI" dirty="0"/>
              <a:t> </a:t>
            </a:r>
            <a:r>
              <a:rPr lang="fi-FI" b="1" dirty="0"/>
              <a:t>taistelun</a:t>
            </a:r>
            <a:r>
              <a:rPr lang="fi-FI" dirty="0"/>
              <a:t> jälkeen kesällä.</a:t>
            </a:r>
          </a:p>
          <a:p>
            <a:pPr lvl="0"/>
            <a:r>
              <a:rPr lang="fi-FI" dirty="0"/>
              <a:t>1943: Itärintama kääntyi Neuvostoliiton eduksi lopullisesti </a:t>
            </a:r>
            <a:r>
              <a:rPr lang="fi-FI" b="1" dirty="0"/>
              <a:t>Stalingradin taistelun </a:t>
            </a:r>
            <a:r>
              <a:rPr lang="fi-FI" dirty="0"/>
              <a:t>jälkeen ja Saksan viimeinen vastahyökkäys </a:t>
            </a:r>
            <a:r>
              <a:rPr lang="fi-FI" b="1" dirty="0" err="1"/>
              <a:t>Kurskissa</a:t>
            </a:r>
            <a:r>
              <a:rPr lang="fi-FI" b="1" dirty="0"/>
              <a:t> </a:t>
            </a:r>
            <a:r>
              <a:rPr lang="fi-FI" dirty="0"/>
              <a:t>epäonnistui. Liittoutuneet tekivät maihinnousun Italiaan, ja se luopui sodasta.</a:t>
            </a:r>
          </a:p>
          <a:p>
            <a:pPr lvl="0"/>
            <a:r>
              <a:rPr lang="fi-FI" dirty="0"/>
              <a:t>1944: </a:t>
            </a:r>
            <a:r>
              <a:rPr lang="fi-FI" b="1" dirty="0"/>
              <a:t>Normandian maihinnousulla</a:t>
            </a:r>
            <a:r>
              <a:rPr lang="fi-FI" dirty="0"/>
              <a:t> kesäkuussa liittoutuneet avasivat uuden rintaman Länsi-Eurooppaan. Neuvostoliitto aloitti suurhyökkäyksensä idästä ajaen Saksaa taaksepäin ja pakottaen sen liittolaiset luopumaan sodasta. Tyynellämerellä liittoutuneet vapauttivat Japanin valloittamat alueet yksi kerrallaan.</a:t>
            </a:r>
          </a:p>
          <a:p>
            <a:pPr rtl="0"/>
            <a:endParaRPr lang="fi-FI" dirty="0"/>
          </a:p>
        </p:txBody>
      </p:sp>
    </p:spTree>
    <p:extLst>
      <p:ext uri="{BB962C8B-B14F-4D97-AF65-F5344CB8AC3E}">
        <p14:creationId xmlns:p14="http://schemas.microsoft.com/office/powerpoint/2010/main" val="296452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r>
              <a:rPr lang="fi-FI" dirty="0"/>
              <a:t>1945: Berliini vallattiin ja Hitlerin itsemurhan jälkeen Saksa antautui. Aasiassa sota jatkui katkerana ja elokuussa USA pudotti atomipommit Hiroshimaan ja Nagasakiin pakottaakseen Japanin antautumaan. Myös Neuvostoliitto julisti sodan </a:t>
            </a:r>
            <a:r>
              <a:rPr lang="fi-FI" dirty="0" smtClean="0"/>
              <a:t>Japanille</a:t>
            </a:r>
            <a:r>
              <a:rPr lang="fi-FI" dirty="0"/>
              <a:t>.</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106688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93812" y="1340768"/>
            <a:ext cx="10512862" cy="5112568"/>
          </a:xfr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lvl="0"/>
            <a:r>
              <a:rPr lang="fi-FI" dirty="0" smtClean="0"/>
              <a:t>Akselivaltojen </a:t>
            </a:r>
            <a:r>
              <a:rPr lang="fi-FI" dirty="0"/>
              <a:t>taloudelliset resurssit olivat riittämättömät (väkiluku, teollisuus, luonnonvarat):</a:t>
            </a:r>
          </a:p>
          <a:p>
            <a:pPr lvl="0"/>
            <a:r>
              <a:rPr lang="fi-FI" dirty="0"/>
              <a:t>Tavoitteena oli ollut nopea sota, mutta sen pitkittyessä akselivaltojen voimavarat ehtyivät.</a:t>
            </a:r>
          </a:p>
          <a:p>
            <a:pPr lvl="0"/>
            <a:r>
              <a:rPr lang="fi-FI" dirty="0"/>
              <a:t>Miehitettyjen alueiden valvonta sitoi paljon joukkoja ja aiheutti tappioita.</a:t>
            </a:r>
          </a:p>
          <a:p>
            <a:pPr lvl="0"/>
            <a:r>
              <a:rPr lang="fi-FI" dirty="0"/>
              <a:t>Yhdysvallat oli tuotantokapasiteetiltaan täysin ylivoimainen. Se toimitti apua liittoutuneille jo ennen kuin virallisesti liittyi sotaan.</a:t>
            </a:r>
          </a:p>
          <a:p>
            <a:pPr lvl="0"/>
            <a:r>
              <a:rPr lang="fi-FI" dirty="0"/>
              <a:t>Liittoutuneiden strategiana oli tuhota akselivaltojen ja etenkin Saksan tuotantovälineitä. Akselivallat joutuivat pahojen pommitusten kohteeksi ja liittoutuneet upottivat koko Japanin kauppalaivasto näännyttääkseen sen</a:t>
            </a:r>
            <a:r>
              <a:rPr lang="fi-FI" dirty="0" smtClean="0"/>
              <a:t>.</a:t>
            </a:r>
          </a:p>
          <a:p>
            <a:r>
              <a:rPr lang="fi-FI" dirty="0"/>
              <a:t>Liittoutuneet pääsivät Saksaa edelle aseteknologiassa (esim. tutka, atomipommi, ENIGMA-salauksen murtaminen).</a:t>
            </a:r>
            <a:br>
              <a:rPr lang="fi-FI" dirty="0"/>
            </a:br>
            <a:endParaRPr lang="fi-FI" dirty="0"/>
          </a:p>
          <a:p>
            <a:pPr lvl="0"/>
            <a:endParaRPr lang="fi-FI" dirty="0"/>
          </a:p>
          <a:p>
            <a:pPr rtl="0"/>
            <a:endParaRPr lang="fi-FI" dirty="0"/>
          </a:p>
        </p:txBody>
      </p:sp>
      <p:sp>
        <p:nvSpPr>
          <p:cNvPr id="4" name="Otsikko 3"/>
          <p:cNvSpPr>
            <a:spLocks noGrp="1"/>
          </p:cNvSpPr>
          <p:nvPr>
            <p:ph type="title"/>
          </p:nvPr>
        </p:nvSpPr>
        <p:spPr/>
        <p:txBody>
          <a:bodyPr/>
          <a:lstStyle/>
          <a:p>
            <a:r>
              <a:rPr lang="fi-FI" b="1" dirty="0"/>
              <a:t>Miksi akselivallat hävisivät sodan?</a:t>
            </a:r>
            <a:r>
              <a:rPr lang="fi-FI" dirty="0"/>
              <a:t/>
            </a:r>
            <a:br>
              <a:rPr lang="fi-FI" dirty="0"/>
            </a:br>
            <a:endParaRPr lang="fi-FI" dirty="0"/>
          </a:p>
        </p:txBody>
      </p:sp>
    </p:spTree>
    <p:extLst>
      <p:ext uri="{BB962C8B-B14F-4D97-AF65-F5344CB8AC3E}">
        <p14:creationId xmlns:p14="http://schemas.microsoft.com/office/powerpoint/2010/main" val="164763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764704"/>
            <a:ext cx="10512862" cy="5412259"/>
          </a:xfrm>
        </p:spPr>
        <p:style>
          <a:lnRef idx="2">
            <a:schemeClr val="accent1"/>
          </a:lnRef>
          <a:fillRef idx="1">
            <a:schemeClr val="lt1"/>
          </a:fillRef>
          <a:effectRef idx="0">
            <a:schemeClr val="accent1"/>
          </a:effectRef>
          <a:fontRef idx="minor">
            <a:schemeClr val="dk1"/>
          </a:fontRef>
        </p:style>
        <p:txBody>
          <a:bodyPr rtlCol="0">
            <a:normAutofit/>
          </a:bodyPr>
          <a:lstStyle/>
          <a:p>
            <a:pPr lvl="0"/>
            <a:r>
              <a:rPr lang="fi-FI" dirty="0"/>
              <a:t>Akselivallat tekivät myös pahoja strategisia virheitä: </a:t>
            </a:r>
          </a:p>
          <a:p>
            <a:pPr lvl="1"/>
            <a:r>
              <a:rPr lang="fi-FI" sz="2800" dirty="0"/>
              <a:t>Maahyökkäys Neuvostoliittoon </a:t>
            </a:r>
            <a:r>
              <a:rPr lang="fi-FI" sz="2800" dirty="0" smtClean="0"/>
              <a:t>aloitettiin </a:t>
            </a:r>
            <a:r>
              <a:rPr lang="fi-FI" sz="2800" dirty="0"/>
              <a:t>liian myöhään vuodesta ja Neuvostoliiton voimat aliarvioitiin.</a:t>
            </a:r>
          </a:p>
          <a:p>
            <a:pPr lvl="1"/>
            <a:r>
              <a:rPr lang="fi-FI" sz="2800" dirty="0"/>
              <a:t>Ilmavoimien ”tuhlaaminen” taistelussa Englannin taivailla.</a:t>
            </a:r>
          </a:p>
          <a:p>
            <a:pPr lvl="1"/>
            <a:r>
              <a:rPr lang="fi-FI" sz="2800" dirty="0"/>
              <a:t>Hitler tuhlasi joukkoja esimerkiksi kieltämällä vetäytymisen, esimerkkinä Pohjois-Afrikka ja paljon vakavammin </a:t>
            </a:r>
            <a:r>
              <a:rPr lang="fi-FI" sz="2800" b="1" dirty="0"/>
              <a:t>Stalingrad</a:t>
            </a:r>
            <a:r>
              <a:rPr lang="fi-FI" sz="2800" dirty="0"/>
              <a:t>.</a:t>
            </a:r>
          </a:p>
          <a:p>
            <a:pPr lvl="1"/>
            <a:r>
              <a:rPr lang="fi-FI" sz="2800" dirty="0"/>
              <a:t>Saksa soti yhtä aikaa Pohjois-Afrikassa ja Neuvostoliitossa, myöhemmin yhtä aikaa Italiassa ja itärintamalla. Lopuksi kolmen rintaman sota, kun liittoutuneet nousivat maihin Normandiassa.</a:t>
            </a:r>
          </a:p>
          <a:p>
            <a:pPr lvl="1"/>
            <a:r>
              <a:rPr lang="fi-FI" sz="2800" dirty="0"/>
              <a:t>Japani oli levittäytynyt aivan liian laajalle, sen joukot eivät riittäneet sotimaan kaikkialla, ja se tuhlasi laivastoaan taistelemalla loppuun asti sen sijaan, että olisi vetäytynyt.</a:t>
            </a:r>
          </a:p>
          <a:p>
            <a:pPr rtl="0"/>
            <a:endParaRPr lang="fi-FI" dirty="0"/>
          </a:p>
        </p:txBody>
      </p:sp>
    </p:spTree>
    <p:extLst>
      <p:ext uri="{BB962C8B-B14F-4D97-AF65-F5344CB8AC3E}">
        <p14:creationId xmlns:p14="http://schemas.microsoft.com/office/powerpoint/2010/main" val="209710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85000" lnSpcReduction="10000"/>
          </a:bodyPr>
          <a:lstStyle/>
          <a:p>
            <a:pPr marL="0" indent="0">
              <a:buNone/>
            </a:pPr>
            <a:endParaRPr lang="fi-FI" dirty="0"/>
          </a:p>
          <a:p>
            <a:pPr lvl="0"/>
            <a:r>
              <a:rPr lang="fi-FI" dirty="0"/>
              <a:t>1600- ja 1700-luvulla Euroopan valtiot kävivät jatkuvia sotia maanosan herruudesta.</a:t>
            </a:r>
          </a:p>
          <a:p>
            <a:pPr lvl="0"/>
            <a:r>
              <a:rPr lang="fi-FI" b="1" dirty="0"/>
              <a:t>1789 Ranskan suuri vallankumous</a:t>
            </a:r>
            <a:r>
              <a:rPr lang="fi-FI" dirty="0"/>
              <a:t> järkytti Eurooppaa, ja johti uuteen sotien sarjaan.</a:t>
            </a:r>
          </a:p>
          <a:p>
            <a:pPr lvl="0"/>
            <a:r>
              <a:rPr lang="fi-FI" dirty="0"/>
              <a:t>Ranskan johtoon nousi kenraali </a:t>
            </a:r>
            <a:r>
              <a:rPr lang="fi-FI" b="1" dirty="0"/>
              <a:t>Napoleon Bonaparte</a:t>
            </a:r>
            <a:r>
              <a:rPr lang="fi-FI" dirty="0"/>
              <a:t>, joka julisti itsensä keisariksi 1804, ja jonka valtapyrkimykset johtivat toistuviin sotiin vuosina 1803 – 1815.</a:t>
            </a:r>
          </a:p>
          <a:p>
            <a:pPr lvl="0"/>
            <a:r>
              <a:rPr lang="fi-FI" dirty="0"/>
              <a:t>Sotien jälkeen Euroopan johtavat valtiot kokoontuivat </a:t>
            </a:r>
            <a:r>
              <a:rPr lang="fi-FI" b="1" dirty="0"/>
              <a:t>Wienin kongressiin 1814-15</a:t>
            </a:r>
            <a:r>
              <a:rPr lang="fi-FI" dirty="0"/>
              <a:t>, ja pyrkivät palauttamaan maanosaan rauhan.</a:t>
            </a:r>
          </a:p>
          <a:p>
            <a:pPr lvl="0"/>
            <a:r>
              <a:rPr lang="fi-FI" dirty="0"/>
              <a:t>Vallankumousten ja Napoleonin sotien syrjäyttämät hallitsijat palautettiin valtaan, ja Euroopan suurvallat pyrkivät luomaan </a:t>
            </a:r>
            <a:r>
              <a:rPr lang="fi-FI" b="1" dirty="0"/>
              <a:t>voimatasapainon</a:t>
            </a:r>
            <a:r>
              <a:rPr lang="fi-FI" dirty="0"/>
              <a:t> valtioiden välille, joka pysyisi muuttumattomana ja estäisi tulevaisuuden sodat.</a:t>
            </a:r>
          </a:p>
          <a:p>
            <a:pPr rtl="0"/>
            <a:endParaRPr lang="fi-FI" dirty="0"/>
          </a:p>
        </p:txBody>
      </p:sp>
      <p:sp>
        <p:nvSpPr>
          <p:cNvPr id="4" name="Otsikko 3"/>
          <p:cNvSpPr>
            <a:spLocks noGrp="1"/>
          </p:cNvSpPr>
          <p:nvPr>
            <p:ph type="title"/>
          </p:nvPr>
        </p:nvSpPr>
        <p:spPr/>
        <p:txBody>
          <a:bodyPr/>
          <a:lstStyle/>
          <a:p>
            <a:r>
              <a:rPr lang="fi-FI" b="1" dirty="0"/>
              <a:t>1800-luvun uusi järjestys ja nationalismi</a:t>
            </a:r>
            <a:br>
              <a:rPr lang="fi-FI" b="1" dirty="0"/>
            </a:br>
            <a:endParaRPr lang="fi-FI" dirty="0"/>
          </a:p>
        </p:txBody>
      </p:sp>
    </p:spTree>
    <p:extLst>
      <p:ext uri="{BB962C8B-B14F-4D97-AF65-F5344CB8AC3E}">
        <p14:creationId xmlns:p14="http://schemas.microsoft.com/office/powerpoint/2010/main" val="326161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340768"/>
            <a:ext cx="10512862" cy="4836195"/>
          </a:xfr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lvl="0"/>
            <a:r>
              <a:rPr lang="fi-FI" sz="2800" b="1" dirty="0" smtClean="0"/>
              <a:t>Totaalinen </a:t>
            </a:r>
            <a:r>
              <a:rPr lang="fi-FI" sz="2800" b="1" dirty="0"/>
              <a:t>sota </a:t>
            </a:r>
            <a:r>
              <a:rPr lang="fi-FI" sz="2800" dirty="0"/>
              <a:t>koskee koko kansakuntaa, ei vain sotilaita. Kaikki voimavarat piti valjastaa sodankäyntiin:</a:t>
            </a:r>
          </a:p>
          <a:p>
            <a:pPr lvl="1"/>
            <a:r>
              <a:rPr lang="fi-FI" sz="2400" dirty="0"/>
              <a:t>naiset joutuivat töihin tehtaisiin</a:t>
            </a:r>
          </a:p>
          <a:p>
            <a:pPr lvl="1"/>
            <a:r>
              <a:rPr lang="fi-FI" sz="2400" dirty="0"/>
              <a:t>tiedemiehet värvättiin kehittelemään uusia aseita ja auttamaan vakoilussa</a:t>
            </a:r>
          </a:p>
          <a:p>
            <a:pPr lvl="1"/>
            <a:r>
              <a:rPr lang="fi-FI" sz="2400" dirty="0"/>
              <a:t>kansalaisille säännöstelyä ja työvelvollisuus</a:t>
            </a:r>
          </a:p>
          <a:p>
            <a:pPr lvl="1"/>
            <a:r>
              <a:rPr lang="fi-FI" sz="2400" dirty="0"/>
              <a:t>tiedotusvälineet oli valjastettu propagandaa varten</a:t>
            </a:r>
          </a:p>
          <a:p>
            <a:pPr lvl="0"/>
            <a:r>
              <a:rPr lang="fi-FI" sz="2800" dirty="0"/>
              <a:t>Sotatoimet kohdistuivat myös siviiliväestöön, ja myös taistelujen ulkopuolella tapahtui vainoa. Sodassa kuoli yhtä paljon tai enemmän siviilejä kuin sotilaitakin. Saksalaiset suorittivat rotuoppiensa takia Euroopassa juutalaisten joukkomurhan (</a:t>
            </a:r>
            <a:r>
              <a:rPr lang="fi-FI" sz="2800" b="1" dirty="0"/>
              <a:t>holokausti</a:t>
            </a:r>
            <a:r>
              <a:rPr lang="fi-FI" sz="2800" dirty="0"/>
              <a:t>) ja surmasivat Neuvostoliiton siviiliväestöä miljoonittain. Myös japanilaiset sotilaat tekivät hirvittäviä sotarikoksia Aasiassa, jotka kohdistuivat sekä sotavankeihin että siviiliväestöön.</a:t>
            </a:r>
          </a:p>
          <a:p>
            <a:pPr marL="0" indent="0" rtl="0">
              <a:buNone/>
            </a:pPr>
            <a:endParaRPr lang="fi-FI" dirty="0"/>
          </a:p>
        </p:txBody>
      </p:sp>
      <p:sp>
        <p:nvSpPr>
          <p:cNvPr id="4" name="Otsikko 3"/>
          <p:cNvSpPr>
            <a:spLocks noGrp="1"/>
          </p:cNvSpPr>
          <p:nvPr>
            <p:ph type="title"/>
          </p:nvPr>
        </p:nvSpPr>
        <p:spPr>
          <a:xfrm>
            <a:off x="837982" y="260648"/>
            <a:ext cx="10512862" cy="1325563"/>
          </a:xfrm>
        </p:spPr>
        <p:txBody>
          <a:bodyPr>
            <a:normAutofit fontScale="90000"/>
          </a:bodyPr>
          <a:lstStyle/>
          <a:p>
            <a:r>
              <a:rPr lang="fi-FI" sz="4400" b="1" dirty="0"/>
              <a:t>Miten toinen maailmansota oli totaalinen sota?</a:t>
            </a:r>
            <a:r>
              <a:rPr lang="fi-FI" sz="4400" dirty="0"/>
              <a:t/>
            </a:r>
            <a:br>
              <a:rPr lang="fi-FI" sz="4400" dirty="0"/>
            </a:br>
            <a:endParaRPr lang="fi-FI" dirty="0"/>
          </a:p>
        </p:txBody>
      </p:sp>
    </p:spTree>
    <p:extLst>
      <p:ext uri="{BB962C8B-B14F-4D97-AF65-F5344CB8AC3E}">
        <p14:creationId xmlns:p14="http://schemas.microsoft.com/office/powerpoint/2010/main" val="248307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a:bodyPr>
          <a:lstStyle/>
          <a:p>
            <a:pPr lvl="0"/>
            <a:r>
              <a:rPr lang="fi-FI" dirty="0" smtClean="0"/>
              <a:t>Yli </a:t>
            </a:r>
            <a:r>
              <a:rPr lang="fi-FI" dirty="0"/>
              <a:t>60 miljoonaa ihmistä kuoli, ja useat sotaa käyneet maat olivat raunioina.</a:t>
            </a:r>
          </a:p>
          <a:p>
            <a:pPr lvl="0"/>
            <a:r>
              <a:rPr lang="fi-FI" dirty="0"/>
              <a:t>Yhdysvalloista tuli maailman johtava suurvalta, ja Neuvostoliitosta samaten. Niiden välit huononivat nopeasti.</a:t>
            </a:r>
          </a:p>
          <a:p>
            <a:pPr lvl="0"/>
            <a:r>
              <a:rPr lang="fi-FI" dirty="0"/>
              <a:t>Akselivallat menettivät kaikki miehittämänsä alueet, Neuvostoliitto sai lisäalueita (esim. Baltian maat, osia Suomesta), ja </a:t>
            </a:r>
            <a:r>
              <a:rPr lang="fi-FI" dirty="0" smtClean="0"/>
              <a:t>Itä-Eurooppaan </a:t>
            </a:r>
            <a:r>
              <a:rPr lang="fi-FI" dirty="0"/>
              <a:t>syntyi sen etupiiriin kuuluvia </a:t>
            </a:r>
            <a:r>
              <a:rPr lang="fi-FI" b="1" dirty="0"/>
              <a:t>kansandemokratioita</a:t>
            </a:r>
            <a:r>
              <a:rPr lang="fi-FI" dirty="0"/>
              <a:t>.</a:t>
            </a:r>
          </a:p>
          <a:p>
            <a:pPr lvl="0"/>
            <a:r>
              <a:rPr lang="fi-FI" dirty="0"/>
              <a:t>Siirtomaiden itsenäistymispyrkimykset voimistuivat niiden emämaiden heikentyessä.</a:t>
            </a:r>
          </a:p>
          <a:p>
            <a:pPr lvl="0"/>
            <a:r>
              <a:rPr lang="fi-FI" dirty="0"/>
              <a:t>Saksa, Itävalta, ja Japani miehitettiin ja </a:t>
            </a:r>
            <a:r>
              <a:rPr lang="fi-FI" b="1" dirty="0"/>
              <a:t>sotasyyllisyysoikeudenkäynneissä</a:t>
            </a:r>
            <a:r>
              <a:rPr lang="fi-FI" dirty="0"/>
              <a:t> rangaistiin sotarikollisia.</a:t>
            </a:r>
          </a:p>
          <a:p>
            <a:pPr rtl="0"/>
            <a:endParaRPr lang="fi-FI" b="1" dirty="0"/>
          </a:p>
        </p:txBody>
      </p:sp>
      <p:sp>
        <p:nvSpPr>
          <p:cNvPr id="4" name="Otsikko 3"/>
          <p:cNvSpPr>
            <a:spLocks noGrp="1"/>
          </p:cNvSpPr>
          <p:nvPr>
            <p:ph type="title"/>
          </p:nvPr>
        </p:nvSpPr>
        <p:spPr/>
        <p:txBody>
          <a:bodyPr/>
          <a:lstStyle/>
          <a:p>
            <a:r>
              <a:rPr lang="fi-FI" b="1" dirty="0"/>
              <a:t>Sodan seuraukset</a:t>
            </a:r>
            <a:r>
              <a:rPr lang="fi-FI" dirty="0"/>
              <a:t/>
            </a:r>
            <a:br>
              <a:rPr lang="fi-FI" dirty="0"/>
            </a:br>
            <a:endParaRPr lang="fi-FI" dirty="0"/>
          </a:p>
        </p:txBody>
      </p:sp>
    </p:spTree>
    <p:extLst>
      <p:ext uri="{BB962C8B-B14F-4D97-AF65-F5344CB8AC3E}">
        <p14:creationId xmlns:p14="http://schemas.microsoft.com/office/powerpoint/2010/main" val="196560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b="1" dirty="0"/>
              <a:t>Yhdistyneet kansakunnat</a:t>
            </a:r>
            <a:r>
              <a:rPr lang="fi-FI" dirty="0"/>
              <a:t> perustettiin 1945 rauhaa turvaamaan. Aluksi mukana oli vain sodan voittajia.</a:t>
            </a:r>
          </a:p>
          <a:p>
            <a:pPr lvl="0"/>
            <a:r>
              <a:rPr lang="fi-FI" dirty="0"/>
              <a:t>Riita Saksan kohtalosta johti sen jakamiseen kahtia yli 40 vuodeksi.</a:t>
            </a:r>
          </a:p>
          <a:p>
            <a:pPr lvl="0"/>
            <a:r>
              <a:rPr lang="fi-FI" dirty="0"/>
              <a:t>Myötätunto juutalaisia kohtaan </a:t>
            </a:r>
            <a:r>
              <a:rPr lang="fi-FI" b="1" dirty="0"/>
              <a:t>holokaustin</a:t>
            </a:r>
            <a:r>
              <a:rPr lang="fi-FI" dirty="0"/>
              <a:t> jälkeen vaikutti Israelin valtion syntymiseen 1948.</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146932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marL="0" indent="0">
              <a:buNone/>
            </a:pPr>
            <a:endParaRPr lang="fi-FI" dirty="0"/>
          </a:p>
          <a:p>
            <a:pPr marL="0" indent="0">
              <a:buNone/>
            </a:pPr>
            <a:r>
              <a:rPr lang="fi-FI" b="1" dirty="0" smtClean="0"/>
              <a:t>Kylmän </a:t>
            </a:r>
            <a:r>
              <a:rPr lang="fi-FI" b="1" dirty="0"/>
              <a:t>sodan avainkäsitteet</a:t>
            </a:r>
            <a:endParaRPr lang="fi-FI" dirty="0"/>
          </a:p>
          <a:p>
            <a:r>
              <a:rPr lang="fi-FI" dirty="0"/>
              <a:t>Kylmään sotaan liittyy useita </a:t>
            </a:r>
            <a:r>
              <a:rPr lang="fi-FI" b="1" dirty="0"/>
              <a:t>poliittisia</a:t>
            </a:r>
            <a:r>
              <a:rPr lang="fi-FI" dirty="0"/>
              <a:t> </a:t>
            </a:r>
            <a:r>
              <a:rPr lang="fi-FI" b="1" dirty="0"/>
              <a:t>doktriineja</a:t>
            </a:r>
            <a:r>
              <a:rPr lang="fi-FI" dirty="0"/>
              <a:t> sekä käsitteitä, joiden ymmärtäminen on välttämätöntä, jotta aikakautta pystyy syvällisesti ymmärtämään. </a:t>
            </a:r>
          </a:p>
          <a:p>
            <a:r>
              <a:rPr lang="fi-FI" i="1" dirty="0" smtClean="0"/>
              <a:t>rautaesirippu</a:t>
            </a:r>
            <a:r>
              <a:rPr lang="fi-FI" i="1" dirty="0"/>
              <a:t>, kansandemokratia, patoamispolitiikka, Trumanin oppi, dominoteoria, Brezhnevin oppi, NATO, ja Varsovan liitto.</a:t>
            </a:r>
            <a:endParaRPr lang="fi-FI" dirty="0"/>
          </a:p>
          <a:p>
            <a:pPr rtl="0"/>
            <a:endParaRPr lang="fi-FI" dirty="0"/>
          </a:p>
        </p:txBody>
      </p:sp>
      <p:sp>
        <p:nvSpPr>
          <p:cNvPr id="4" name="Otsikko 3"/>
          <p:cNvSpPr>
            <a:spLocks noGrp="1"/>
          </p:cNvSpPr>
          <p:nvPr>
            <p:ph type="title"/>
          </p:nvPr>
        </p:nvSpPr>
        <p:spPr/>
        <p:txBody>
          <a:bodyPr/>
          <a:lstStyle/>
          <a:p>
            <a:r>
              <a:rPr lang="fi-FI" b="1" dirty="0"/>
              <a:t>Kylmä sota</a:t>
            </a:r>
            <a:br>
              <a:rPr lang="fi-FI" b="1" dirty="0"/>
            </a:br>
            <a:endParaRPr lang="fi-FI" dirty="0"/>
          </a:p>
        </p:txBody>
      </p:sp>
    </p:spTree>
    <p:extLst>
      <p:ext uri="{BB962C8B-B14F-4D97-AF65-F5344CB8AC3E}">
        <p14:creationId xmlns:p14="http://schemas.microsoft.com/office/powerpoint/2010/main" val="422302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lvl="0"/>
            <a:r>
              <a:rPr lang="fi-FI" dirty="0" smtClean="0"/>
              <a:t>Yhdysvaltojen </a:t>
            </a:r>
            <a:r>
              <a:rPr lang="fi-FI" dirty="0"/>
              <a:t>ja Neuvostoliiton ideologiat olivat täysin vastakkaiset ja toisensa poissulkevat.</a:t>
            </a:r>
          </a:p>
          <a:p>
            <a:pPr lvl="0"/>
            <a:r>
              <a:rPr lang="fi-FI" dirty="0"/>
              <a:t>Liittoutuneiden kesken erimielisyyksiä oli jo sodan </a:t>
            </a:r>
            <a:r>
              <a:rPr lang="fi-FI" dirty="0" smtClean="0"/>
              <a:t>aikana </a:t>
            </a:r>
            <a:r>
              <a:rPr lang="fi-FI" dirty="0"/>
              <a:t>Stalinin kokiessa, että Neuvostoliitto kantoi suurimman taakan, ja hänen vaatiessaan sen takia aluelisäyksiä ja hyvitystä.</a:t>
            </a:r>
          </a:p>
          <a:p>
            <a:pPr lvl="0"/>
            <a:r>
              <a:rPr lang="fi-FI" dirty="0"/>
              <a:t>Sodan päätyttyä Neuvostoliiton ja Yhdysvaltojen </a:t>
            </a:r>
            <a:r>
              <a:rPr lang="fi-FI" dirty="0" smtClean="0"/>
              <a:t>välillä oli </a:t>
            </a:r>
            <a:r>
              <a:rPr lang="fi-FI" dirty="0"/>
              <a:t>kiistaa Euroopan uudesta tilanteesta (esim. Saksan kohtalo, Itä-Euroopan uudet hallitukset).</a:t>
            </a:r>
          </a:p>
          <a:p>
            <a:pPr lvl="0"/>
            <a:r>
              <a:rPr lang="fi-FI" dirty="0"/>
              <a:t>Itä-Euroopan maat jäivät Neuvostoliiton valvontaan sodan loppuvaiheessa, ja niissä ei pidetty vapaita vaaleja, vaan Neuvostoliitto pystytti itselleen suotuisia kommunistisia yksipuoluevaltioita ilman kansalaisoikeuksia.</a:t>
            </a:r>
          </a:p>
          <a:p>
            <a:pPr lvl="0"/>
            <a:r>
              <a:rPr lang="fi-FI" dirty="0"/>
              <a:t>Neuvostoliittoa myös huolestutti Yhdysvaltojen ydinaseteknologia, jonka se itse onnistui kehittelemään vasta vuonna 1949</a:t>
            </a:r>
          </a:p>
          <a:p>
            <a:pPr rtl="0"/>
            <a:endParaRPr lang="fi-FI" dirty="0"/>
          </a:p>
        </p:txBody>
      </p:sp>
      <p:sp>
        <p:nvSpPr>
          <p:cNvPr id="4" name="Otsikko 3"/>
          <p:cNvSpPr>
            <a:spLocks noGrp="1"/>
          </p:cNvSpPr>
          <p:nvPr>
            <p:ph type="title"/>
          </p:nvPr>
        </p:nvSpPr>
        <p:spPr/>
        <p:txBody>
          <a:bodyPr>
            <a:normAutofit fontScale="90000"/>
          </a:bodyPr>
          <a:lstStyle/>
          <a:p>
            <a:r>
              <a:rPr lang="fi-FI" b="1" dirty="0"/>
              <a:t>Mitkä tekijät johtivat kylmän sodan syttymiseen?</a:t>
            </a:r>
            <a:r>
              <a:rPr lang="fi-FI" dirty="0"/>
              <a:t/>
            </a:r>
            <a:br>
              <a:rPr lang="fi-FI" dirty="0"/>
            </a:br>
            <a:endParaRPr lang="fi-FI" dirty="0"/>
          </a:p>
        </p:txBody>
      </p:sp>
    </p:spTree>
    <p:extLst>
      <p:ext uri="{BB962C8B-B14F-4D97-AF65-F5344CB8AC3E}">
        <p14:creationId xmlns:p14="http://schemas.microsoft.com/office/powerpoint/2010/main" val="213063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lvl="0"/>
            <a:r>
              <a:rPr lang="fi-FI" dirty="0" smtClean="0"/>
              <a:t>Yhdysvaltojen </a:t>
            </a:r>
            <a:r>
              <a:rPr lang="fi-FI" dirty="0"/>
              <a:t>ja Neuvostoliiton välillä oli </a:t>
            </a:r>
            <a:r>
              <a:rPr lang="fi-FI" b="1" dirty="0"/>
              <a:t>varustelukilpailu</a:t>
            </a:r>
            <a:r>
              <a:rPr lang="fi-FI" dirty="0"/>
              <a:t> (ydinaseet), avaruuskilpailu, vakoilua, propagandasotaa (esim. urheilu), sekä kilpailua liittolaisista ja vaikutusvallasta kolmannessa maailmassa (Afrikka, Lähi-Itä, </a:t>
            </a:r>
            <a:r>
              <a:rPr lang="fi-FI" dirty="0" err="1"/>
              <a:t>Kaakkois</a:t>
            </a:r>
            <a:r>
              <a:rPr lang="fi-FI" dirty="0"/>
              <a:t>-Aasia).</a:t>
            </a:r>
          </a:p>
          <a:p>
            <a:pPr lvl="0"/>
            <a:r>
              <a:rPr lang="fi-FI" dirty="0"/>
              <a:t>Maailmanpolitiikka pyöri käytännössä näiden kahden jättiläisen ympärillä, ja </a:t>
            </a:r>
            <a:r>
              <a:rPr lang="fi-FI" b="1" dirty="0"/>
              <a:t>sitoutumattomana</a:t>
            </a:r>
            <a:r>
              <a:rPr lang="fi-FI" dirty="0"/>
              <a:t> tai </a:t>
            </a:r>
            <a:r>
              <a:rPr lang="fi-FI" b="1" dirty="0"/>
              <a:t>puolueettomana</a:t>
            </a:r>
            <a:r>
              <a:rPr lang="fi-FI" dirty="0"/>
              <a:t> pysyminen oli vaikeaa. </a:t>
            </a:r>
          </a:p>
          <a:p>
            <a:pPr lvl="0"/>
            <a:r>
              <a:rPr lang="fi-FI" dirty="0"/>
              <a:t>Supervallat eivät käyneet avointa sotaa, mutta kylmään sotaan mahtuu useita kriisejä, joissa kilpakumppanit tukivat toistensa vastustajia.</a:t>
            </a:r>
          </a:p>
          <a:p>
            <a:pPr lvl="0"/>
            <a:r>
              <a:rPr lang="fi-FI" dirty="0"/>
              <a:t>Ydinsodan uhka: 1950-luvulla Yhdysvallat nojasi </a:t>
            </a:r>
            <a:r>
              <a:rPr lang="fi-FI" b="1" dirty="0"/>
              <a:t>massiivisen vastaiskun</a:t>
            </a:r>
            <a:r>
              <a:rPr lang="fi-FI" dirty="0"/>
              <a:t> periaatteeseen, eli se olisi iskenyt välittömästi kaikilla ydinaseillaan, jos Neuvostoliitto olisi hyökännyt </a:t>
            </a:r>
            <a:r>
              <a:rPr lang="fi-FI" dirty="0" smtClean="0"/>
              <a:t>Länsi-Eurooppaan</a:t>
            </a:r>
            <a:r>
              <a:rPr lang="fi-FI" dirty="0"/>
              <a:t>. 1960-luvulta alkaen vallitsi </a:t>
            </a:r>
            <a:r>
              <a:rPr lang="fi-FI" b="1" dirty="0"/>
              <a:t>kauhun tasapaino</a:t>
            </a:r>
            <a:r>
              <a:rPr lang="fi-FI" dirty="0"/>
              <a:t>, kun kummallakin supervallalla oli tarpeeksi ydinaseita ja ohjuksia käytännössä tuhoamaan suuren osa maailmasta.</a:t>
            </a:r>
          </a:p>
          <a:p>
            <a:pPr rtl="0"/>
            <a:endParaRPr lang="fi-FI" dirty="0"/>
          </a:p>
        </p:txBody>
      </p:sp>
      <p:sp>
        <p:nvSpPr>
          <p:cNvPr id="4" name="Otsikko 3"/>
          <p:cNvSpPr>
            <a:spLocks noGrp="1"/>
          </p:cNvSpPr>
          <p:nvPr>
            <p:ph type="title"/>
          </p:nvPr>
        </p:nvSpPr>
        <p:spPr/>
        <p:txBody>
          <a:bodyPr/>
          <a:lstStyle/>
          <a:p>
            <a:r>
              <a:rPr lang="fi-FI" b="1" dirty="0"/>
              <a:t>Miten kylmä sota ilmeni?</a:t>
            </a:r>
            <a:r>
              <a:rPr lang="fi-FI" dirty="0"/>
              <a:t/>
            </a:r>
            <a:br>
              <a:rPr lang="fi-FI" dirty="0"/>
            </a:br>
            <a:endParaRPr lang="fi-FI" dirty="0"/>
          </a:p>
        </p:txBody>
      </p:sp>
    </p:spTree>
    <p:extLst>
      <p:ext uri="{BB962C8B-B14F-4D97-AF65-F5344CB8AC3E}">
        <p14:creationId xmlns:p14="http://schemas.microsoft.com/office/powerpoint/2010/main" val="217446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a:bodyPr>
          <a:lstStyle/>
          <a:p>
            <a:pPr lvl="0"/>
            <a:r>
              <a:rPr lang="fi-FI" dirty="0" smtClean="0"/>
              <a:t>Yhdysvallat </a:t>
            </a:r>
            <a:r>
              <a:rPr lang="fi-FI" dirty="0"/>
              <a:t>luopui eristäytymispolitiikasta, ja alkoi aktiivisesti vastustaa NL:n </a:t>
            </a:r>
            <a:r>
              <a:rPr lang="fi-FI" dirty="0" smtClean="0"/>
              <a:t>kasvavaa </a:t>
            </a:r>
            <a:r>
              <a:rPr lang="fi-FI" dirty="0"/>
              <a:t>vaikutusvaltaa maailmassa.</a:t>
            </a:r>
          </a:p>
          <a:p>
            <a:pPr lvl="0"/>
            <a:r>
              <a:rPr lang="fi-FI" dirty="0"/>
              <a:t>Yhdysvallat tuki valtioita, jotka kamppailivat kommunismia vastaan (esim. Kreikan sisällissota 1947).</a:t>
            </a:r>
          </a:p>
          <a:p>
            <a:pPr lvl="0"/>
            <a:r>
              <a:rPr lang="fi-FI" dirty="0"/>
              <a:t>Yhdysvaltojen 1947 antama </a:t>
            </a:r>
            <a:r>
              <a:rPr lang="fi-FI" b="1" dirty="0"/>
              <a:t>Marshall-apu</a:t>
            </a:r>
            <a:r>
              <a:rPr lang="fi-FI" dirty="0"/>
              <a:t> Euroopan jälleenrakentamiseksi oli tarkoitettu vakauttamaan oloja ja viemään suosiota kommunismilta, sekä vauhdittamaan maailmantaloutta.</a:t>
            </a:r>
          </a:p>
          <a:p>
            <a:pPr lvl="0"/>
            <a:r>
              <a:rPr lang="fi-FI" dirty="0"/>
              <a:t>Erimielisyydet Saksasta kärjistyivät Berliinin saarroksi, ja Saksan pysyvään jakamiseen (kts. lista kriiseistä).</a:t>
            </a:r>
          </a:p>
          <a:p>
            <a:pPr rtl="0"/>
            <a:endParaRPr lang="fi-FI" dirty="0"/>
          </a:p>
        </p:txBody>
      </p:sp>
      <p:sp>
        <p:nvSpPr>
          <p:cNvPr id="4" name="Otsikko 3"/>
          <p:cNvSpPr>
            <a:spLocks noGrp="1"/>
          </p:cNvSpPr>
          <p:nvPr>
            <p:ph type="title"/>
          </p:nvPr>
        </p:nvSpPr>
        <p:spPr/>
        <p:txBody>
          <a:bodyPr/>
          <a:lstStyle/>
          <a:p>
            <a:r>
              <a:rPr lang="fi-FI" b="1" dirty="0"/>
              <a:t>Alkuvaihe 1940-luvulla</a:t>
            </a:r>
            <a:r>
              <a:rPr lang="fi-FI" dirty="0"/>
              <a:t/>
            </a:r>
            <a:br>
              <a:rPr lang="fi-FI" dirty="0"/>
            </a:br>
            <a:endParaRPr lang="fi-FI" dirty="0"/>
          </a:p>
        </p:txBody>
      </p:sp>
    </p:spTree>
    <p:extLst>
      <p:ext uri="{BB962C8B-B14F-4D97-AF65-F5344CB8AC3E}">
        <p14:creationId xmlns:p14="http://schemas.microsoft.com/office/powerpoint/2010/main" val="169858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lvl="0"/>
            <a:r>
              <a:rPr lang="fi-FI" dirty="0" smtClean="0"/>
              <a:t>1953 </a:t>
            </a:r>
            <a:r>
              <a:rPr lang="fi-FI" dirty="0"/>
              <a:t>Stalin kuoli, ja valtaan noussut </a:t>
            </a:r>
            <a:r>
              <a:rPr lang="fi-FI" b="1" dirty="0"/>
              <a:t>Nikita Hruštšev</a:t>
            </a:r>
            <a:r>
              <a:rPr lang="fi-FI" dirty="0"/>
              <a:t> paitsi tuomitsi edeltäjänsä ylilyönnit, niin oli myös valmiimpi diplomatiaan Yhdysvaltojen kanssa. Samaten Yhdysvaltojen uusi presidentti Eisenhower oli valmis neuvottelemaan.</a:t>
            </a:r>
          </a:p>
          <a:p>
            <a:pPr lvl="0"/>
            <a:r>
              <a:rPr lang="fi-FI" dirty="0"/>
              <a:t>Korean sota saatiin lopetettua, ja Itävallan miehitys toisen maailmansodan jälkeen lopetettiin myös.</a:t>
            </a:r>
          </a:p>
          <a:p>
            <a:pPr lvl="0"/>
            <a:r>
              <a:rPr lang="fi-FI" dirty="0"/>
              <a:t>Neuvostoliitossa vallitsi jonkin aikaa poliittisesti avoimempi ilmapiiri, mutta maa oli silti kommunistinen diktatuuri.</a:t>
            </a:r>
          </a:p>
          <a:p>
            <a:pPr lvl="0"/>
            <a:r>
              <a:rPr lang="fi-FI" dirty="0"/>
              <a:t>Genevessä pidettiin huippukokous vuonna 1955, joka pyrki lieventämään jännityksiä.</a:t>
            </a:r>
          </a:p>
          <a:p>
            <a:pPr lvl="0"/>
            <a:r>
              <a:rPr lang="fi-FI" dirty="0"/>
              <a:t>Supervallat olivat eri puolilla </a:t>
            </a:r>
            <a:r>
              <a:rPr lang="fi-FI" b="1" dirty="0"/>
              <a:t>Suezin kriisissä 1956</a:t>
            </a:r>
            <a:r>
              <a:rPr lang="fi-FI" dirty="0"/>
              <a:t> ja samana vuonna Neuvostoliitto asevoimin kukisti Unkarin kansannousun, mikä johti jännitteiden uuteen kasvuun ja suojasään loppumiseen. </a:t>
            </a:r>
          </a:p>
          <a:p>
            <a:pPr rtl="0"/>
            <a:endParaRPr lang="fi-FI" dirty="0"/>
          </a:p>
        </p:txBody>
      </p:sp>
      <p:sp>
        <p:nvSpPr>
          <p:cNvPr id="4" name="Otsikko 3"/>
          <p:cNvSpPr>
            <a:spLocks noGrp="1"/>
          </p:cNvSpPr>
          <p:nvPr>
            <p:ph type="title"/>
          </p:nvPr>
        </p:nvSpPr>
        <p:spPr/>
        <p:txBody>
          <a:bodyPr/>
          <a:lstStyle/>
          <a:p>
            <a:r>
              <a:rPr lang="fi-FI" b="1" dirty="0"/>
              <a:t>”Suojasää” ja välien uusi kiristyminen</a:t>
            </a:r>
            <a:r>
              <a:rPr lang="fi-FI" dirty="0"/>
              <a:t/>
            </a:r>
            <a:br>
              <a:rPr lang="fi-FI" dirty="0"/>
            </a:br>
            <a:endParaRPr lang="fi-FI" dirty="0"/>
          </a:p>
        </p:txBody>
      </p:sp>
    </p:spTree>
    <p:extLst>
      <p:ext uri="{BB962C8B-B14F-4D97-AF65-F5344CB8AC3E}">
        <p14:creationId xmlns:p14="http://schemas.microsoft.com/office/powerpoint/2010/main" val="174590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r>
              <a:rPr lang="fi-FI" b="1" dirty="0" smtClean="0"/>
              <a:t>Kuuban </a:t>
            </a:r>
            <a:r>
              <a:rPr lang="fi-FI" b="1" dirty="0"/>
              <a:t>kriisin</a:t>
            </a:r>
            <a:r>
              <a:rPr lang="fi-FI" dirty="0"/>
              <a:t> (kts. lista kriiseistä) jälkeen Yhdysvallat ja Neuvostoliitto </a:t>
            </a:r>
            <a:r>
              <a:rPr lang="fi-FI" dirty="0" smtClean="0"/>
              <a:t>pyrkivät </a:t>
            </a:r>
            <a:r>
              <a:rPr lang="fi-FI" dirty="0"/>
              <a:t>välttämään sellaisen tilanteen toistuvan, jossa ydinsodan alkaminen olisi mahdollista.</a:t>
            </a:r>
          </a:p>
          <a:p>
            <a:pPr lvl="0"/>
            <a:r>
              <a:rPr lang="fi-FI" dirty="0"/>
              <a:t>Washingtonin ja Kremlin välille avattiin ”kuuma linja” eli suora puhelinyhteys, ja molemmat osapuolet pyrkivät rajoittamaan asevarustelukierrettä, ja estämään ydinaseteknologian leviämisen muiden valtioiden käsiin.</a:t>
            </a:r>
          </a:p>
          <a:p>
            <a:pPr lvl="0"/>
            <a:r>
              <a:rPr lang="fi-FI" dirty="0"/>
              <a:t>Liennytyksen ilmiöitä oli esimerkiksi se, että molemmat Saksat tunnustivat toisensa 1972 ja vuonna 1975 Helsingissä pidettiin </a:t>
            </a:r>
            <a:r>
              <a:rPr lang="fi-FI" b="1" dirty="0"/>
              <a:t>Euroopan turvallisuus- ja yhteistyökokous</a:t>
            </a:r>
            <a:r>
              <a:rPr lang="fi-FI" dirty="0"/>
              <a:t> (</a:t>
            </a:r>
            <a:r>
              <a:rPr lang="fi-FI" b="1" dirty="0"/>
              <a:t>ETYK</a:t>
            </a:r>
            <a:r>
              <a:rPr lang="fi-FI" dirty="0"/>
              <a:t>), joka auttoi vahvistamaan rauhaa Euroopassa.</a:t>
            </a:r>
          </a:p>
          <a:p>
            <a:pPr rtl="0"/>
            <a:endParaRPr lang="fi-FI" dirty="0"/>
          </a:p>
        </p:txBody>
      </p:sp>
      <p:sp>
        <p:nvSpPr>
          <p:cNvPr id="4" name="Otsikko 3"/>
          <p:cNvSpPr>
            <a:spLocks noGrp="1"/>
          </p:cNvSpPr>
          <p:nvPr>
            <p:ph type="title"/>
          </p:nvPr>
        </p:nvSpPr>
        <p:spPr/>
        <p:txBody>
          <a:bodyPr/>
          <a:lstStyle/>
          <a:p>
            <a:r>
              <a:rPr lang="fi-FI" b="1" dirty="0"/>
              <a:t>Liennytys</a:t>
            </a:r>
            <a:r>
              <a:rPr lang="fi-FI" dirty="0"/>
              <a:t/>
            </a:r>
            <a:br>
              <a:rPr lang="fi-FI" dirty="0"/>
            </a:br>
            <a:endParaRPr lang="fi-FI" dirty="0"/>
          </a:p>
        </p:txBody>
      </p:sp>
    </p:spTree>
    <p:extLst>
      <p:ext uri="{BB962C8B-B14F-4D97-AF65-F5344CB8AC3E}">
        <p14:creationId xmlns:p14="http://schemas.microsoft.com/office/powerpoint/2010/main" val="15095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Vuonna </a:t>
            </a:r>
            <a:r>
              <a:rPr lang="fi-FI" dirty="0"/>
              <a:t>1979 </a:t>
            </a:r>
            <a:r>
              <a:rPr lang="fi-FI" dirty="0" smtClean="0"/>
              <a:t>Neuvostoliitto </a:t>
            </a:r>
            <a:r>
              <a:rPr lang="fi-FI" dirty="0"/>
              <a:t>joutui sotaan Afganistanissa, joka kiristi supervaltojen välejä uudestaan.</a:t>
            </a:r>
          </a:p>
          <a:p>
            <a:pPr lvl="0"/>
            <a:r>
              <a:rPr lang="fi-FI" dirty="0"/>
              <a:t>Yhdysvaltojen uusi presidentti Ronald Reagan oli kovan linjan kommunismin vastustaja, joka ei ollut niin sovinnollinen kuin aikaisemmat presidentit vaan pyrki kamppailemaan Neuvostoliiton vaikutusvaltaa vastaan kaikkialla.</a:t>
            </a:r>
          </a:p>
          <a:p>
            <a:pPr lvl="0"/>
            <a:r>
              <a:rPr lang="fi-FI" dirty="0"/>
              <a:t>Kilpavarustelu alkoi uudelleen, ja kumpikin osapuoli lisäsi ydinaseittensa määrää.</a:t>
            </a:r>
          </a:p>
          <a:p>
            <a:pPr rtl="0"/>
            <a:endParaRPr lang="fi-FI" dirty="0"/>
          </a:p>
        </p:txBody>
      </p:sp>
      <p:sp>
        <p:nvSpPr>
          <p:cNvPr id="4" name="Otsikko 3"/>
          <p:cNvSpPr>
            <a:spLocks noGrp="1"/>
          </p:cNvSpPr>
          <p:nvPr>
            <p:ph type="title"/>
          </p:nvPr>
        </p:nvSpPr>
        <p:spPr/>
        <p:txBody>
          <a:bodyPr/>
          <a:lstStyle/>
          <a:p>
            <a:r>
              <a:rPr lang="fi-FI" b="1" dirty="0"/>
              <a:t>Uusi kilpavarustelu</a:t>
            </a:r>
            <a:r>
              <a:rPr lang="fi-FI" dirty="0"/>
              <a:t/>
            </a:r>
            <a:br>
              <a:rPr lang="fi-FI" dirty="0"/>
            </a:br>
            <a:endParaRPr lang="fi-FI" dirty="0"/>
          </a:p>
        </p:txBody>
      </p:sp>
    </p:spTree>
    <p:extLst>
      <p:ext uri="{BB962C8B-B14F-4D97-AF65-F5344CB8AC3E}">
        <p14:creationId xmlns:p14="http://schemas.microsoft.com/office/powerpoint/2010/main" val="374611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764704"/>
            <a:ext cx="10512862" cy="5412259"/>
          </a:xfrm>
        </p:spPr>
        <p:style>
          <a:lnRef idx="2">
            <a:schemeClr val="accent1"/>
          </a:lnRef>
          <a:fillRef idx="1">
            <a:schemeClr val="lt1"/>
          </a:fillRef>
          <a:effectRef idx="0">
            <a:schemeClr val="accent1"/>
          </a:effectRef>
          <a:fontRef idx="minor">
            <a:schemeClr val="dk1"/>
          </a:fontRef>
        </p:style>
        <p:txBody>
          <a:bodyPr rtlCol="0">
            <a:normAutofit/>
          </a:bodyPr>
          <a:lstStyle/>
          <a:p>
            <a:pPr lvl="0"/>
            <a:endParaRPr lang="fi-FI" dirty="0" smtClean="0"/>
          </a:p>
          <a:p>
            <a:pPr lvl="0"/>
            <a:r>
              <a:rPr lang="fi-FI" dirty="0" smtClean="0"/>
              <a:t>Valtiot </a:t>
            </a:r>
            <a:r>
              <a:rPr lang="fi-FI" dirty="0"/>
              <a:t>ja niitä hallitsevat monarkit sitoutuivat keskinäiseen diplomatiaan ristiriitojen ratkaisemiseksi, ja pidättäytyisivät omin päin toimimisesta omien rajojensa ulkopuolella. Jos jokin valtio pyrkisi järkyttämään tätä tasapainoa, niin muut valtiot puuttuisivat asiaan yhteisesti (</a:t>
            </a:r>
            <a:r>
              <a:rPr lang="fi-FI" b="1" dirty="0"/>
              <a:t>kollektiivinen turvallisuus</a:t>
            </a:r>
            <a:r>
              <a:rPr lang="fi-FI" dirty="0"/>
              <a:t>).</a:t>
            </a:r>
          </a:p>
          <a:p>
            <a:pPr lvl="0"/>
            <a:r>
              <a:rPr lang="fi-FI" dirty="0"/>
              <a:t>Tämä ”</a:t>
            </a:r>
            <a:r>
              <a:rPr lang="fi-FI" b="1" dirty="0"/>
              <a:t>Euroopan konsertti</a:t>
            </a:r>
            <a:r>
              <a:rPr lang="fi-FI" dirty="0"/>
              <a:t>” tai ”</a:t>
            </a:r>
            <a:r>
              <a:rPr lang="fi-FI" b="1" dirty="0"/>
              <a:t>pyhä allianssi</a:t>
            </a:r>
            <a:r>
              <a:rPr lang="fi-FI" dirty="0"/>
              <a:t>” onnistui estämään uudet suursodat vuosikymmenien ajan.</a:t>
            </a:r>
          </a:p>
          <a:p>
            <a:pPr lvl="0"/>
            <a:r>
              <a:rPr lang="fi-FI" dirty="0"/>
              <a:t>Myöhemmin 1800-luvulla uudet aatteet nationalismi, </a:t>
            </a:r>
            <a:r>
              <a:rPr lang="fi-FI" dirty="0" smtClean="0"/>
              <a:t>liberalismi </a:t>
            </a:r>
            <a:r>
              <a:rPr lang="fi-FI" dirty="0"/>
              <a:t>ja sosialismi alkoivat järkyttää tätä järjestelmää. Eri valtioiden sisäiset vähemmistöt vaativat itsenäisyyttä, ja laajat kansanosat oikeutta osallistua poliittiseen päätöksentekoon.</a:t>
            </a:r>
          </a:p>
          <a:p>
            <a:pPr rtl="0"/>
            <a:endParaRPr lang="fi-FI" dirty="0"/>
          </a:p>
        </p:txBody>
      </p:sp>
    </p:spTree>
    <p:extLst>
      <p:ext uri="{BB962C8B-B14F-4D97-AF65-F5344CB8AC3E}">
        <p14:creationId xmlns:p14="http://schemas.microsoft.com/office/powerpoint/2010/main" val="83691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Neuvostoliitto (Yle.fi) </a:t>
            </a:r>
            <a:endParaRPr lang="fi-FI" dirty="0"/>
          </a:p>
        </p:txBody>
      </p:sp>
      <p:pic>
        <p:nvPicPr>
          <p:cNvPr id="3074" name="Picture 2" descr="Euroopan talvempi kevät – Maailmansota päättyi 70 vuotta sitten | Yle  Uutiset | yle.f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1844" y="1412776"/>
            <a:ext cx="9233385" cy="519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08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Yhtä </a:t>
            </a:r>
            <a:r>
              <a:rPr lang="fi-FI" dirty="0"/>
              <a:t>isoa syytä ei ole, vaan useita taloudellisia ja poliittisia syitä, joiden yhteisvaikutus johti Neuvostoliiton romahtamiseen.</a:t>
            </a:r>
          </a:p>
          <a:p>
            <a:pPr lvl="0"/>
            <a:r>
              <a:rPr lang="fi-FI" dirty="0"/>
              <a:t>Neuvostoliiton talous ei kestänyt kilpavarustelua. Puna-armeijan ylläpito Itä-Euroopassa oli myös liian kallista.</a:t>
            </a:r>
          </a:p>
          <a:p>
            <a:pPr lvl="0"/>
            <a:r>
              <a:rPr lang="fi-FI" dirty="0"/>
              <a:t>NL:n talous oli pahasti länttä jäljessä, esim. tietotekniikkaa ei osattu hyödyntää, ja raskasteollisuus oli vanhanaikaista ja saastuttavaa.</a:t>
            </a:r>
          </a:p>
          <a:p>
            <a:pPr lvl="0"/>
            <a:r>
              <a:rPr lang="fi-FI" dirty="0"/>
              <a:t>Kansa oli tyytymätöntä länsimaita huonompaan elintasoon.</a:t>
            </a:r>
          </a:p>
          <a:p>
            <a:pPr rtl="0"/>
            <a:endParaRPr lang="fi-FI" dirty="0"/>
          </a:p>
        </p:txBody>
      </p:sp>
      <p:sp>
        <p:nvSpPr>
          <p:cNvPr id="4" name="Otsikko 3"/>
          <p:cNvSpPr>
            <a:spLocks noGrp="1"/>
          </p:cNvSpPr>
          <p:nvPr>
            <p:ph type="title"/>
          </p:nvPr>
        </p:nvSpPr>
        <p:spPr/>
        <p:txBody>
          <a:bodyPr/>
          <a:lstStyle/>
          <a:p>
            <a:r>
              <a:rPr lang="fi-FI" b="1" dirty="0"/>
              <a:t>Miksi Neuvostoliitto hajosi?</a:t>
            </a:r>
            <a:r>
              <a:rPr lang="fi-FI" dirty="0"/>
              <a:t/>
            </a:r>
            <a:br>
              <a:rPr lang="fi-FI" dirty="0"/>
            </a:br>
            <a:endParaRPr lang="fi-FI" dirty="0"/>
          </a:p>
        </p:txBody>
      </p:sp>
    </p:spTree>
    <p:extLst>
      <p:ext uri="{BB962C8B-B14F-4D97-AF65-F5344CB8AC3E}">
        <p14:creationId xmlns:p14="http://schemas.microsoft.com/office/powerpoint/2010/main" val="33984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33772" y="1825625"/>
            <a:ext cx="7632694" cy="4351338"/>
          </a:xfrm>
        </p:spPr>
        <p:style>
          <a:lnRef idx="2">
            <a:schemeClr val="accent1"/>
          </a:lnRef>
          <a:fillRef idx="1">
            <a:schemeClr val="lt1"/>
          </a:fillRef>
          <a:effectRef idx="0">
            <a:schemeClr val="accent1"/>
          </a:effectRef>
          <a:fontRef idx="minor">
            <a:schemeClr val="dk1"/>
          </a:fontRef>
        </p:style>
        <p:txBody>
          <a:bodyPr rtlCol="0"/>
          <a:lstStyle/>
          <a:p>
            <a:pPr lvl="0"/>
            <a:r>
              <a:rPr lang="fi-FI" dirty="0"/>
              <a:t>Neuvostoliiton jälkeenjääneisyys synnytti ideologisen kriisin ja kommunismin suosio romahti maailmassa.</a:t>
            </a:r>
          </a:p>
          <a:p>
            <a:pPr lvl="0"/>
            <a:r>
              <a:rPr lang="fi-FI" dirty="0"/>
              <a:t>Alistetut satelliittivaltiot ja kansallisuudet vaativat itsemääräämisoikeutta.</a:t>
            </a:r>
          </a:p>
          <a:p>
            <a:pPr lvl="0"/>
            <a:r>
              <a:rPr lang="fi-FI" dirty="0"/>
              <a:t>Gorbatshovin uudistukset tulivat liian myöhään, ne kannustivat kommunismin vastustajia, ja suututtivat sen kannattajat (epäonnistunut vallankaappaus 1991 sinetöi NL:n kohtalon).</a:t>
            </a:r>
          </a:p>
          <a:p>
            <a:pPr rtl="0"/>
            <a:endParaRPr lang="fi-FI" dirty="0"/>
          </a:p>
        </p:txBody>
      </p:sp>
      <p:sp>
        <p:nvSpPr>
          <p:cNvPr id="4" name="Otsikko 3"/>
          <p:cNvSpPr>
            <a:spLocks noGrp="1"/>
          </p:cNvSpPr>
          <p:nvPr>
            <p:ph type="title"/>
          </p:nvPr>
        </p:nvSpPr>
        <p:spPr/>
        <p:txBody>
          <a:bodyPr/>
          <a:lstStyle/>
          <a:p>
            <a:endParaRPr lang="fi-FI" dirty="0"/>
          </a:p>
        </p:txBody>
      </p:sp>
      <p:pic>
        <p:nvPicPr>
          <p:cNvPr id="5" name="Kuva 4"/>
          <p:cNvPicPr>
            <a:picLocks noChangeAspect="1"/>
          </p:cNvPicPr>
          <p:nvPr/>
        </p:nvPicPr>
        <p:blipFill>
          <a:blip r:embed="rId3"/>
          <a:stretch>
            <a:fillRect/>
          </a:stretch>
        </p:blipFill>
        <p:spPr>
          <a:xfrm>
            <a:off x="7960021" y="-315416"/>
            <a:ext cx="4171950" cy="7458075"/>
          </a:xfrm>
          <a:prstGeom prst="rect">
            <a:avLst/>
          </a:prstGeom>
        </p:spPr>
      </p:pic>
    </p:spTree>
    <p:extLst>
      <p:ext uri="{BB962C8B-B14F-4D97-AF65-F5344CB8AC3E}">
        <p14:creationId xmlns:p14="http://schemas.microsoft.com/office/powerpoint/2010/main" val="832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a:bodyPr>
          <a:lstStyle/>
          <a:p>
            <a:r>
              <a:rPr lang="fi-FI" dirty="0" smtClean="0"/>
              <a:t>Neuvostoliitto </a:t>
            </a:r>
            <a:r>
              <a:rPr lang="fi-FI" dirty="0"/>
              <a:t>katkaisi tie- ja rautatieyhteydet jaettuun Länsi-Berliiniin, joka sijaitsi Neuvostoliiton miehitysvyöhykkeellä ja pyrki karkottamaan länsivallat sieltä.</a:t>
            </a:r>
          </a:p>
          <a:p>
            <a:pPr lvl="0"/>
            <a:r>
              <a:rPr lang="fi-FI" dirty="0"/>
              <a:t>Yhdysvallat ja Iso-Britannia huolsivat kaupunkia ilmateitse, joten saarto ei tehonnut ja NL antoi periksi, ja lopetti saarron.</a:t>
            </a:r>
          </a:p>
          <a:p>
            <a:pPr lvl="0"/>
            <a:r>
              <a:rPr lang="fi-FI" dirty="0"/>
              <a:t>Erimielisyys Saksan kohtalosta johti kahden erillisen Saksan valtion syntymiseen: </a:t>
            </a:r>
            <a:r>
              <a:rPr lang="fi-FI" b="1" dirty="0"/>
              <a:t>Saksan liittotasavalta</a:t>
            </a:r>
            <a:r>
              <a:rPr lang="fi-FI" dirty="0"/>
              <a:t> ja </a:t>
            </a:r>
            <a:r>
              <a:rPr lang="fi-FI" b="1" dirty="0"/>
              <a:t>Saksan demokraattinen tasavalta DDR</a:t>
            </a:r>
            <a:r>
              <a:rPr lang="fi-FI" dirty="0"/>
              <a:t>, jotka eivät aluksi tunnustaneet toisiaan.</a:t>
            </a:r>
          </a:p>
          <a:p>
            <a:pPr rtl="0"/>
            <a:endParaRPr lang="fi-FI" dirty="0"/>
          </a:p>
        </p:txBody>
      </p:sp>
      <p:sp>
        <p:nvSpPr>
          <p:cNvPr id="4" name="Otsikko 3"/>
          <p:cNvSpPr>
            <a:spLocks noGrp="1"/>
          </p:cNvSpPr>
          <p:nvPr>
            <p:ph type="title"/>
          </p:nvPr>
        </p:nvSpPr>
        <p:spPr/>
        <p:txBody>
          <a:bodyPr>
            <a:normAutofit fontScale="90000"/>
          </a:bodyPr>
          <a:lstStyle/>
          <a:p>
            <a:r>
              <a:rPr lang="fi-FI" b="1" dirty="0"/>
              <a:t>Kylmän sodan kuumat kriisit</a:t>
            </a:r>
            <a:br>
              <a:rPr lang="fi-FI" b="1" dirty="0"/>
            </a:br>
            <a:r>
              <a:rPr lang="fi-FI" b="1" dirty="0"/>
              <a:t>Berliinin saarto 1948-49</a:t>
            </a:r>
            <a:r>
              <a:rPr lang="fi-FI" dirty="0"/>
              <a:t/>
            </a:r>
            <a:br>
              <a:rPr lang="fi-FI" dirty="0"/>
            </a:br>
            <a:endParaRPr lang="fi-FI" dirty="0"/>
          </a:p>
        </p:txBody>
      </p:sp>
    </p:spTree>
    <p:extLst>
      <p:ext uri="{BB962C8B-B14F-4D97-AF65-F5344CB8AC3E}">
        <p14:creationId xmlns:p14="http://schemas.microsoft.com/office/powerpoint/2010/main" val="24906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30716" y="5189669"/>
            <a:ext cx="10512862" cy="1325563"/>
          </a:xfrm>
        </p:spPr>
        <p:txBody>
          <a:bodyPr>
            <a:normAutofit/>
          </a:bodyPr>
          <a:lstStyle/>
          <a:p>
            <a:r>
              <a:rPr lang="fi-FI" sz="1800" dirty="0" smtClean="0"/>
              <a:t>Forum II opeaineisto</a:t>
            </a:r>
            <a:endParaRPr lang="fi-FI" sz="1800" dirty="0"/>
          </a:p>
        </p:txBody>
      </p:sp>
      <p:pic>
        <p:nvPicPr>
          <p:cNvPr id="4" name="Sisällön paikkamerkki 3"/>
          <p:cNvPicPr>
            <a:picLocks noGrp="1" noChangeAspect="1"/>
          </p:cNvPicPr>
          <p:nvPr>
            <p:ph idx="1"/>
          </p:nvPr>
        </p:nvPicPr>
        <p:blipFill>
          <a:blip r:embed="rId2"/>
          <a:stretch>
            <a:fillRect/>
          </a:stretch>
        </p:blipFill>
        <p:spPr>
          <a:xfrm>
            <a:off x="1812309" y="692696"/>
            <a:ext cx="6986576" cy="5719490"/>
          </a:xfrm>
          <a:prstGeom prst="rect">
            <a:avLst/>
          </a:prstGeom>
        </p:spPr>
      </p:pic>
    </p:spTree>
    <p:extLst>
      <p:ext uri="{BB962C8B-B14F-4D97-AF65-F5344CB8AC3E}">
        <p14:creationId xmlns:p14="http://schemas.microsoft.com/office/powerpoint/2010/main" val="41518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484784"/>
            <a:ext cx="10512862" cy="4692179"/>
          </a:xfrm>
        </p:spPr>
        <p:style>
          <a:lnRef idx="2">
            <a:schemeClr val="accent1"/>
          </a:lnRef>
          <a:fillRef idx="1">
            <a:schemeClr val="lt1"/>
          </a:fillRef>
          <a:effectRef idx="0">
            <a:schemeClr val="accent1"/>
          </a:effectRef>
          <a:fontRef idx="minor">
            <a:schemeClr val="dk1"/>
          </a:fontRef>
        </p:style>
        <p:txBody>
          <a:bodyPr rtlCol="0">
            <a:normAutofit fontScale="92500"/>
          </a:bodyPr>
          <a:lstStyle/>
          <a:p>
            <a:pPr lvl="0"/>
            <a:endParaRPr lang="fi-FI" dirty="0" smtClean="0"/>
          </a:p>
          <a:p>
            <a:pPr lvl="0"/>
            <a:r>
              <a:rPr lang="fi-FI" dirty="0" smtClean="0"/>
              <a:t>Japanin </a:t>
            </a:r>
            <a:r>
              <a:rPr lang="fi-FI" dirty="0"/>
              <a:t>1910-45 miehittämä Korea jaettiin väliaikaisesti kahtia USA:n ja NL:n miehitysvyöhykkeisiin. Sopua yhdistämisestä ei saavutettu, joten miehitysvyöhykkeille perustettiin omat hallitukset 1948 ja syntyi kaksi Koreaa.</a:t>
            </a:r>
          </a:p>
          <a:p>
            <a:pPr lvl="0"/>
            <a:r>
              <a:rPr lang="fi-FI" dirty="0"/>
              <a:t>1950 Pohjois-Korean kommunistit hyökkäävät Etelä-Koreaan.</a:t>
            </a:r>
          </a:p>
          <a:p>
            <a:pPr lvl="0"/>
            <a:r>
              <a:rPr lang="fi-FI" dirty="0"/>
              <a:t>USA halusi estää kommunismin leviämisen ja kokosi YK:n liittouman, joka tuli Etelä-Korean avuksi (</a:t>
            </a:r>
            <a:r>
              <a:rPr lang="fi-FI" b="1" dirty="0"/>
              <a:t>patoamispolitiikka</a:t>
            </a:r>
            <a:r>
              <a:rPr lang="fi-FI" dirty="0"/>
              <a:t> &amp; </a:t>
            </a:r>
            <a:r>
              <a:rPr lang="fi-FI" b="1" dirty="0"/>
              <a:t>Trumanin oppi</a:t>
            </a:r>
            <a:r>
              <a:rPr lang="fi-FI" dirty="0"/>
              <a:t>). </a:t>
            </a:r>
          </a:p>
          <a:p>
            <a:pPr lvl="0"/>
            <a:r>
              <a:rPr lang="fi-FI" dirty="0"/>
              <a:t>Kiina ja Neuvostoliitto tukivat Pohjois-Koreaa aseellisesti.</a:t>
            </a:r>
          </a:p>
          <a:p>
            <a:pPr lvl="0"/>
            <a:r>
              <a:rPr lang="fi-FI" dirty="0"/>
              <a:t>Sota aaltoili edestakaisin, ja uhkasi kuumentua suursodaksi, mutta päättyi aselepoon. Rauhansopimusta ei ole allekirjoitettu ja Korea on yhä jaettu.</a:t>
            </a:r>
          </a:p>
          <a:p>
            <a:pPr rtl="0"/>
            <a:endParaRPr lang="fi-FI" dirty="0"/>
          </a:p>
        </p:txBody>
      </p:sp>
      <p:sp>
        <p:nvSpPr>
          <p:cNvPr id="4" name="Otsikko 3"/>
          <p:cNvSpPr>
            <a:spLocks noGrp="1"/>
          </p:cNvSpPr>
          <p:nvPr>
            <p:ph type="title"/>
          </p:nvPr>
        </p:nvSpPr>
        <p:spPr>
          <a:xfrm>
            <a:off x="837982" y="764704"/>
            <a:ext cx="10585022" cy="936104"/>
          </a:xfrm>
        </p:spPr>
        <p:txBody>
          <a:bodyPr>
            <a:normAutofit fontScale="90000"/>
          </a:bodyPr>
          <a:lstStyle/>
          <a:p>
            <a:r>
              <a:rPr lang="fi-FI" b="1" dirty="0"/>
              <a:t>Korean sota 1950-53</a:t>
            </a:r>
            <a:r>
              <a:rPr lang="fi-FI" dirty="0"/>
              <a:t/>
            </a:r>
            <a:br>
              <a:rPr lang="fi-FI" dirty="0"/>
            </a:br>
            <a:r>
              <a:rPr lang="fi-FI" dirty="0" smtClean="0"/>
              <a:t/>
            </a:r>
            <a:br>
              <a:rPr lang="fi-FI" dirty="0" smtClean="0"/>
            </a:br>
            <a:endParaRPr lang="fi-FI" dirty="0"/>
          </a:p>
        </p:txBody>
      </p:sp>
    </p:spTree>
    <p:extLst>
      <p:ext uri="{BB962C8B-B14F-4D97-AF65-F5344CB8AC3E}">
        <p14:creationId xmlns:p14="http://schemas.microsoft.com/office/powerpoint/2010/main" val="48340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Stalinin </a:t>
            </a:r>
            <a:r>
              <a:rPr lang="fi-FI" dirty="0"/>
              <a:t>kuoleman jälkeen Itä-Euroopan valtiot luulivat, että aika oli kypsä uudistuksille ja lisävapauksille.</a:t>
            </a:r>
          </a:p>
          <a:p>
            <a:pPr lvl="0"/>
            <a:r>
              <a:rPr lang="fi-FI" dirty="0"/>
              <a:t>Unkariin tuli mielenosoitusten jälkeen uusi hallitus, joka aikoi erota Varsovan liitosta ja ryhtyä puolueettomaksi.</a:t>
            </a:r>
          </a:p>
          <a:p>
            <a:pPr lvl="0"/>
            <a:r>
              <a:rPr lang="fi-FI" dirty="0"/>
              <a:t>NL ei halunnut uudistusmielisyyden leviämisen ja kukisti verisesti kansannousun.</a:t>
            </a:r>
          </a:p>
          <a:p>
            <a:pPr rtl="0"/>
            <a:endParaRPr lang="fi-FI" dirty="0"/>
          </a:p>
        </p:txBody>
      </p:sp>
      <p:sp>
        <p:nvSpPr>
          <p:cNvPr id="4" name="Otsikko 3"/>
          <p:cNvSpPr>
            <a:spLocks noGrp="1"/>
          </p:cNvSpPr>
          <p:nvPr>
            <p:ph type="title"/>
          </p:nvPr>
        </p:nvSpPr>
        <p:spPr/>
        <p:txBody>
          <a:bodyPr/>
          <a:lstStyle/>
          <a:p>
            <a:r>
              <a:rPr lang="fi-FI" b="1" dirty="0"/>
              <a:t>Unkarin kansannousu 1956</a:t>
            </a:r>
            <a:r>
              <a:rPr lang="fi-FI" dirty="0"/>
              <a:t/>
            </a:r>
            <a:br>
              <a:rPr lang="fi-FI" dirty="0"/>
            </a:br>
            <a:endParaRPr lang="fi-FI" dirty="0"/>
          </a:p>
        </p:txBody>
      </p:sp>
    </p:spTree>
    <p:extLst>
      <p:ext uri="{BB962C8B-B14F-4D97-AF65-F5344CB8AC3E}">
        <p14:creationId xmlns:p14="http://schemas.microsoft.com/office/powerpoint/2010/main" val="338255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Monet </a:t>
            </a:r>
            <a:r>
              <a:rPr lang="fi-FI" dirty="0"/>
              <a:t>itäsaksalaiset muuttivat Berliinin kautta Länsi-Saksaan, jonka DDR:n johto halusi lopettaa.</a:t>
            </a:r>
          </a:p>
          <a:p>
            <a:pPr lvl="0"/>
            <a:r>
              <a:rPr lang="fi-FI" dirty="0"/>
              <a:t>Neuvostoliitto uhkasi lopettavansa Länsi-Berliinin erikoisaseman asevoimin, mutta Yhdysvallat ei taipunut, ja Neuvostoliitto ei uskaltanut hyökätä, mutta Berliinin halki rakennettiin muuri erottamaan Itä- ja Länsi-Berliini toisistaan ja estämään länteen muuttaminen.</a:t>
            </a:r>
          </a:p>
          <a:p>
            <a:pPr rtl="0"/>
            <a:endParaRPr lang="fi-FI" dirty="0"/>
          </a:p>
        </p:txBody>
      </p:sp>
      <p:sp>
        <p:nvSpPr>
          <p:cNvPr id="4" name="Otsikko 3"/>
          <p:cNvSpPr>
            <a:spLocks noGrp="1"/>
          </p:cNvSpPr>
          <p:nvPr>
            <p:ph type="title"/>
          </p:nvPr>
        </p:nvSpPr>
        <p:spPr/>
        <p:txBody>
          <a:bodyPr>
            <a:normAutofit fontScale="90000"/>
          </a:bodyPr>
          <a:lstStyle/>
          <a:p>
            <a:r>
              <a:rPr lang="fi-FI" b="1" dirty="0"/>
              <a:t>Berliinin kiista ja muurin rakentaminen 1958 – 61 </a:t>
            </a:r>
            <a:r>
              <a:rPr lang="fi-FI" dirty="0"/>
              <a:t/>
            </a:r>
            <a:br>
              <a:rPr lang="fi-FI" dirty="0"/>
            </a:br>
            <a:endParaRPr lang="fi-FI" dirty="0"/>
          </a:p>
        </p:txBody>
      </p:sp>
    </p:spTree>
    <p:extLst>
      <p:ext uri="{BB962C8B-B14F-4D97-AF65-F5344CB8AC3E}">
        <p14:creationId xmlns:p14="http://schemas.microsoft.com/office/powerpoint/2010/main" val="354511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lnSpcReduction="10000"/>
          </a:bodyPr>
          <a:lstStyle/>
          <a:p>
            <a:pPr lvl="0"/>
            <a:r>
              <a:rPr lang="fi-FI" dirty="0" smtClean="0"/>
              <a:t>Kuubasta </a:t>
            </a:r>
            <a:r>
              <a:rPr lang="fi-FI" dirty="0"/>
              <a:t>tuli vallankumouksen kautta kommunistinen 1959, ja se kansallisti amerikkalaisten yritysten omaisuuden siellä, johon USA vastasi kauppasaarrolla.</a:t>
            </a:r>
          </a:p>
          <a:p>
            <a:pPr lvl="0"/>
            <a:r>
              <a:rPr lang="fi-FI" dirty="0"/>
              <a:t>Neuvostoliitto ryhtyi tukemaan Kuubaa, ja salakuljetti sinne aseita, ja aikoi sijoittaa sinne ydinaseita.</a:t>
            </a:r>
          </a:p>
          <a:p>
            <a:pPr lvl="0"/>
            <a:r>
              <a:rPr lang="fi-FI" dirty="0"/>
              <a:t>USA vaati ohjusten poistamista, ja lähetti sotalaivastonsa pysäyttämään Neuvostoliiton laivat ja hetken ajan näytti siltä, että ydinsota alkaisi.</a:t>
            </a:r>
          </a:p>
          <a:p>
            <a:pPr lvl="0"/>
            <a:r>
              <a:rPr lang="fi-FI" dirty="0"/>
              <a:t>Neuvostoliitto perääntyi, koska salaisessa sopimuksessa USA lupasi jättää Kuuban rauhaan ja poistaa ydinaseensa Turkista vastineeksi. Kriisin ratkaisu oli julkisesti arvovaltatappio Neuvostoliitolle.</a:t>
            </a:r>
          </a:p>
          <a:p>
            <a:pPr rtl="0"/>
            <a:endParaRPr lang="fi-FI" dirty="0"/>
          </a:p>
        </p:txBody>
      </p:sp>
      <p:sp>
        <p:nvSpPr>
          <p:cNvPr id="4" name="Otsikko 3"/>
          <p:cNvSpPr>
            <a:spLocks noGrp="1"/>
          </p:cNvSpPr>
          <p:nvPr>
            <p:ph type="title"/>
          </p:nvPr>
        </p:nvSpPr>
        <p:spPr/>
        <p:txBody>
          <a:bodyPr/>
          <a:lstStyle/>
          <a:p>
            <a:r>
              <a:rPr lang="fi-FI" b="1" dirty="0"/>
              <a:t>Kuuban ohjuskriisi 1962</a:t>
            </a:r>
            <a:r>
              <a:rPr lang="fi-FI" dirty="0"/>
              <a:t/>
            </a:r>
            <a:br>
              <a:rPr lang="fi-FI" dirty="0"/>
            </a:br>
            <a:endParaRPr lang="fi-FI" dirty="0"/>
          </a:p>
        </p:txBody>
      </p:sp>
    </p:spTree>
    <p:extLst>
      <p:ext uri="{BB962C8B-B14F-4D97-AF65-F5344CB8AC3E}">
        <p14:creationId xmlns:p14="http://schemas.microsoft.com/office/powerpoint/2010/main" val="357529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412776"/>
            <a:ext cx="10512862" cy="5112568"/>
          </a:xfrm>
        </p:spPr>
        <p:style>
          <a:lnRef idx="2">
            <a:schemeClr val="accent1"/>
          </a:lnRef>
          <a:fillRef idx="1">
            <a:schemeClr val="lt1"/>
          </a:fillRef>
          <a:effectRef idx="0">
            <a:schemeClr val="accent1"/>
          </a:effectRef>
          <a:fontRef idx="minor">
            <a:schemeClr val="dk1"/>
          </a:fontRef>
        </p:style>
        <p:txBody>
          <a:bodyPr rtlCol="0">
            <a:normAutofit fontScale="92500" lnSpcReduction="20000"/>
          </a:bodyPr>
          <a:lstStyle/>
          <a:p>
            <a:pPr lvl="0"/>
            <a:r>
              <a:rPr lang="fi-FI" dirty="0" smtClean="0"/>
              <a:t>Toisen </a:t>
            </a:r>
            <a:r>
              <a:rPr lang="fi-FI" dirty="0"/>
              <a:t>maailmansodan jälkeen Ranska menetti siirtomaansa Indokiinan hävittyään siitä sodan 1946 – 1954. Entinen siirtomaa hajosi useaksi valtioksi. Vietnamin uusi valtio jaettiin väliaikaisesti </a:t>
            </a:r>
            <a:r>
              <a:rPr lang="fi-FI" dirty="0" err="1"/>
              <a:t>Pohjois</a:t>
            </a:r>
            <a:r>
              <a:rPr lang="fi-FI" dirty="0"/>
              <a:t>- ja Etelä-Vietnamiin, mutta jako jäikin pysyväksi.</a:t>
            </a:r>
          </a:p>
          <a:p>
            <a:pPr lvl="0"/>
            <a:r>
              <a:rPr lang="fi-FI" dirty="0" err="1"/>
              <a:t>Pohjois</a:t>
            </a:r>
            <a:r>
              <a:rPr lang="fi-FI" dirty="0"/>
              <a:t>-Vietnamista tuli kommunistinen, ja sen tukemana etelä-Vietnamissa kommunistisissit (</a:t>
            </a:r>
            <a:r>
              <a:rPr lang="fi-FI" b="1" dirty="0" err="1"/>
              <a:t>Vietkong</a:t>
            </a:r>
            <a:r>
              <a:rPr lang="fi-FI" dirty="0"/>
              <a:t>) aloittivat sodan.</a:t>
            </a:r>
          </a:p>
          <a:p>
            <a:pPr lvl="0"/>
            <a:r>
              <a:rPr lang="fi-FI" dirty="0"/>
              <a:t>Yhdysvallat pelkäsi kommunismin leviävän (</a:t>
            </a:r>
            <a:r>
              <a:rPr lang="fi-FI" b="1" dirty="0"/>
              <a:t>dominoteoria</a:t>
            </a:r>
            <a:r>
              <a:rPr lang="fi-FI" dirty="0"/>
              <a:t>) ja tuki yksinvaltaisesti johdettua Etelä-Vietnamia sodassa, mutta koska sota oli sissisotaa viidakossa, ei USA saanut yliotetta teknologisesta ylivoimastaan huolimatta.</a:t>
            </a:r>
          </a:p>
          <a:p>
            <a:pPr lvl="0"/>
            <a:r>
              <a:rPr lang="fi-FI" dirty="0"/>
              <a:t>USA:n oli pakko vetäytyä epäsuositusta ja huonosti sujuvasta sodasta vuonna 1973, ja kaksi vuotta myöhemmin kommunistit voittivat ja maa yhdistyi Vietnamin sosialistiseksi tasavallaksi.</a:t>
            </a:r>
          </a:p>
          <a:p>
            <a:pPr lvl="0"/>
            <a:r>
              <a:rPr lang="fi-FI" dirty="0"/>
              <a:t>Vietnamin sota oli Yhdysvaltojen pahin tappio ja kollektiivinen trauma, joka repi maata sisäisesti.</a:t>
            </a:r>
          </a:p>
          <a:p>
            <a:pPr rtl="0"/>
            <a:endParaRPr lang="fi-FI" dirty="0"/>
          </a:p>
        </p:txBody>
      </p:sp>
      <p:sp>
        <p:nvSpPr>
          <p:cNvPr id="4" name="Otsikko 3"/>
          <p:cNvSpPr>
            <a:spLocks noGrp="1"/>
          </p:cNvSpPr>
          <p:nvPr>
            <p:ph type="title"/>
          </p:nvPr>
        </p:nvSpPr>
        <p:spPr/>
        <p:txBody>
          <a:bodyPr/>
          <a:lstStyle/>
          <a:p>
            <a:r>
              <a:rPr lang="fi-FI" b="1" dirty="0"/>
              <a:t>Vietnamin sota 1964 – 1973</a:t>
            </a:r>
            <a:r>
              <a:rPr lang="fi-FI" dirty="0"/>
              <a:t/>
            </a:r>
            <a:br>
              <a:rPr lang="fi-FI" dirty="0"/>
            </a:br>
            <a:endParaRPr lang="fi-FI" dirty="0"/>
          </a:p>
        </p:txBody>
      </p:sp>
    </p:spTree>
    <p:extLst>
      <p:ext uri="{BB962C8B-B14F-4D97-AF65-F5344CB8AC3E}">
        <p14:creationId xmlns:p14="http://schemas.microsoft.com/office/powerpoint/2010/main" val="249289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endParaRPr lang="fi-FI" dirty="0" smtClean="0"/>
          </a:p>
          <a:p>
            <a:pPr lvl="0"/>
            <a:r>
              <a:rPr lang="fi-FI" dirty="0" smtClean="0"/>
              <a:t>1800-luvun </a:t>
            </a:r>
            <a:r>
              <a:rPr lang="fi-FI" dirty="0"/>
              <a:t>loppupuolella kiihtynyt kilpailu siirtomaista eri puolilla maailmaa romutti lopulta Wienin kongressin saavutukset ja kollektiivisen turvallisuuden periaatteen.</a:t>
            </a:r>
          </a:p>
          <a:p>
            <a:pPr lvl="0"/>
            <a:r>
              <a:rPr lang="fi-FI" dirty="0"/>
              <a:t>Preussin, ja myöhemmin yhdistyneen Saksan, pääministeri </a:t>
            </a:r>
            <a:r>
              <a:rPr lang="fi-FI" b="1" dirty="0"/>
              <a:t>Otto von Bismarck</a:t>
            </a:r>
            <a:r>
              <a:rPr lang="fi-FI" dirty="0"/>
              <a:t> oli yksi tasapainopolitiikan vahvimpia kannattajia, mutta hänet pakotettiin eroamaan 1890, ja Saksa lähti avoimesti haastamaan Ison-Britannian ja Ranskan kilpailussa johtavan suurvallan asemasta.</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219887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825625"/>
            <a:ext cx="5616470" cy="4351338"/>
          </a:xfrm>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Tšekkoslovakiassa </a:t>
            </a:r>
            <a:r>
              <a:rPr lang="fi-FI" dirty="0"/>
              <a:t>nousi </a:t>
            </a:r>
            <a:r>
              <a:rPr lang="fi-FI" dirty="0" smtClean="0"/>
              <a:t>valtaan </a:t>
            </a:r>
            <a:r>
              <a:rPr lang="fi-FI" dirty="0"/>
              <a:t>vapaamielisempiä poliitikkoja, jotka aloittivat </a:t>
            </a:r>
            <a:r>
              <a:rPr lang="fi-FI" dirty="0" smtClean="0"/>
              <a:t>uudistukset keväällä 1968. </a:t>
            </a:r>
            <a:endParaRPr lang="fi-FI" dirty="0"/>
          </a:p>
          <a:p>
            <a:pPr lvl="0"/>
            <a:r>
              <a:rPr lang="fi-FI" dirty="0"/>
              <a:t>Muut Itä-Euroopan kansandemokratiat pelkäsivät, että maa luopuu sosialismista, ja vaikutus leviäisi, joten Varsovan liiton joukot vyöryivät maahan ja peruuttivat uudistukset (</a:t>
            </a:r>
            <a:r>
              <a:rPr lang="fi-FI" b="1" dirty="0"/>
              <a:t>Brezhnevin </a:t>
            </a:r>
            <a:r>
              <a:rPr lang="fi-FI" b="1" dirty="0" smtClean="0"/>
              <a:t>oppi </a:t>
            </a:r>
            <a:r>
              <a:rPr lang="fi-FI" dirty="0" smtClean="0"/>
              <a:t>taustalla).</a:t>
            </a:r>
            <a:endParaRPr lang="fi-FI" dirty="0"/>
          </a:p>
          <a:p>
            <a:pPr rtl="0"/>
            <a:endParaRPr lang="fi-FI" dirty="0"/>
          </a:p>
        </p:txBody>
      </p:sp>
      <p:sp>
        <p:nvSpPr>
          <p:cNvPr id="4" name="Otsikko 3"/>
          <p:cNvSpPr>
            <a:spLocks noGrp="1"/>
          </p:cNvSpPr>
          <p:nvPr>
            <p:ph type="title"/>
          </p:nvPr>
        </p:nvSpPr>
        <p:spPr/>
        <p:txBody>
          <a:bodyPr>
            <a:normAutofit fontScale="90000"/>
          </a:bodyPr>
          <a:lstStyle/>
          <a:p>
            <a:r>
              <a:rPr lang="fi-FI" b="1" dirty="0"/>
              <a:t>Tšekkoslovakian kansanousu (Prahan kevät 1968)</a:t>
            </a:r>
            <a:r>
              <a:rPr lang="fi-FI" dirty="0"/>
              <a:t/>
            </a:r>
            <a:br>
              <a:rPr lang="fi-FI" dirty="0"/>
            </a:br>
            <a:endParaRPr lang="fi-FI" dirty="0"/>
          </a:p>
        </p:txBody>
      </p:sp>
      <p:pic>
        <p:nvPicPr>
          <p:cNvPr id="4100" name="Picture 4" descr="http://www.rauhanfoorumi.fi/wp-content/uploads/2013/01/prague-spr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460" y="1825625"/>
            <a:ext cx="5624556" cy="397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9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Afganistanissa </a:t>
            </a:r>
            <a:r>
              <a:rPr lang="fi-FI" dirty="0"/>
              <a:t>tapahtui</a:t>
            </a:r>
            <a:r>
              <a:rPr lang="fi-FI" b="1" dirty="0"/>
              <a:t> </a:t>
            </a:r>
            <a:r>
              <a:rPr lang="fi-FI" dirty="0"/>
              <a:t>kommunistien vallankaappaus 1979, jota vastustivat muslimisissit, jotka saivat tukea Pakistanista, arabimaista, ja Yhdysvalloista.</a:t>
            </a:r>
          </a:p>
          <a:p>
            <a:pPr lvl="0"/>
            <a:r>
              <a:rPr lang="fi-FI" dirty="0"/>
              <a:t>Neuvostoliitto tuki asevoimin nukkehallitustaan, ja ajautui sissisotaan, jota ei voinut voittaa. </a:t>
            </a:r>
          </a:p>
          <a:p>
            <a:pPr lvl="0"/>
            <a:r>
              <a:rPr lang="fi-FI" dirty="0"/>
              <a:t>Neuvostoliitto lopulta vetäytyi vuonna 1989, ja kommunistinen hallitus kaatui pian. Afganistanissa nousi valtaan islamistinen </a:t>
            </a:r>
            <a:r>
              <a:rPr lang="fi-FI" b="1" dirty="0"/>
              <a:t>Taliban-liike</a:t>
            </a:r>
            <a:r>
              <a:rPr lang="fi-FI" dirty="0"/>
              <a:t>. </a:t>
            </a:r>
          </a:p>
          <a:p>
            <a:pPr rtl="0"/>
            <a:endParaRPr lang="fi-FI" dirty="0"/>
          </a:p>
        </p:txBody>
      </p:sp>
      <p:sp>
        <p:nvSpPr>
          <p:cNvPr id="4" name="Otsikko 3"/>
          <p:cNvSpPr>
            <a:spLocks noGrp="1"/>
          </p:cNvSpPr>
          <p:nvPr>
            <p:ph type="title"/>
          </p:nvPr>
        </p:nvSpPr>
        <p:spPr/>
        <p:txBody>
          <a:bodyPr/>
          <a:lstStyle/>
          <a:p>
            <a:r>
              <a:rPr lang="fi-FI" b="1" dirty="0"/>
              <a:t>Afganistanin sota 1979 – 89</a:t>
            </a:r>
            <a:r>
              <a:rPr lang="fi-FI" dirty="0"/>
              <a:t/>
            </a:r>
            <a:br>
              <a:rPr lang="fi-FI" dirty="0"/>
            </a:br>
            <a:endParaRPr lang="fi-FI" dirty="0"/>
          </a:p>
        </p:txBody>
      </p:sp>
    </p:spTree>
    <p:extLst>
      <p:ext uri="{BB962C8B-B14F-4D97-AF65-F5344CB8AC3E}">
        <p14:creationId xmlns:p14="http://schemas.microsoft.com/office/powerpoint/2010/main" val="383874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7982" y="1340768"/>
            <a:ext cx="10512862" cy="5040560"/>
          </a:xfrm>
        </p:spPr>
        <p:style>
          <a:lnRef idx="2">
            <a:schemeClr val="accent1"/>
          </a:lnRef>
          <a:fillRef idx="1">
            <a:schemeClr val="lt1"/>
          </a:fillRef>
          <a:effectRef idx="0">
            <a:schemeClr val="accent1"/>
          </a:effectRef>
          <a:fontRef idx="minor">
            <a:schemeClr val="dk1"/>
          </a:fontRef>
        </p:style>
        <p:txBody>
          <a:bodyPr rtlCol="0">
            <a:normAutofit fontScale="92500"/>
          </a:bodyPr>
          <a:lstStyle/>
          <a:p>
            <a:pPr lvl="0"/>
            <a:r>
              <a:rPr lang="fi-FI" dirty="0" smtClean="0"/>
              <a:t>Asevarustelu </a:t>
            </a:r>
            <a:r>
              <a:rPr lang="fi-FI" dirty="0"/>
              <a:t>kiihtyi 1980-luvulla, mihin Neuvostoliitolla ei ollut varaa. Yhdysvallat kehitteli esimerkiksi satelliittien avulla toimivaa ohjuskilpijärjestelmää, johon Neuvostoliitto ei pystynyt vastaamaan.</a:t>
            </a:r>
          </a:p>
          <a:p>
            <a:pPr lvl="0"/>
            <a:r>
              <a:rPr lang="fi-FI" dirty="0"/>
              <a:t>1985 valtaan nousi uudistusmielinen </a:t>
            </a:r>
            <a:r>
              <a:rPr lang="fi-FI" b="1" dirty="0"/>
              <a:t>Mihail Gorbatshov</a:t>
            </a:r>
            <a:r>
              <a:rPr lang="fi-FI" dirty="0"/>
              <a:t>, joka pyrkii uudistamaan Neuvostoliiton taloudellisesti (</a:t>
            </a:r>
            <a:r>
              <a:rPr lang="fi-FI" b="1" dirty="0"/>
              <a:t>perestroika)</a:t>
            </a:r>
            <a:r>
              <a:rPr lang="fi-FI" dirty="0"/>
              <a:t> ja sallia avoimemman poliittisen kulttuurin epäkohtien tunnistamiseksi (</a:t>
            </a:r>
            <a:r>
              <a:rPr lang="fi-FI" b="1" dirty="0"/>
              <a:t>glasnost</a:t>
            </a:r>
            <a:r>
              <a:rPr lang="fi-FI" dirty="0"/>
              <a:t>). Uudistukset olivat liian vähän liian myöhään.</a:t>
            </a:r>
          </a:p>
          <a:p>
            <a:pPr lvl="0"/>
            <a:r>
              <a:rPr lang="fi-FI" dirty="0"/>
              <a:t>Itä-Euroopan valtiot vaativat muutosta, ja alkoivat hylätä sosialismia (Puola, Unkari, Tšekkoslovakia) 1980-luvun lopussa. Neuvostoliitto ei enää puuttunut aseellisesti niiden pyrkimyksiin, mikä kiihdytti prosessia.</a:t>
            </a:r>
          </a:p>
          <a:p>
            <a:pPr lvl="0"/>
            <a:r>
              <a:rPr lang="fi-FI" dirty="0"/>
              <a:t>Berliinin muuri murtui 1989, ja Saksat yhdistyivät rauhanomaisesti 1990.</a:t>
            </a:r>
          </a:p>
          <a:p>
            <a:pPr lvl="0"/>
            <a:r>
              <a:rPr lang="fi-FI" dirty="0"/>
              <a:t>Neuvostoliitto hajosi 1991, mikä lopetti kylmän sodan</a:t>
            </a:r>
          </a:p>
          <a:p>
            <a:pPr rtl="0"/>
            <a:endParaRPr lang="fi-FI" dirty="0"/>
          </a:p>
        </p:txBody>
      </p:sp>
      <p:sp>
        <p:nvSpPr>
          <p:cNvPr id="4" name="Otsikko 3"/>
          <p:cNvSpPr>
            <a:spLocks noGrp="1"/>
          </p:cNvSpPr>
          <p:nvPr>
            <p:ph type="title"/>
          </p:nvPr>
        </p:nvSpPr>
        <p:spPr/>
        <p:txBody>
          <a:bodyPr/>
          <a:lstStyle/>
          <a:p>
            <a:r>
              <a:rPr lang="fi-FI" b="1" dirty="0"/>
              <a:t>Kylmän sodan päättyminen</a:t>
            </a:r>
            <a:r>
              <a:rPr lang="fi-FI" dirty="0"/>
              <a:t/>
            </a:r>
            <a:br>
              <a:rPr lang="fi-FI" dirty="0"/>
            </a:br>
            <a:endParaRPr lang="fi-FI" dirty="0"/>
          </a:p>
        </p:txBody>
      </p:sp>
    </p:spTree>
    <p:extLst>
      <p:ext uri="{BB962C8B-B14F-4D97-AF65-F5344CB8AC3E}">
        <p14:creationId xmlns:p14="http://schemas.microsoft.com/office/powerpoint/2010/main" val="40513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smtClean="0"/>
              <a:t>Kaksinapaisen </a:t>
            </a:r>
            <a:r>
              <a:rPr lang="fi-FI" dirty="0"/>
              <a:t>maailman tilalle syntyi moninapainen maailma.</a:t>
            </a:r>
          </a:p>
          <a:p>
            <a:pPr lvl="0"/>
            <a:r>
              <a:rPr lang="fi-FI" dirty="0"/>
              <a:t>Kommunistiset valtiot ovat kadonneet lähes täysin.</a:t>
            </a:r>
          </a:p>
          <a:p>
            <a:pPr lvl="0"/>
            <a:r>
              <a:rPr lang="fi-FI" dirty="0"/>
              <a:t>Euroopan integraatio syveni, Nato laajeni ja muuttui ”rauhanturvajärjestöksi”.</a:t>
            </a:r>
          </a:p>
          <a:p>
            <a:pPr lvl="0"/>
            <a:r>
              <a:rPr lang="fi-FI" dirty="0"/>
              <a:t>Nationalismi heräsi uudelleen ja voimistui Euroopassa, uusia valtioita syntyi, ei aina rauhanomaisesti (esim. Jugoslavian hajoamissodat).</a:t>
            </a:r>
          </a:p>
          <a:p>
            <a:pPr lvl="0"/>
            <a:r>
              <a:rPr lang="fi-FI" dirty="0"/>
              <a:t>Yhdysvallat nousi johtavaksi supervallaksi, joka käytti ylivoimaista asemaansa ajaakseen etujaan.</a:t>
            </a:r>
          </a:p>
          <a:p>
            <a:pPr rtl="0"/>
            <a:endParaRPr lang="fi-FI" dirty="0"/>
          </a:p>
        </p:txBody>
      </p:sp>
      <p:sp>
        <p:nvSpPr>
          <p:cNvPr id="4" name="Otsikko 3"/>
          <p:cNvSpPr>
            <a:spLocks noGrp="1"/>
          </p:cNvSpPr>
          <p:nvPr>
            <p:ph type="title"/>
          </p:nvPr>
        </p:nvSpPr>
        <p:spPr/>
        <p:txBody>
          <a:bodyPr>
            <a:normAutofit fontScale="90000"/>
          </a:bodyPr>
          <a:lstStyle/>
          <a:p>
            <a:r>
              <a:rPr lang="fi-FI" b="1" dirty="0"/>
              <a:t>Miten kylmän sodan päättyminen vaikutti maailmaan?</a:t>
            </a:r>
            <a:r>
              <a:rPr lang="fi-FI" dirty="0"/>
              <a:t/>
            </a:r>
            <a:br>
              <a:rPr lang="fi-FI" dirty="0"/>
            </a:br>
            <a:endParaRPr lang="fi-FI" dirty="0"/>
          </a:p>
        </p:txBody>
      </p:sp>
    </p:spTree>
    <p:extLst>
      <p:ext uri="{BB962C8B-B14F-4D97-AF65-F5344CB8AC3E}">
        <p14:creationId xmlns:p14="http://schemas.microsoft.com/office/powerpoint/2010/main" val="397487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marL="0" indent="0">
              <a:buNone/>
            </a:pPr>
            <a:endParaRPr lang="fi-FI" dirty="0"/>
          </a:p>
          <a:p>
            <a:pPr lvl="0"/>
            <a:r>
              <a:rPr lang="fi-FI" dirty="0"/>
              <a:t>Toisen maailmansodan jälkeen alkoi </a:t>
            </a:r>
            <a:r>
              <a:rPr lang="fi-FI" b="1" dirty="0"/>
              <a:t>dekolonisaatio</a:t>
            </a:r>
            <a:r>
              <a:rPr lang="fi-FI" dirty="0"/>
              <a:t>, eli siirtomaavallan hajoaminen Afrikassa ja Aasiassa. </a:t>
            </a:r>
          </a:p>
          <a:p>
            <a:pPr lvl="0"/>
            <a:r>
              <a:rPr lang="fi-FI" dirty="0"/>
              <a:t>Prosessi ei koskenut Etelä-Amerikkaa, jonka valtiot olivat itsenäistyneet pääosin jo 1800-luvun aikana. Yhdysvallat noudatti ulkopolitiikassaan </a:t>
            </a:r>
            <a:r>
              <a:rPr lang="fi-FI" b="1" dirty="0"/>
              <a:t>Monroen oppia</a:t>
            </a:r>
            <a:r>
              <a:rPr lang="fi-FI" dirty="0"/>
              <a:t> 1800-luvulta lähtien, jonka mukaan vain se sai vaikuttaa Amerikan mantereen politiikkaan, ja torjui eurooppalaisten vaikutusvallan.</a:t>
            </a:r>
          </a:p>
          <a:p>
            <a:pPr lvl="0"/>
            <a:r>
              <a:rPr lang="fi-FI" dirty="0"/>
              <a:t>Eurooppalaisten valtioiden (Iso-Britannia, Ranska, Hollanti) huomio oli ollut sodan aikana muualla, ja sodan jälkeen ne olivat taloudellisesti ja sotilaallisesti heikentyneitä, joten siirtomaiden hallussa pitäminen vaikeutui.</a:t>
            </a:r>
          </a:p>
          <a:p>
            <a:pPr rtl="0"/>
            <a:endParaRPr lang="fi-FI" dirty="0"/>
          </a:p>
        </p:txBody>
      </p:sp>
      <p:sp>
        <p:nvSpPr>
          <p:cNvPr id="4" name="Otsikko 3"/>
          <p:cNvSpPr>
            <a:spLocks noGrp="1"/>
          </p:cNvSpPr>
          <p:nvPr>
            <p:ph type="title"/>
          </p:nvPr>
        </p:nvSpPr>
        <p:spPr/>
        <p:txBody>
          <a:bodyPr/>
          <a:lstStyle/>
          <a:p>
            <a:r>
              <a:rPr lang="fi-FI" b="1" dirty="0"/>
              <a:t>Dekolonisaatio</a:t>
            </a:r>
            <a:br>
              <a:rPr lang="fi-FI" b="1" dirty="0"/>
            </a:br>
            <a:endParaRPr lang="fi-FI" dirty="0"/>
          </a:p>
        </p:txBody>
      </p:sp>
    </p:spTree>
    <p:extLst>
      <p:ext uri="{BB962C8B-B14F-4D97-AF65-F5344CB8AC3E}">
        <p14:creationId xmlns:p14="http://schemas.microsoft.com/office/powerpoint/2010/main" val="163107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Miljoonia siirtomaiden asukkaita oli sodan aikana taistellut eurooppalaisissa armeijoissa vastineeksi lupauksesta autonomiasta tai itsenäisyydestä.</a:t>
            </a:r>
          </a:p>
          <a:p>
            <a:pPr lvl="0"/>
            <a:r>
              <a:rPr lang="fi-FI" dirty="0"/>
              <a:t>Sodan jälkeen maailman johtavat suurvallat olivat Yhdysvallat ja Neuvostoliitto, joista kumpikin tuomitsi perinteisen imperialismin.</a:t>
            </a:r>
          </a:p>
          <a:p>
            <a:pPr lvl="0"/>
            <a:r>
              <a:rPr lang="fi-FI" dirty="0"/>
              <a:t>Nationalismi siirtomaissa vahvistui, ja syntyi vapautusliikkeitä, jotka pyrkivät oman itsenäisen valtion luomiseen ja osoittivat mieltä ja kapinoivat siirtomaahallintoa vastaan.</a:t>
            </a:r>
          </a:p>
          <a:p>
            <a:pPr lvl="0"/>
            <a:r>
              <a:rPr lang="fi-FI" dirty="0"/>
              <a:t>Vastaperustetun YK:n kansojen </a:t>
            </a:r>
            <a:r>
              <a:rPr lang="fi-FI" b="1" dirty="0"/>
              <a:t>itsemääräytymisperiaate</a:t>
            </a:r>
            <a:r>
              <a:rPr lang="fi-FI" dirty="0"/>
              <a:t> vahvisti siirtomaiden vapautusliikkeitä.</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365780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85000" lnSpcReduction="20000"/>
          </a:bodyPr>
          <a:lstStyle/>
          <a:p>
            <a:r>
              <a:rPr lang="fi-FI" b="1" dirty="0"/>
              <a:t> </a:t>
            </a:r>
            <a:endParaRPr lang="fi-FI" dirty="0"/>
          </a:p>
          <a:p>
            <a:pPr lvl="0"/>
            <a:r>
              <a:rPr lang="fi-FI" dirty="0"/>
              <a:t>Toisen maailmansodan jälkeen Intia itsenäistyi vuonna 1947 </a:t>
            </a:r>
            <a:r>
              <a:rPr lang="fi-FI" b="1" dirty="0"/>
              <a:t>Mohandas Gandhin</a:t>
            </a:r>
            <a:r>
              <a:rPr lang="fi-FI" dirty="0"/>
              <a:t> johtaman passiivisen vastarinnan seurauksena.</a:t>
            </a:r>
          </a:p>
          <a:p>
            <a:pPr lvl="0"/>
            <a:r>
              <a:rPr lang="fi-FI" dirty="0"/>
              <a:t>Intiasta tuli demokraattinen valtio vapailla vaaleilla ja monipuoluejärjestelmällä, mutta taloudessa otettiin mallia Neuvostoliiton viisivuotissuunnitelmista.</a:t>
            </a:r>
          </a:p>
          <a:p>
            <a:pPr lvl="0"/>
            <a:r>
              <a:rPr lang="fi-FI" dirty="0"/>
              <a:t>Uskonnollisten erojen seurauksena Intia jaettiin kahtia: hindulaiseen </a:t>
            </a:r>
            <a:r>
              <a:rPr lang="fi-FI" b="1" dirty="0"/>
              <a:t>Intiaan</a:t>
            </a:r>
            <a:r>
              <a:rPr lang="fi-FI" dirty="0"/>
              <a:t> ja muslimien </a:t>
            </a:r>
            <a:r>
              <a:rPr lang="fi-FI" b="1" dirty="0"/>
              <a:t>Pakistaniin</a:t>
            </a:r>
            <a:r>
              <a:rPr lang="fi-FI" dirty="0"/>
              <a:t>, joka oli lisäksi jaettu Itä- ja Länsi-Pakistaniin.</a:t>
            </a:r>
          </a:p>
          <a:p>
            <a:pPr lvl="0"/>
            <a:r>
              <a:rPr lang="fi-FI" dirty="0"/>
              <a:t>Intia ja Pakistan kävivät sodan vuosina 1947-48 </a:t>
            </a:r>
            <a:r>
              <a:rPr lang="fi-FI" b="1" dirty="0"/>
              <a:t>Kashmirin</a:t>
            </a:r>
            <a:r>
              <a:rPr lang="fi-FI" dirty="0"/>
              <a:t> osavaltion hallinnasta. Kiistat jatkuivat vuosikymmeniä, ja Kashmirin kysymystä ei ole vieläkään ratkaistu. Myös Itä-Pakistanin itsenäistyminen </a:t>
            </a:r>
            <a:r>
              <a:rPr lang="fi-FI" b="1" dirty="0"/>
              <a:t>Bangladeshiksi</a:t>
            </a:r>
            <a:r>
              <a:rPr lang="fi-FI" dirty="0"/>
              <a:t> vuonna 1971 johti sotaan valtioiden välille.</a:t>
            </a:r>
          </a:p>
          <a:p>
            <a:pPr lvl="0"/>
            <a:r>
              <a:rPr lang="fi-FI" dirty="0"/>
              <a:t>Kylmässä sodassa Intia oli </a:t>
            </a:r>
            <a:r>
              <a:rPr lang="fi-FI" b="1" dirty="0"/>
              <a:t>sitoutumaton</a:t>
            </a:r>
            <a:r>
              <a:rPr lang="fi-FI" dirty="0"/>
              <a:t>, eli se ei ollut Yhdysvaltojen tai Neuvostoliiton puolella.</a:t>
            </a:r>
          </a:p>
          <a:p>
            <a:pPr rtl="0"/>
            <a:endParaRPr lang="fi-FI" dirty="0"/>
          </a:p>
        </p:txBody>
      </p:sp>
      <p:sp>
        <p:nvSpPr>
          <p:cNvPr id="4" name="Otsikko 3"/>
          <p:cNvSpPr>
            <a:spLocks noGrp="1"/>
          </p:cNvSpPr>
          <p:nvPr>
            <p:ph type="title"/>
          </p:nvPr>
        </p:nvSpPr>
        <p:spPr/>
        <p:txBody>
          <a:bodyPr/>
          <a:lstStyle/>
          <a:p>
            <a:r>
              <a:rPr lang="fi-FI" b="1" dirty="0"/>
              <a:t>Intian itsenäistyminen</a:t>
            </a:r>
            <a:r>
              <a:rPr lang="fi-FI" dirty="0"/>
              <a:t/>
            </a:r>
            <a:br>
              <a:rPr lang="fi-FI" dirty="0"/>
            </a:br>
            <a:endParaRPr lang="fi-FI" dirty="0"/>
          </a:p>
        </p:txBody>
      </p:sp>
    </p:spTree>
    <p:extLst>
      <p:ext uri="{BB962C8B-B14F-4D97-AF65-F5344CB8AC3E}">
        <p14:creationId xmlns:p14="http://schemas.microsoft.com/office/powerpoint/2010/main" val="61128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marL="0" indent="0">
              <a:buNone/>
            </a:pPr>
            <a:endParaRPr lang="fi-FI" dirty="0"/>
          </a:p>
          <a:p>
            <a:pPr lvl="0"/>
            <a:r>
              <a:rPr lang="fi-FI" dirty="0"/>
              <a:t>Monet Afrikan ja Aasian maista vapautuivat siirtomaahallinnosta rauhallisesti 1950- ja 1960-lukujen aikana, mutta luonnonvaroiltaan rikkaista valtioista käytiin itsenäistymissotia, ja useissa maissa puhkesi myös sisällissota eri kansallisuuksia välillä (Esim. Nigeria).</a:t>
            </a:r>
          </a:p>
          <a:p>
            <a:pPr lvl="0"/>
            <a:r>
              <a:rPr lang="fi-FI" dirty="0"/>
              <a:t>Ranska yritti pitää kiinni Indokiinasta ja Algeriasta väkisin, mutta niiden asukkaat voittivat ranskalaiset itsenäistymissodissa (1946-54 ja 1954-62).</a:t>
            </a:r>
          </a:p>
          <a:p>
            <a:pPr lvl="0"/>
            <a:r>
              <a:rPr lang="fi-FI" dirty="0"/>
              <a:t>1970-luvulla Portugali joutui luopumaan Angolasta ja Mosambikista.</a:t>
            </a:r>
          </a:p>
          <a:p>
            <a:r>
              <a:rPr lang="fi-FI" dirty="0"/>
              <a:t>1980-luvulla ainoat siirtomaat Afrikassa olivat Etelä-Afrikan Namibia ja Etiopian hallitsema Eritrea.</a:t>
            </a:r>
            <a:r>
              <a:rPr lang="fi-FI" b="1" dirty="0"/>
              <a:t/>
            </a:r>
            <a:br>
              <a:rPr lang="fi-FI" b="1" dirty="0"/>
            </a:br>
            <a:endParaRPr lang="fi-FI" dirty="0"/>
          </a:p>
        </p:txBody>
      </p:sp>
      <p:sp>
        <p:nvSpPr>
          <p:cNvPr id="4" name="Otsikko 3"/>
          <p:cNvSpPr>
            <a:spLocks noGrp="1"/>
          </p:cNvSpPr>
          <p:nvPr>
            <p:ph type="title"/>
          </p:nvPr>
        </p:nvSpPr>
        <p:spPr/>
        <p:txBody>
          <a:bodyPr/>
          <a:lstStyle/>
          <a:p>
            <a:r>
              <a:rPr lang="fi-FI" b="1" dirty="0"/>
              <a:t>Afrikka ja </a:t>
            </a:r>
            <a:r>
              <a:rPr lang="fi-FI" b="1" dirty="0" err="1"/>
              <a:t>Kaakkois</a:t>
            </a:r>
            <a:r>
              <a:rPr lang="fi-FI" b="1" dirty="0"/>
              <a:t>-Aasia vapautuvat</a:t>
            </a:r>
            <a:r>
              <a:rPr lang="fi-FI" dirty="0"/>
              <a:t/>
            </a:r>
            <a:br>
              <a:rPr lang="fi-FI" dirty="0"/>
            </a:br>
            <a:endParaRPr lang="fi-FI" dirty="0"/>
          </a:p>
        </p:txBody>
      </p:sp>
    </p:spTree>
    <p:extLst>
      <p:ext uri="{BB962C8B-B14F-4D97-AF65-F5344CB8AC3E}">
        <p14:creationId xmlns:p14="http://schemas.microsoft.com/office/powerpoint/2010/main" val="287465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r>
              <a:rPr lang="fi-FI" dirty="0"/>
              <a:t> </a:t>
            </a:r>
          </a:p>
          <a:p>
            <a:pPr lvl="0"/>
            <a:r>
              <a:rPr lang="fi-FI" dirty="0"/>
              <a:t>Uusien Afrikan valtioiden rajat noudattelivat vanhojen siirtomaiden rajoja, eivät kansallisia tai kielellisiä rajoja, mistä seurasi sisäisiä ongelmia.</a:t>
            </a:r>
          </a:p>
          <a:p>
            <a:pPr lvl="0"/>
            <a:r>
              <a:rPr lang="fi-FI" dirty="0"/>
              <a:t>Sisällissodat (esim. Somalia), ja heimosodat ovat olleet arkipäivää, ja </a:t>
            </a:r>
            <a:r>
              <a:rPr lang="fi-FI" b="1" dirty="0"/>
              <a:t>Ruandassa</a:t>
            </a:r>
            <a:r>
              <a:rPr lang="fi-FI" dirty="0"/>
              <a:t> tapahtui suoranainen </a:t>
            </a:r>
            <a:r>
              <a:rPr lang="fi-FI" b="1" dirty="0"/>
              <a:t>kansanmurha</a:t>
            </a:r>
            <a:r>
              <a:rPr lang="fi-FI" dirty="0"/>
              <a:t> vuonna 1994.</a:t>
            </a:r>
          </a:p>
          <a:p>
            <a:pPr lvl="0"/>
            <a:r>
              <a:rPr lang="fi-FI" dirty="0"/>
              <a:t>Siirtomaa-ajalta perityt yksipuoliset talousjärjestelmät ja teollisen infrastruktuurin puute hidastivat Afrikan valtioiden kehitystä. Myös puutteellinen koulutus oli ongelma.</a:t>
            </a:r>
          </a:p>
          <a:p>
            <a:pPr lvl="0"/>
            <a:r>
              <a:rPr lang="fi-FI" dirty="0"/>
              <a:t>Kylmän sodan aikana Yhdysvallat ja Neuvostoliitto puuttuivat jatkuvasti Afrikan valtioiden asioihin tukemalla itselleen mieluisia johtajia ja ryhmittymiä.</a:t>
            </a:r>
          </a:p>
          <a:p>
            <a:pPr rtl="0"/>
            <a:endParaRPr lang="fi-FI" dirty="0"/>
          </a:p>
        </p:txBody>
      </p:sp>
      <p:sp>
        <p:nvSpPr>
          <p:cNvPr id="4" name="Otsikko 3"/>
          <p:cNvSpPr>
            <a:spLocks noGrp="1"/>
          </p:cNvSpPr>
          <p:nvPr>
            <p:ph type="title"/>
          </p:nvPr>
        </p:nvSpPr>
        <p:spPr/>
        <p:txBody>
          <a:bodyPr/>
          <a:lstStyle/>
          <a:p>
            <a:r>
              <a:rPr lang="fi-FI" b="1" dirty="0"/>
              <a:t>Afrikan uusien valtioiden ongelmat</a:t>
            </a:r>
            <a:r>
              <a:rPr lang="fi-FI" dirty="0"/>
              <a:t/>
            </a:r>
            <a:br>
              <a:rPr lang="fi-FI" dirty="0"/>
            </a:br>
            <a:endParaRPr lang="fi-FI" dirty="0"/>
          </a:p>
        </p:txBody>
      </p:sp>
    </p:spTree>
    <p:extLst>
      <p:ext uri="{BB962C8B-B14F-4D97-AF65-F5344CB8AC3E}">
        <p14:creationId xmlns:p14="http://schemas.microsoft.com/office/powerpoint/2010/main" val="205171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style>
          <a:lnRef idx="2">
            <a:schemeClr val="accent1"/>
          </a:lnRef>
          <a:fillRef idx="1">
            <a:schemeClr val="lt1"/>
          </a:fillRef>
          <a:effectRef idx="0">
            <a:schemeClr val="accent1"/>
          </a:effectRef>
          <a:fontRef idx="minor">
            <a:schemeClr val="dk1"/>
          </a:fontRef>
        </p:style>
        <p:txBody>
          <a:bodyPr rtlCol="0"/>
          <a:lstStyle/>
          <a:p>
            <a:pPr lvl="0"/>
            <a:r>
              <a:rPr lang="fi-FI" dirty="0"/>
              <a:t>Afrikassa ei ollut tarpeeksi kokemusta demokratiasta, ja sen seurauksena on nähty monia diktaattoreita (esim. Ugandan Idi Amin).</a:t>
            </a:r>
          </a:p>
          <a:p>
            <a:pPr lvl="0"/>
            <a:r>
              <a:rPr lang="fi-FI" dirty="0"/>
              <a:t>Väestönkasvu yhdistetty tauteihin on koetellut Afrikkaa.</a:t>
            </a:r>
          </a:p>
          <a:p>
            <a:pPr lvl="0"/>
            <a:r>
              <a:rPr lang="fi-FI" dirty="0"/>
              <a:t>Taloudellisesti on puhuttu </a:t>
            </a:r>
            <a:r>
              <a:rPr lang="fi-FI" b="1" dirty="0"/>
              <a:t>uuskolonialismista</a:t>
            </a:r>
            <a:r>
              <a:rPr lang="fi-FI" dirty="0"/>
              <a:t>, jonkin velkaisen ja kehittämättömän Afrikan maan riippuvuudesta sitä lainoittavista suurvalloista. Aluksi Yhdysvalloilla ja Neuvostoliitolla oli paljon vaikutusvaltaa mantereen valtioihin, mutta viime aikoina Kiina on tehnyt suuria investointeja Afrikkaan.</a:t>
            </a:r>
          </a:p>
          <a:p>
            <a:pPr lvl="0"/>
            <a:r>
              <a:rPr lang="fi-FI" dirty="0"/>
              <a:t>Nykyään </a:t>
            </a:r>
            <a:r>
              <a:rPr lang="fi-FI" b="1" dirty="0"/>
              <a:t>Afrikan unionista</a:t>
            </a:r>
            <a:r>
              <a:rPr lang="fi-FI" dirty="0"/>
              <a:t> on kehittynyt aktiivinen toimija mantereelle.</a:t>
            </a:r>
          </a:p>
          <a:p>
            <a:pPr rtl="0"/>
            <a:endParaRPr lang="fi-FI" dirty="0"/>
          </a:p>
        </p:txBody>
      </p:sp>
      <p:sp>
        <p:nvSpPr>
          <p:cNvPr id="4" name="Otsikko 3"/>
          <p:cNvSpPr>
            <a:spLocks noGrp="1"/>
          </p:cNvSpPr>
          <p:nvPr>
            <p:ph type="title"/>
          </p:nvPr>
        </p:nvSpPr>
        <p:spPr/>
        <p:txBody>
          <a:bodyPr/>
          <a:lstStyle/>
          <a:p>
            <a:endParaRPr lang="fi-FI" dirty="0"/>
          </a:p>
        </p:txBody>
      </p:sp>
    </p:spTree>
    <p:extLst>
      <p:ext uri="{BB962C8B-B14F-4D97-AF65-F5344CB8AC3E}">
        <p14:creationId xmlns:p14="http://schemas.microsoft.com/office/powerpoint/2010/main" val="90181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3626</TotalTime>
  <Words>8973</Words>
  <Application>Microsoft Office PowerPoint</Application>
  <PresentationFormat>Mukautettu</PresentationFormat>
  <Paragraphs>685</Paragraphs>
  <Slides>133</Slides>
  <Notes>118</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133</vt:i4>
      </vt:variant>
    </vt:vector>
  </HeadingPairs>
  <TitlesOfParts>
    <vt:vector size="139" baseType="lpstr">
      <vt:lpstr>Arial</vt:lpstr>
      <vt:lpstr>Calibri</vt:lpstr>
      <vt:lpstr>Calibri Light</vt:lpstr>
      <vt:lpstr>Century Gothic</vt:lpstr>
      <vt:lpstr>Times New Roman</vt:lpstr>
      <vt:lpstr>Office-teema</vt:lpstr>
      <vt:lpstr>Historian ainereaali-kurssi</vt:lpstr>
      <vt:lpstr>Kurssi 2:  Kansainväliset suhteet </vt:lpstr>
      <vt:lpstr>PowerPoint-esitys</vt:lpstr>
      <vt:lpstr>Kansainvälisen politiikan peruskäsitteitä </vt:lpstr>
      <vt:lpstr>PowerPoint-esitys</vt:lpstr>
      <vt:lpstr>Pohdittavaksi:  </vt:lpstr>
      <vt:lpstr>1800-luvun uusi järjestys ja nationalismi </vt:lpstr>
      <vt:lpstr>PowerPoint-esitys</vt:lpstr>
      <vt:lpstr>PowerPoint-esitys</vt:lpstr>
      <vt:lpstr>Nationalismi = kansallisuusaate </vt:lpstr>
      <vt:lpstr>PowerPoint-esitys</vt:lpstr>
      <vt:lpstr>PowerPoint-esitys</vt:lpstr>
      <vt:lpstr>PowerPoint-esitys</vt:lpstr>
      <vt:lpstr>PowerPoint-esitys</vt:lpstr>
      <vt:lpstr>PowerPoint-esitys</vt:lpstr>
      <vt:lpstr>Imperialismi</vt:lpstr>
      <vt:lpstr>Miksi eurooppalainen siirtomaavalta kehittyi imperialismiksi 1800-luvulla? </vt:lpstr>
      <vt:lpstr>PowerPoint-esitys</vt:lpstr>
      <vt:lpstr>Miten imperialismi vaikutti kohdealueisiin? </vt:lpstr>
      <vt:lpstr>Imperialismi Afrikassa </vt:lpstr>
      <vt:lpstr>PowerPoint-esitys</vt:lpstr>
      <vt:lpstr>PowerPoint-esitys</vt:lpstr>
      <vt:lpstr>Afrikka jaettuna siirtomaaomistuksiin 1914 </vt:lpstr>
      <vt:lpstr>Imperialismi Aasiassa </vt:lpstr>
      <vt:lpstr>PowerPoint-esitys</vt:lpstr>
      <vt:lpstr>PowerPoint-esitys</vt:lpstr>
      <vt:lpstr>PowerPoint-esitys</vt:lpstr>
      <vt:lpstr>PowerPoint-esitys</vt:lpstr>
      <vt:lpstr>PowerPoint-esitys</vt:lpstr>
      <vt:lpstr>PowerPoint-esitys</vt:lpstr>
      <vt:lpstr>Taitotehtävä Otavan  PowerPoint -aineisto</vt:lpstr>
      <vt:lpstr>Miten imperialismi vaikutti maailmanpolitiikkaan? </vt:lpstr>
      <vt:lpstr>Taitotehtävä (Otavan PowerPoint)</vt:lpstr>
      <vt:lpstr>Ensimmäinen maailmansota</vt:lpstr>
      <vt:lpstr>Tie ensimmäiseen maailmansotaan </vt:lpstr>
      <vt:lpstr>PowerPoint-esitys</vt:lpstr>
      <vt:lpstr>Sodan osapuolet </vt:lpstr>
      <vt:lpstr>Sodan kulku </vt:lpstr>
      <vt:lpstr>PowerPoint-esitys</vt:lpstr>
      <vt:lpstr>PowerPoint-esitys</vt:lpstr>
      <vt:lpstr>Venäjän vallankumoukset </vt:lpstr>
      <vt:lpstr>PowerPoint-esitys</vt:lpstr>
      <vt:lpstr>Sodan päätös   </vt:lpstr>
      <vt:lpstr>PowerPoint-esitys</vt:lpstr>
      <vt:lpstr>Sodan hinta ja Versaillesin rauha </vt:lpstr>
      <vt:lpstr>PowerPoint-esitys</vt:lpstr>
      <vt:lpstr>PowerPoint-esitys</vt:lpstr>
      <vt:lpstr>Euroopan uudet valtiot ensimmäisen maailmansodan jälkeen</vt:lpstr>
      <vt:lpstr>Euroopan uudet valtiot ja rajat ensimmäisen maailmansodan jälkeen. </vt:lpstr>
      <vt:lpstr>Eurooppa 1914</vt:lpstr>
      <vt:lpstr>Eurooppa 1920</vt:lpstr>
      <vt:lpstr>Maailmansotien välinen aika ja diktaattorien valtaannousu Italia – Mussolini ja fasismi </vt:lpstr>
      <vt:lpstr>PowerPoint-esitys</vt:lpstr>
      <vt:lpstr>Neuvostoliitto – Stalin ja kommunistivaltion rakennus </vt:lpstr>
      <vt:lpstr>PowerPoint-esitys</vt:lpstr>
      <vt:lpstr>Saksa – Hitler ja kansallissosialismin nousu </vt:lpstr>
      <vt:lpstr>PowerPoint-esitys</vt:lpstr>
      <vt:lpstr>Toinen maailmansota </vt:lpstr>
      <vt:lpstr>PowerPoint-esitys</vt:lpstr>
      <vt:lpstr>Askeleet kohti sotaa </vt:lpstr>
      <vt:lpstr>PowerPoint-esitys</vt:lpstr>
      <vt:lpstr>Miksi länsivallat harjoittivat myöntyväisyyspolitiikkaa? </vt:lpstr>
      <vt:lpstr>PowerPoint-esitys</vt:lpstr>
      <vt:lpstr>Miksi Saksa ja Neuvostoliitto tekivät hyökkäämättömyyssopimuksen? </vt:lpstr>
      <vt:lpstr>Sodan päävaiheet </vt:lpstr>
      <vt:lpstr>PowerPoint-esitys</vt:lpstr>
      <vt:lpstr>PowerPoint-esitys</vt:lpstr>
      <vt:lpstr>Miksi akselivallat hävisivät sodan? </vt:lpstr>
      <vt:lpstr>PowerPoint-esitys</vt:lpstr>
      <vt:lpstr>Miten toinen maailmansota oli totaalinen sota? </vt:lpstr>
      <vt:lpstr>Sodan seuraukset </vt:lpstr>
      <vt:lpstr>PowerPoint-esitys</vt:lpstr>
      <vt:lpstr>Kylmä sota </vt:lpstr>
      <vt:lpstr>Mitkä tekijät johtivat kylmän sodan syttymiseen? </vt:lpstr>
      <vt:lpstr>Miten kylmä sota ilmeni? </vt:lpstr>
      <vt:lpstr>Alkuvaihe 1940-luvulla </vt:lpstr>
      <vt:lpstr>”Suojasää” ja välien uusi kiristyminen </vt:lpstr>
      <vt:lpstr>Liennytys </vt:lpstr>
      <vt:lpstr>Uusi kilpavarustelu </vt:lpstr>
      <vt:lpstr>Neuvostoliitto (Yle.fi) </vt:lpstr>
      <vt:lpstr>Miksi Neuvostoliitto hajosi? </vt:lpstr>
      <vt:lpstr>PowerPoint-esitys</vt:lpstr>
      <vt:lpstr>Kylmän sodan kuumat kriisit Berliinin saarto 1948-49 </vt:lpstr>
      <vt:lpstr>Forum II opeaineisto</vt:lpstr>
      <vt:lpstr>Korean sota 1950-53  </vt:lpstr>
      <vt:lpstr>Unkarin kansannousu 1956 </vt:lpstr>
      <vt:lpstr>Berliinin kiista ja muurin rakentaminen 1958 – 61  </vt:lpstr>
      <vt:lpstr>Kuuban ohjuskriisi 1962 </vt:lpstr>
      <vt:lpstr>Vietnamin sota 1964 – 1973 </vt:lpstr>
      <vt:lpstr>Tšekkoslovakian kansanousu (Prahan kevät 1968) </vt:lpstr>
      <vt:lpstr>Afganistanin sota 1979 – 89 </vt:lpstr>
      <vt:lpstr>Kylmän sodan päättyminen </vt:lpstr>
      <vt:lpstr>Miten kylmän sodan päättyminen vaikutti maailmaan? </vt:lpstr>
      <vt:lpstr>Dekolonisaatio </vt:lpstr>
      <vt:lpstr>PowerPoint-esitys</vt:lpstr>
      <vt:lpstr>Intian itsenäistyminen </vt:lpstr>
      <vt:lpstr>Afrikka ja Kaakkois-Aasia vapautuvat </vt:lpstr>
      <vt:lpstr>Afrikan uusien valtioiden ongelmat </vt:lpstr>
      <vt:lpstr>PowerPoint-esitys</vt:lpstr>
      <vt:lpstr>Englantilaisen siirtomaavallan purkautuminen Afrikassa</vt:lpstr>
      <vt:lpstr>Lähi-idän konfliktit Israelin valtion synty </vt:lpstr>
      <vt:lpstr>Ensimmäinen kartta esittää YK:n ehdotusta Palestiinan jakamiseksi arabien ja juutalaisten kesken. Toinen kartta esittää jakoa, joka toteutui vuosien 1948-49 sodan jälkeen.</vt:lpstr>
      <vt:lpstr>Israelin konfliktit arabimaiden kanssa </vt:lpstr>
      <vt:lpstr>PowerPoint-esitys</vt:lpstr>
      <vt:lpstr>Forum II opeaineisto</vt:lpstr>
      <vt:lpstr>Palestiinan ja Israelin kiistakysymykset rauhanprosessin tiellä </vt:lpstr>
      <vt:lpstr>PowerPoint-esitys</vt:lpstr>
      <vt:lpstr>Radikaali islam poliittisena voimana </vt:lpstr>
      <vt:lpstr>PowerPoint-esitys</vt:lpstr>
      <vt:lpstr>Arabikevät  </vt:lpstr>
      <vt:lpstr>PowerPoint-esitys</vt:lpstr>
      <vt:lpstr>Kartta esittää niitä valtioita, joissa arabikevät laukaisi levottomuuksia </vt:lpstr>
      <vt:lpstr>Isisin nousu ja Syyrian sisällissota </vt:lpstr>
      <vt:lpstr>Forum II</vt:lpstr>
      <vt:lpstr>PowerPoint-esitys</vt:lpstr>
      <vt:lpstr>Kiina kylmässä sodassa ja nykypäivänä  Kiinasta tulee kommunistinen suurvalta </vt:lpstr>
      <vt:lpstr>PowerPoint-esitys</vt:lpstr>
      <vt:lpstr>Kulttuurivallankumous </vt:lpstr>
      <vt:lpstr>Kiinan ulkopolitiikka kylmän sodan aikana </vt:lpstr>
      <vt:lpstr>Kiina ja globalisaatio </vt:lpstr>
      <vt:lpstr>PowerPoint-esitys</vt:lpstr>
      <vt:lpstr>Maailma kylmän sodan jälkeen  Yhdysvallat ainoa supervaltana kylmän sodan jälkeen </vt:lpstr>
      <vt:lpstr>PowerPoint-esitys</vt:lpstr>
      <vt:lpstr>Terrorisminvastainen sota </vt:lpstr>
      <vt:lpstr>PowerPoint-esitys</vt:lpstr>
      <vt:lpstr>Euroopan unioni laajenee ja ajautuu kriisiin </vt:lpstr>
      <vt:lpstr>PowerPoint-esitys</vt:lpstr>
      <vt:lpstr>Venäjän suurvaltahaaveet </vt:lpstr>
      <vt:lpstr>PowerPoint-esitys</vt:lpstr>
      <vt:lpstr>Putin-propaganda:  https://www.iltalehti.fi/ulkomaat/a/201801162200672658 </vt:lpstr>
      <vt:lpstr>PowerPoint-esitys</vt:lpstr>
      <vt:lpstr>PowerPoint-esitys</vt:lpstr>
      <vt:lpstr>PowerPoint-esitys</vt:lpstr>
    </vt:vector>
  </TitlesOfParts>
  <Company>Siikalatvan 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Historian ainereaali-kurssi</dc:title>
  <dc:creator>Kaisa Ylikoski</dc:creator>
  <cp:lastModifiedBy>Kaisa Ylikoski</cp:lastModifiedBy>
  <cp:revision>78</cp:revision>
  <dcterms:created xsi:type="dcterms:W3CDTF">2021-02-02T12:16:01Z</dcterms:created>
  <dcterms:modified xsi:type="dcterms:W3CDTF">2021-04-14T17:41:19Z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