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38"/>
  </p:notesMasterIdLst>
  <p:handoutMasterIdLst>
    <p:handoutMasterId r:id="rId39"/>
  </p:handoutMasterIdLst>
  <p:sldIdLst>
    <p:sldId id="256" r:id="rId5"/>
    <p:sldId id="276" r:id="rId6"/>
    <p:sldId id="282" r:id="rId7"/>
    <p:sldId id="287" r:id="rId8"/>
    <p:sldId id="284" r:id="rId9"/>
    <p:sldId id="302" r:id="rId10"/>
    <p:sldId id="288" r:id="rId11"/>
    <p:sldId id="286" r:id="rId12"/>
    <p:sldId id="303" r:id="rId13"/>
    <p:sldId id="310" r:id="rId14"/>
    <p:sldId id="283" r:id="rId15"/>
    <p:sldId id="321" r:id="rId16"/>
    <p:sldId id="305" r:id="rId17"/>
    <p:sldId id="295" r:id="rId18"/>
    <p:sldId id="299" r:id="rId19"/>
    <p:sldId id="296" r:id="rId20"/>
    <p:sldId id="320" r:id="rId21"/>
    <p:sldId id="298" r:id="rId22"/>
    <p:sldId id="304" r:id="rId23"/>
    <p:sldId id="292" r:id="rId24"/>
    <p:sldId id="300" r:id="rId25"/>
    <p:sldId id="311" r:id="rId26"/>
    <p:sldId id="319" r:id="rId27"/>
    <p:sldId id="312" r:id="rId28"/>
    <p:sldId id="308" r:id="rId29"/>
    <p:sldId id="313" r:id="rId30"/>
    <p:sldId id="314" r:id="rId31"/>
    <p:sldId id="297" r:id="rId32"/>
    <p:sldId id="315" r:id="rId33"/>
    <p:sldId id="316" r:id="rId34"/>
    <p:sldId id="317" r:id="rId35"/>
    <p:sldId id="318" r:id="rId36"/>
    <p:sldId id="265" r:id="rId37"/>
  </p:sldIdLst>
  <p:sldSz cx="9144000" cy="6858000" type="screen4x3"/>
  <p:notesSz cx="6808788" cy="9940925"/>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letusosa" id="{A42D2618-BE41-4B17-A62E-4008131BC7DD}">
          <p14:sldIdLst>
            <p14:sldId id="256"/>
            <p14:sldId id="276"/>
            <p14:sldId id="282"/>
            <p14:sldId id="287"/>
            <p14:sldId id="284"/>
            <p14:sldId id="302"/>
            <p14:sldId id="288"/>
            <p14:sldId id="286"/>
            <p14:sldId id="303"/>
            <p14:sldId id="310"/>
            <p14:sldId id="283"/>
            <p14:sldId id="321"/>
            <p14:sldId id="305"/>
            <p14:sldId id="295"/>
            <p14:sldId id="299"/>
            <p14:sldId id="296"/>
            <p14:sldId id="320"/>
            <p14:sldId id="298"/>
            <p14:sldId id="304"/>
            <p14:sldId id="292"/>
            <p14:sldId id="300"/>
            <p14:sldId id="311"/>
            <p14:sldId id="319"/>
            <p14:sldId id="312"/>
            <p14:sldId id="308"/>
            <p14:sldId id="313"/>
            <p14:sldId id="314"/>
            <p14:sldId id="297"/>
            <p14:sldId id="315"/>
            <p14:sldId id="316"/>
            <p14:sldId id="317"/>
            <p14:sldId id="318"/>
            <p14:sldId id="26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98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7C9E23-C194-4C68-AF3B-C2E205D031E4}" v="2" dt="2026-09-02T11:25:52.495"/>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Vaalea tyyli 3 - Korostus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183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ino, Anita" userId="e7e943db-02b5-4d62-8c11-5ec5b30fd55b" providerId="ADAL" clId="{E42FDF03-6FE0-454B-A400-ED80931018BB}"/>
    <pc:docChg chg="undo custSel addSld delSld modSld sldOrd modSection">
      <pc:chgData name="Heino, Anita" userId="e7e943db-02b5-4d62-8c11-5ec5b30fd55b" providerId="ADAL" clId="{E42FDF03-6FE0-454B-A400-ED80931018BB}" dt="2026-09-02T11:51:58.876" v="2988" actId="20577"/>
      <pc:docMkLst>
        <pc:docMk/>
      </pc:docMkLst>
      <pc:sldChg chg="delSp modSp mod">
        <pc:chgData name="Heino, Anita" userId="e7e943db-02b5-4d62-8c11-5ec5b30fd55b" providerId="ADAL" clId="{E42FDF03-6FE0-454B-A400-ED80931018BB}" dt="2026-08-31T12:41:17.055" v="1907" actId="207"/>
        <pc:sldMkLst>
          <pc:docMk/>
          <pc:sldMk cId="2252415921" sldId="256"/>
        </pc:sldMkLst>
        <pc:spChg chg="mod">
          <ac:chgData name="Heino, Anita" userId="e7e943db-02b5-4d62-8c11-5ec5b30fd55b" providerId="ADAL" clId="{E42FDF03-6FE0-454B-A400-ED80931018BB}" dt="2026-08-31T12:41:17.055" v="1907" actId="207"/>
          <ac:spMkLst>
            <pc:docMk/>
            <pc:sldMk cId="2252415921" sldId="256"/>
            <ac:spMk id="2" creationId="{00000000-0000-0000-0000-000000000000}"/>
          </ac:spMkLst>
        </pc:spChg>
      </pc:sldChg>
      <pc:sldChg chg="modSp mod">
        <pc:chgData name="Heino, Anita" userId="e7e943db-02b5-4d62-8c11-5ec5b30fd55b" providerId="ADAL" clId="{E42FDF03-6FE0-454B-A400-ED80931018BB}" dt="2026-09-02T07:41:47.880" v="2195" actId="20577"/>
        <pc:sldMkLst>
          <pc:docMk/>
          <pc:sldMk cId="510597257" sldId="276"/>
        </pc:sldMkLst>
        <pc:spChg chg="mod">
          <ac:chgData name="Heino, Anita" userId="e7e943db-02b5-4d62-8c11-5ec5b30fd55b" providerId="ADAL" clId="{E42FDF03-6FE0-454B-A400-ED80931018BB}" dt="2026-08-31T12:41:11.908" v="1906" actId="207"/>
          <ac:spMkLst>
            <pc:docMk/>
            <pc:sldMk cId="510597257" sldId="276"/>
            <ac:spMk id="2" creationId="{00000000-0000-0000-0000-000000000000}"/>
          </ac:spMkLst>
        </pc:spChg>
        <pc:spChg chg="mod">
          <ac:chgData name="Heino, Anita" userId="e7e943db-02b5-4d62-8c11-5ec5b30fd55b" providerId="ADAL" clId="{E42FDF03-6FE0-454B-A400-ED80931018BB}" dt="2026-09-02T07:41:47.880" v="2195" actId="20577"/>
          <ac:spMkLst>
            <pc:docMk/>
            <pc:sldMk cId="510597257" sldId="276"/>
            <ac:spMk id="3" creationId="{00000000-0000-0000-0000-000000000000}"/>
          </ac:spMkLst>
        </pc:spChg>
        <pc:spChg chg="mod">
          <ac:chgData name="Heino, Anita" userId="e7e943db-02b5-4d62-8c11-5ec5b30fd55b" providerId="ADAL" clId="{E42FDF03-6FE0-454B-A400-ED80931018BB}" dt="2026-08-31T10:45:08.650" v="1103" actId="768"/>
          <ac:spMkLst>
            <pc:docMk/>
            <pc:sldMk cId="510597257" sldId="276"/>
            <ac:spMk id="4" creationId="{78E2ACC8-10A3-4A5B-8053-1F54248E4266}"/>
          </ac:spMkLst>
        </pc:spChg>
      </pc:sldChg>
      <pc:sldChg chg="modSp mod">
        <pc:chgData name="Heino, Anita" userId="e7e943db-02b5-4d62-8c11-5ec5b30fd55b" providerId="ADAL" clId="{E42FDF03-6FE0-454B-A400-ED80931018BB}" dt="2026-09-02T11:51:58.876" v="2988" actId="20577"/>
        <pc:sldMkLst>
          <pc:docMk/>
          <pc:sldMk cId="4041203886" sldId="283"/>
        </pc:sldMkLst>
        <pc:spChg chg="mod">
          <ac:chgData name="Heino, Anita" userId="e7e943db-02b5-4d62-8c11-5ec5b30fd55b" providerId="ADAL" clId="{E42FDF03-6FE0-454B-A400-ED80931018BB}" dt="2026-08-31T12:40:54.282" v="1904" actId="207"/>
          <ac:spMkLst>
            <pc:docMk/>
            <pc:sldMk cId="4041203886" sldId="283"/>
            <ac:spMk id="2" creationId="{4607481F-6439-4F32-ACD5-3CE4AED028BA}"/>
          </ac:spMkLst>
        </pc:spChg>
        <pc:spChg chg="mod">
          <ac:chgData name="Heino, Anita" userId="e7e943db-02b5-4d62-8c11-5ec5b30fd55b" providerId="ADAL" clId="{E42FDF03-6FE0-454B-A400-ED80931018BB}" dt="2026-09-02T11:51:58.876" v="2988" actId="20577"/>
          <ac:spMkLst>
            <pc:docMk/>
            <pc:sldMk cId="4041203886" sldId="283"/>
            <ac:spMk id="4" creationId="{B73C6415-9FA8-44ED-AE5B-9D18A705740E}"/>
          </ac:spMkLst>
        </pc:spChg>
      </pc:sldChg>
      <pc:sldChg chg="modSp mod">
        <pc:chgData name="Heino, Anita" userId="e7e943db-02b5-4d62-8c11-5ec5b30fd55b" providerId="ADAL" clId="{E42FDF03-6FE0-454B-A400-ED80931018BB}" dt="2026-09-02T11:46:11.645" v="2940" actId="20577"/>
        <pc:sldMkLst>
          <pc:docMk/>
          <pc:sldMk cId="1110408406" sldId="295"/>
        </pc:sldMkLst>
        <pc:spChg chg="mod">
          <ac:chgData name="Heino, Anita" userId="e7e943db-02b5-4d62-8c11-5ec5b30fd55b" providerId="ADAL" clId="{E42FDF03-6FE0-454B-A400-ED80931018BB}" dt="2026-08-31T12:40:27.425" v="1899" actId="207"/>
          <ac:spMkLst>
            <pc:docMk/>
            <pc:sldMk cId="1110408406" sldId="295"/>
            <ac:spMk id="2" creationId="{189B76B1-17EA-66DC-8F15-18436A597DFD}"/>
          </ac:spMkLst>
        </pc:spChg>
        <pc:spChg chg="mod">
          <ac:chgData name="Heino, Anita" userId="e7e943db-02b5-4d62-8c11-5ec5b30fd55b" providerId="ADAL" clId="{E42FDF03-6FE0-454B-A400-ED80931018BB}" dt="2026-09-02T11:46:11.645" v="2940" actId="20577"/>
          <ac:spMkLst>
            <pc:docMk/>
            <pc:sldMk cId="1110408406" sldId="295"/>
            <ac:spMk id="3" creationId="{14374590-027C-2305-1CCC-8B2A73E8F8A7}"/>
          </ac:spMkLst>
        </pc:spChg>
      </pc:sldChg>
      <pc:sldChg chg="modSp mod">
        <pc:chgData name="Heino, Anita" userId="e7e943db-02b5-4d62-8c11-5ec5b30fd55b" providerId="ADAL" clId="{E42FDF03-6FE0-454B-A400-ED80931018BB}" dt="2026-08-31T11:44:33.434" v="1825" actId="20577"/>
        <pc:sldMkLst>
          <pc:docMk/>
          <pc:sldMk cId="2879149269" sldId="298"/>
        </pc:sldMkLst>
        <pc:spChg chg="mod">
          <ac:chgData name="Heino, Anita" userId="e7e943db-02b5-4d62-8c11-5ec5b30fd55b" providerId="ADAL" clId="{E42FDF03-6FE0-454B-A400-ED80931018BB}" dt="2026-08-31T11:44:33.434" v="1825" actId="20577"/>
          <ac:spMkLst>
            <pc:docMk/>
            <pc:sldMk cId="2879149269" sldId="298"/>
            <ac:spMk id="3" creationId="{74EA75C5-D386-F3C0-4493-B0EF01FFB42A}"/>
          </ac:spMkLst>
        </pc:spChg>
      </pc:sldChg>
      <pc:sldChg chg="modSp mod">
        <pc:chgData name="Heino, Anita" userId="e7e943db-02b5-4d62-8c11-5ec5b30fd55b" providerId="ADAL" clId="{E42FDF03-6FE0-454B-A400-ED80931018BB}" dt="2026-09-02T11:43:03.557" v="2827" actId="20577"/>
        <pc:sldMkLst>
          <pc:docMk/>
          <pc:sldMk cId="50354460" sldId="299"/>
        </pc:sldMkLst>
        <pc:spChg chg="mod">
          <ac:chgData name="Heino, Anita" userId="e7e943db-02b5-4d62-8c11-5ec5b30fd55b" providerId="ADAL" clId="{E42FDF03-6FE0-454B-A400-ED80931018BB}" dt="2026-09-02T11:42:56.936" v="2826" actId="21"/>
          <ac:spMkLst>
            <pc:docMk/>
            <pc:sldMk cId="50354460" sldId="299"/>
            <ac:spMk id="8" creationId="{B744397E-2059-3D41-AAAC-AAB378F68ECB}"/>
          </ac:spMkLst>
        </pc:spChg>
        <pc:spChg chg="mod">
          <ac:chgData name="Heino, Anita" userId="e7e943db-02b5-4d62-8c11-5ec5b30fd55b" providerId="ADAL" clId="{E42FDF03-6FE0-454B-A400-ED80931018BB}" dt="2026-09-02T11:43:03.557" v="2827" actId="20577"/>
          <ac:spMkLst>
            <pc:docMk/>
            <pc:sldMk cId="50354460" sldId="299"/>
            <ac:spMk id="10" creationId="{878F6A91-4F49-88E2-EEE1-32A96D858515}"/>
          </ac:spMkLst>
        </pc:spChg>
        <pc:spChg chg="mod">
          <ac:chgData name="Heino, Anita" userId="e7e943db-02b5-4d62-8c11-5ec5b30fd55b" providerId="ADAL" clId="{E42FDF03-6FE0-454B-A400-ED80931018BB}" dt="2026-09-02T11:25:24.389" v="2651" actId="1076"/>
          <ac:spMkLst>
            <pc:docMk/>
            <pc:sldMk cId="50354460" sldId="299"/>
            <ac:spMk id="12" creationId="{4C59CEB1-F2B3-0843-7A8A-FDD164767763}"/>
          </ac:spMkLst>
        </pc:spChg>
        <pc:graphicFrameChg chg="mod">
          <ac:chgData name="Heino, Anita" userId="e7e943db-02b5-4d62-8c11-5ec5b30fd55b" providerId="ADAL" clId="{E42FDF03-6FE0-454B-A400-ED80931018BB}" dt="2026-09-02T11:25:35.912" v="2653" actId="1076"/>
          <ac:graphicFrameMkLst>
            <pc:docMk/>
            <pc:sldMk cId="50354460" sldId="299"/>
            <ac:graphicFrameMk id="6" creationId="{3CC43339-E1B5-8B09-EF3C-369F3EEB6246}"/>
          </ac:graphicFrameMkLst>
        </pc:graphicFrameChg>
        <pc:graphicFrameChg chg="mod">
          <ac:chgData name="Heino, Anita" userId="e7e943db-02b5-4d62-8c11-5ec5b30fd55b" providerId="ADAL" clId="{E42FDF03-6FE0-454B-A400-ED80931018BB}" dt="2026-09-02T11:25:32.933" v="2652" actId="1076"/>
          <ac:graphicFrameMkLst>
            <pc:docMk/>
            <pc:sldMk cId="50354460" sldId="299"/>
            <ac:graphicFrameMk id="7" creationId="{9CDC1568-69E0-7596-C722-17ED98D416C1}"/>
          </ac:graphicFrameMkLst>
        </pc:graphicFrameChg>
      </pc:sldChg>
      <pc:sldChg chg="modSp mod">
        <pc:chgData name="Heino, Anita" userId="e7e943db-02b5-4d62-8c11-5ec5b30fd55b" providerId="ADAL" clId="{E42FDF03-6FE0-454B-A400-ED80931018BB}" dt="2026-08-31T10:44:18.619" v="1094" actId="20577"/>
        <pc:sldMkLst>
          <pc:docMk/>
          <pc:sldMk cId="3465749981" sldId="303"/>
        </pc:sldMkLst>
        <pc:spChg chg="mod">
          <ac:chgData name="Heino, Anita" userId="e7e943db-02b5-4d62-8c11-5ec5b30fd55b" providerId="ADAL" clId="{E42FDF03-6FE0-454B-A400-ED80931018BB}" dt="2026-08-31T10:44:18.619" v="1094" actId="20577"/>
          <ac:spMkLst>
            <pc:docMk/>
            <pc:sldMk cId="3465749981" sldId="303"/>
            <ac:spMk id="4" creationId="{39EE87A4-CED5-C8F0-B74A-C223C1D25D2C}"/>
          </ac:spMkLst>
        </pc:spChg>
      </pc:sldChg>
      <pc:sldChg chg="modSp mod">
        <pc:chgData name="Heino, Anita" userId="e7e943db-02b5-4d62-8c11-5ec5b30fd55b" providerId="ADAL" clId="{E42FDF03-6FE0-454B-A400-ED80931018BB}" dt="2026-08-31T12:40:36.042" v="1900" actId="207"/>
        <pc:sldMkLst>
          <pc:docMk/>
          <pc:sldMk cId="2394910568" sldId="305"/>
        </pc:sldMkLst>
        <pc:spChg chg="mod">
          <ac:chgData name="Heino, Anita" userId="e7e943db-02b5-4d62-8c11-5ec5b30fd55b" providerId="ADAL" clId="{E42FDF03-6FE0-454B-A400-ED80931018BB}" dt="2026-08-31T12:40:36.042" v="1900" actId="207"/>
          <ac:spMkLst>
            <pc:docMk/>
            <pc:sldMk cId="2394910568" sldId="305"/>
            <ac:spMk id="2" creationId="{189B76B1-17EA-66DC-8F15-18436A597DFD}"/>
          </ac:spMkLst>
        </pc:spChg>
        <pc:spChg chg="mod">
          <ac:chgData name="Heino, Anita" userId="e7e943db-02b5-4d62-8c11-5ec5b30fd55b" providerId="ADAL" clId="{E42FDF03-6FE0-454B-A400-ED80931018BB}" dt="2026-08-31T10:49:05.954" v="1145" actId="20577"/>
          <ac:spMkLst>
            <pc:docMk/>
            <pc:sldMk cId="2394910568" sldId="305"/>
            <ac:spMk id="3" creationId="{14374590-027C-2305-1CCC-8B2A73E8F8A7}"/>
          </ac:spMkLst>
        </pc:spChg>
      </pc:sldChg>
      <pc:sldChg chg="modSp mod">
        <pc:chgData name="Heino, Anita" userId="e7e943db-02b5-4d62-8c11-5ec5b30fd55b" providerId="ADAL" clId="{E42FDF03-6FE0-454B-A400-ED80931018BB}" dt="2026-09-02T07:42:14.401" v="2196" actId="20577"/>
        <pc:sldMkLst>
          <pc:docMk/>
          <pc:sldMk cId="2190480718" sldId="310"/>
        </pc:sldMkLst>
        <pc:spChg chg="mod">
          <ac:chgData name="Heino, Anita" userId="e7e943db-02b5-4d62-8c11-5ec5b30fd55b" providerId="ADAL" clId="{E42FDF03-6FE0-454B-A400-ED80931018BB}" dt="2026-08-31T12:41:01.854" v="1905" actId="207"/>
          <ac:spMkLst>
            <pc:docMk/>
            <pc:sldMk cId="2190480718" sldId="310"/>
            <ac:spMk id="2" creationId="{EB10A053-4D6B-21C8-2753-A7556B1D0797}"/>
          </ac:spMkLst>
        </pc:spChg>
        <pc:spChg chg="mod">
          <ac:chgData name="Heino, Anita" userId="e7e943db-02b5-4d62-8c11-5ec5b30fd55b" providerId="ADAL" clId="{E42FDF03-6FE0-454B-A400-ED80931018BB}" dt="2026-09-02T07:42:14.401" v="2196" actId="20577"/>
          <ac:spMkLst>
            <pc:docMk/>
            <pc:sldMk cId="2190480718" sldId="310"/>
            <ac:spMk id="3" creationId="{54FCA74E-FCBB-E484-6CBE-AB19793FA698}"/>
          </ac:spMkLst>
        </pc:spChg>
      </pc:sldChg>
      <pc:sldChg chg="modSp mod">
        <pc:chgData name="Heino, Anita" userId="e7e943db-02b5-4d62-8c11-5ec5b30fd55b" providerId="ADAL" clId="{E42FDF03-6FE0-454B-A400-ED80931018BB}" dt="2026-08-31T12:44:13.631" v="2075" actId="20577"/>
        <pc:sldMkLst>
          <pc:docMk/>
          <pc:sldMk cId="3596690141" sldId="319"/>
        </pc:sldMkLst>
        <pc:spChg chg="mod">
          <ac:chgData name="Heino, Anita" userId="e7e943db-02b5-4d62-8c11-5ec5b30fd55b" providerId="ADAL" clId="{E42FDF03-6FE0-454B-A400-ED80931018BB}" dt="2026-08-31T12:41:36.700" v="1908" actId="207"/>
          <ac:spMkLst>
            <pc:docMk/>
            <pc:sldMk cId="3596690141" sldId="319"/>
            <ac:spMk id="2" creationId="{00F8D0E7-7FE2-E008-0703-0624EED1A257}"/>
          </ac:spMkLst>
        </pc:spChg>
        <pc:spChg chg="mod">
          <ac:chgData name="Heino, Anita" userId="e7e943db-02b5-4d62-8c11-5ec5b30fd55b" providerId="ADAL" clId="{E42FDF03-6FE0-454B-A400-ED80931018BB}" dt="2026-08-31T12:44:13.631" v="2075" actId="20577"/>
          <ac:spMkLst>
            <pc:docMk/>
            <pc:sldMk cId="3596690141" sldId="319"/>
            <ac:spMk id="3" creationId="{7F4809F8-0017-624E-90DE-37E838208E84}"/>
          </ac:spMkLst>
        </pc:spChg>
      </pc:sldChg>
      <pc:sldChg chg="addSp delSp modSp new mod ord">
        <pc:chgData name="Heino, Anita" userId="e7e943db-02b5-4d62-8c11-5ec5b30fd55b" providerId="ADAL" clId="{E42FDF03-6FE0-454B-A400-ED80931018BB}" dt="2026-08-31T12:40:19.679" v="1898" actId="207"/>
        <pc:sldMkLst>
          <pc:docMk/>
          <pc:sldMk cId="3554915123" sldId="320"/>
        </pc:sldMkLst>
        <pc:spChg chg="mod">
          <ac:chgData name="Heino, Anita" userId="e7e943db-02b5-4d62-8c11-5ec5b30fd55b" providerId="ADAL" clId="{E42FDF03-6FE0-454B-A400-ED80931018BB}" dt="2026-08-31T12:40:19.679" v="1898" actId="207"/>
          <ac:spMkLst>
            <pc:docMk/>
            <pc:sldMk cId="3554915123" sldId="320"/>
            <ac:spMk id="2" creationId="{9F35742E-2B9D-35B8-1DEC-424D5133C7EB}"/>
          </ac:spMkLst>
        </pc:spChg>
        <pc:picChg chg="add mod ord modCrop">
          <ac:chgData name="Heino, Anita" userId="e7e943db-02b5-4d62-8c11-5ec5b30fd55b" providerId="ADAL" clId="{E42FDF03-6FE0-454B-A400-ED80931018BB}" dt="2026-08-31T11:47:33.436" v="1889" actId="1076"/>
          <ac:picMkLst>
            <pc:docMk/>
            <pc:sldMk cId="3554915123" sldId="320"/>
            <ac:picMk id="6" creationId="{0EC9AF79-8884-C7C2-2CF1-C3354F9D32F3}"/>
          </ac:picMkLst>
        </pc:picChg>
      </pc:sldChg>
      <pc:sldChg chg="delSp modSp new mod">
        <pc:chgData name="Heino, Anita" userId="e7e943db-02b5-4d62-8c11-5ec5b30fd55b" providerId="ADAL" clId="{E42FDF03-6FE0-454B-A400-ED80931018BB}" dt="2026-08-31T13:18:49.493" v="2148" actId="14100"/>
        <pc:sldMkLst>
          <pc:docMk/>
          <pc:sldMk cId="203760843" sldId="321"/>
        </pc:sldMkLst>
        <pc:spChg chg="mod">
          <ac:chgData name="Heino, Anita" userId="e7e943db-02b5-4d62-8c11-5ec5b30fd55b" providerId="ADAL" clId="{E42FDF03-6FE0-454B-A400-ED80931018BB}" dt="2026-08-31T13:18:44.295" v="2147" actId="404"/>
          <ac:spMkLst>
            <pc:docMk/>
            <pc:sldMk cId="203760843" sldId="321"/>
            <ac:spMk id="2" creationId="{008E5F66-64BA-11C5-8498-69D1499B2607}"/>
          </ac:spMkLst>
        </pc:spChg>
        <pc:spChg chg="mod">
          <ac:chgData name="Heino, Anita" userId="e7e943db-02b5-4d62-8c11-5ec5b30fd55b" providerId="ADAL" clId="{E42FDF03-6FE0-454B-A400-ED80931018BB}" dt="2026-08-31T13:18:49.493" v="2148" actId="14100"/>
          <ac:spMkLst>
            <pc:docMk/>
            <pc:sldMk cId="203760843" sldId="321"/>
            <ac:spMk id="3" creationId="{D3ABACD1-36D7-E9CA-756F-6BC2C9D941E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51163" cy="4968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sz="quarter" idx="1"/>
          </p:nvPr>
        </p:nvSpPr>
        <p:spPr>
          <a:xfrm>
            <a:off x="3856038" y="0"/>
            <a:ext cx="2951162" cy="496888"/>
          </a:xfrm>
          <a:prstGeom prst="rect">
            <a:avLst/>
          </a:prstGeom>
        </p:spPr>
        <p:txBody>
          <a:bodyPr vert="horz" lIns="91440" tIns="45720" rIns="91440" bIns="45720" rtlCol="0"/>
          <a:lstStyle>
            <a:lvl1pPr algn="r">
              <a:defRPr sz="1200"/>
            </a:lvl1pPr>
          </a:lstStyle>
          <a:p>
            <a:fld id="{68578134-42EE-4775-97AA-A01EE573E550}" type="datetimeFigureOut">
              <a:rPr lang="fi-FI" smtClean="0"/>
              <a:t>2.9.2026</a:t>
            </a:fld>
            <a:endParaRPr lang="fi-FI"/>
          </a:p>
        </p:txBody>
      </p:sp>
      <p:sp>
        <p:nvSpPr>
          <p:cNvPr id="4" name="Alatunnisteen paikkamerkki 3"/>
          <p:cNvSpPr>
            <a:spLocks noGrp="1"/>
          </p:cNvSpPr>
          <p:nvPr>
            <p:ph type="ftr" sz="quarter" idx="2"/>
          </p:nvPr>
        </p:nvSpPr>
        <p:spPr>
          <a:xfrm>
            <a:off x="0" y="9442450"/>
            <a:ext cx="2951163" cy="496888"/>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p:cNvSpPr>
            <a:spLocks noGrp="1"/>
          </p:cNvSpPr>
          <p:nvPr>
            <p:ph type="sldNum" sz="quarter" idx="3"/>
          </p:nvPr>
        </p:nvSpPr>
        <p:spPr>
          <a:xfrm>
            <a:off x="3856038" y="9442450"/>
            <a:ext cx="2951162" cy="496888"/>
          </a:xfrm>
          <a:prstGeom prst="rect">
            <a:avLst/>
          </a:prstGeom>
        </p:spPr>
        <p:txBody>
          <a:bodyPr vert="horz" lIns="91440" tIns="45720" rIns="91440" bIns="45720" rtlCol="0" anchor="b"/>
          <a:lstStyle>
            <a:lvl1pPr algn="r">
              <a:defRPr sz="1200"/>
            </a:lvl1pPr>
          </a:lstStyle>
          <a:p>
            <a:fld id="{093503D6-2819-4069-8F08-C2897B253A8C}" type="slidenum">
              <a:rPr lang="fi-FI" smtClean="0"/>
              <a:t>‹#›</a:t>
            </a:fld>
            <a:endParaRPr lang="fi-FI"/>
          </a:p>
        </p:txBody>
      </p:sp>
    </p:spTree>
    <p:extLst>
      <p:ext uri="{BB962C8B-B14F-4D97-AF65-F5344CB8AC3E}">
        <p14:creationId xmlns:p14="http://schemas.microsoft.com/office/powerpoint/2010/main" val="7163153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51163" cy="498475"/>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56038" y="0"/>
            <a:ext cx="2951162" cy="498475"/>
          </a:xfrm>
          <a:prstGeom prst="rect">
            <a:avLst/>
          </a:prstGeom>
        </p:spPr>
        <p:txBody>
          <a:bodyPr vert="horz" lIns="91440" tIns="45720" rIns="91440" bIns="45720" rtlCol="0"/>
          <a:lstStyle>
            <a:lvl1pPr algn="r">
              <a:defRPr sz="1200"/>
            </a:lvl1pPr>
          </a:lstStyle>
          <a:p>
            <a:fld id="{E6DF5733-D716-4283-AD7C-B10F9DF8D148}" type="datetimeFigureOut">
              <a:rPr lang="fi-FI" smtClean="0"/>
              <a:t>2.9.2026</a:t>
            </a:fld>
            <a:endParaRPr lang="fi-FI"/>
          </a:p>
        </p:txBody>
      </p:sp>
      <p:sp>
        <p:nvSpPr>
          <p:cNvPr id="4" name="Dian kuvan paikkamerkki 3"/>
          <p:cNvSpPr>
            <a:spLocks noGrp="1" noRot="1" noChangeAspect="1"/>
          </p:cNvSpPr>
          <p:nvPr>
            <p:ph type="sldImg" idx="2"/>
          </p:nvPr>
        </p:nvSpPr>
        <p:spPr>
          <a:xfrm>
            <a:off x="1168400" y="1243013"/>
            <a:ext cx="4471988" cy="3354387"/>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1038" y="4784725"/>
            <a:ext cx="5446712" cy="3913188"/>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9442450"/>
            <a:ext cx="2951163" cy="498475"/>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56038" y="9442450"/>
            <a:ext cx="2951162" cy="498475"/>
          </a:xfrm>
          <a:prstGeom prst="rect">
            <a:avLst/>
          </a:prstGeom>
        </p:spPr>
        <p:txBody>
          <a:bodyPr vert="horz" lIns="91440" tIns="45720" rIns="91440" bIns="45720" rtlCol="0" anchor="b"/>
          <a:lstStyle>
            <a:lvl1pPr algn="r">
              <a:defRPr sz="1200"/>
            </a:lvl1pPr>
          </a:lstStyle>
          <a:p>
            <a:fld id="{0D67891B-7576-4DA3-9047-D1D1BAA83282}" type="slidenum">
              <a:rPr lang="fi-FI" smtClean="0"/>
              <a:t>‹#›</a:t>
            </a:fld>
            <a:endParaRPr lang="fi-FI"/>
          </a:p>
        </p:txBody>
      </p:sp>
    </p:spTree>
    <p:extLst>
      <p:ext uri="{BB962C8B-B14F-4D97-AF65-F5344CB8AC3E}">
        <p14:creationId xmlns:p14="http://schemas.microsoft.com/office/powerpoint/2010/main" val="3145810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685800" y="2130425"/>
            <a:ext cx="7772400" cy="1470025"/>
          </a:xfrm>
        </p:spPr>
        <p:txBody>
          <a:bodyPr/>
          <a:lstStyle/>
          <a:p>
            <a:r>
              <a:rPr lang="fi-FI"/>
              <a:t>Muokkaa perustyyl. napsautt.</a:t>
            </a:r>
          </a:p>
        </p:txBody>
      </p:sp>
      <p:sp>
        <p:nvSpPr>
          <p:cNvPr id="3" name="Alaotsikk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p>
            <a:r>
              <a:rPr lang="fi-FI"/>
              <a:t>2.9.2026</a:t>
            </a:r>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6CD1F8B9-A4F2-4DA8-9C76-37102EDA706D}" type="slidenum">
              <a:rPr lang="fi-FI" smtClean="0"/>
              <a:t>‹#›</a:t>
            </a:fld>
            <a:endParaRPr lang="fi-FI"/>
          </a:p>
        </p:txBody>
      </p:sp>
    </p:spTree>
    <p:extLst>
      <p:ext uri="{BB962C8B-B14F-4D97-AF65-F5344CB8AC3E}">
        <p14:creationId xmlns:p14="http://schemas.microsoft.com/office/powerpoint/2010/main" val="3100760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r>
              <a:rPr lang="fi-FI"/>
              <a:t>2.9.2026</a:t>
            </a:r>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6CD1F8B9-A4F2-4DA8-9C76-37102EDA706D}" type="slidenum">
              <a:rPr lang="fi-FI" smtClean="0"/>
              <a:t>‹#›</a:t>
            </a:fld>
            <a:endParaRPr lang="fi-FI"/>
          </a:p>
        </p:txBody>
      </p:sp>
    </p:spTree>
    <p:extLst>
      <p:ext uri="{BB962C8B-B14F-4D97-AF65-F5344CB8AC3E}">
        <p14:creationId xmlns:p14="http://schemas.microsoft.com/office/powerpoint/2010/main" val="354266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722313" y="4406900"/>
            <a:ext cx="7772400" cy="1362075"/>
          </a:xfrm>
        </p:spPr>
        <p:txBody>
          <a:bodyPr anchor="t"/>
          <a:lstStyle>
            <a:lvl1pPr algn="l">
              <a:defRPr sz="4000" b="1" cap="all"/>
            </a:lvl1pPr>
          </a:lstStyle>
          <a:p>
            <a:r>
              <a:rPr lang="fi-FI"/>
              <a:t>Muokkaa perustyyl. napsautt.</a:t>
            </a:r>
          </a:p>
        </p:txBody>
      </p:sp>
      <p:sp>
        <p:nvSpPr>
          <p:cNvPr id="3" name="Tekstin paikkamerkki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Päivämäärän paikkamerkki 3"/>
          <p:cNvSpPr>
            <a:spLocks noGrp="1"/>
          </p:cNvSpPr>
          <p:nvPr>
            <p:ph type="dt" sz="half" idx="10"/>
          </p:nvPr>
        </p:nvSpPr>
        <p:spPr/>
        <p:txBody>
          <a:bodyPr/>
          <a:lstStyle/>
          <a:p>
            <a:r>
              <a:rPr lang="fi-FI"/>
              <a:t>2.9.2026</a:t>
            </a:r>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6CD1F8B9-A4F2-4DA8-9C76-37102EDA706D}" type="slidenum">
              <a:rPr lang="fi-FI" smtClean="0"/>
              <a:t>‹#›</a:t>
            </a:fld>
            <a:endParaRPr lang="fi-FI"/>
          </a:p>
        </p:txBody>
      </p:sp>
    </p:spTree>
    <p:extLst>
      <p:ext uri="{BB962C8B-B14F-4D97-AF65-F5344CB8AC3E}">
        <p14:creationId xmlns:p14="http://schemas.microsoft.com/office/powerpoint/2010/main" val="2914023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r>
              <a:rPr lang="fi-FI"/>
              <a:t>2.9.2026</a:t>
            </a:r>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6CD1F8B9-A4F2-4DA8-9C76-37102EDA706D}" type="slidenum">
              <a:rPr lang="fi-FI" smtClean="0"/>
              <a:t>‹#›</a:t>
            </a:fld>
            <a:endParaRPr lang="fi-FI"/>
          </a:p>
        </p:txBody>
      </p:sp>
    </p:spTree>
    <p:extLst>
      <p:ext uri="{BB962C8B-B14F-4D97-AF65-F5344CB8AC3E}">
        <p14:creationId xmlns:p14="http://schemas.microsoft.com/office/powerpoint/2010/main" val="242379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lvl1pPr>
              <a:defRPr/>
            </a:lvl1pPr>
          </a:lstStyle>
          <a:p>
            <a:r>
              <a:rPr lang="fi-FI"/>
              <a:t>Muokkaa perustyyl. napsautt.</a:t>
            </a:r>
          </a:p>
        </p:txBody>
      </p:sp>
      <p:sp>
        <p:nvSpPr>
          <p:cNvPr id="3" name="Tekstin paikkamerkki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r>
              <a:rPr lang="fi-FI"/>
              <a:t>2.9.2026</a:t>
            </a:r>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6CD1F8B9-A4F2-4DA8-9C76-37102EDA706D}" type="slidenum">
              <a:rPr lang="fi-FI" smtClean="0"/>
              <a:t>‹#›</a:t>
            </a:fld>
            <a:endParaRPr lang="fi-FI"/>
          </a:p>
        </p:txBody>
      </p:sp>
    </p:spTree>
    <p:extLst>
      <p:ext uri="{BB962C8B-B14F-4D97-AF65-F5344CB8AC3E}">
        <p14:creationId xmlns:p14="http://schemas.microsoft.com/office/powerpoint/2010/main" val="184684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äivämäärän paikkamerkki 2"/>
          <p:cNvSpPr>
            <a:spLocks noGrp="1"/>
          </p:cNvSpPr>
          <p:nvPr>
            <p:ph type="dt" sz="half" idx="10"/>
          </p:nvPr>
        </p:nvSpPr>
        <p:spPr/>
        <p:txBody>
          <a:bodyPr/>
          <a:lstStyle/>
          <a:p>
            <a:r>
              <a:rPr lang="fi-FI"/>
              <a:t>2.9.2026</a:t>
            </a:r>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6CD1F8B9-A4F2-4DA8-9C76-37102EDA706D}" type="slidenum">
              <a:rPr lang="fi-FI" smtClean="0"/>
              <a:t>‹#›</a:t>
            </a:fld>
            <a:endParaRPr lang="fi-FI"/>
          </a:p>
        </p:txBody>
      </p:sp>
    </p:spTree>
    <p:extLst>
      <p:ext uri="{BB962C8B-B14F-4D97-AF65-F5344CB8AC3E}">
        <p14:creationId xmlns:p14="http://schemas.microsoft.com/office/powerpoint/2010/main" val="4164456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r>
              <a:rPr lang="fi-FI"/>
              <a:t>2.9.2026</a:t>
            </a:r>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6CD1F8B9-A4F2-4DA8-9C76-37102EDA706D}" type="slidenum">
              <a:rPr lang="fi-FI" smtClean="0"/>
              <a:t>‹#›</a:t>
            </a:fld>
            <a:endParaRPr lang="fi-FI"/>
          </a:p>
        </p:txBody>
      </p:sp>
    </p:spTree>
    <p:extLst>
      <p:ext uri="{BB962C8B-B14F-4D97-AF65-F5344CB8AC3E}">
        <p14:creationId xmlns:p14="http://schemas.microsoft.com/office/powerpoint/2010/main" val="1769596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3050"/>
            <a:ext cx="3008313" cy="1162050"/>
          </a:xfrm>
        </p:spPr>
        <p:txBody>
          <a:bodyPr anchor="b"/>
          <a:lstStyle>
            <a:lvl1pPr algn="l">
              <a:defRPr sz="2000" b="1"/>
            </a:lvl1pPr>
          </a:lstStyle>
          <a:p>
            <a:r>
              <a:rPr lang="fi-FI"/>
              <a:t>Muokkaa perustyyl. napsautt.</a:t>
            </a:r>
          </a:p>
        </p:txBody>
      </p:sp>
      <p:sp>
        <p:nvSpPr>
          <p:cNvPr id="3" name="Sisällön paikkamerkk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r>
              <a:rPr lang="fi-FI"/>
              <a:t>2.9.2026</a:t>
            </a:r>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6CD1F8B9-A4F2-4DA8-9C76-37102EDA706D}" type="slidenum">
              <a:rPr lang="fi-FI" smtClean="0"/>
              <a:t>‹#›</a:t>
            </a:fld>
            <a:endParaRPr lang="fi-FI"/>
          </a:p>
        </p:txBody>
      </p:sp>
    </p:spTree>
    <p:extLst>
      <p:ext uri="{BB962C8B-B14F-4D97-AF65-F5344CB8AC3E}">
        <p14:creationId xmlns:p14="http://schemas.microsoft.com/office/powerpoint/2010/main" val="3668729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1792288" y="4800600"/>
            <a:ext cx="5486400" cy="566738"/>
          </a:xfrm>
        </p:spPr>
        <p:txBody>
          <a:bodyPr anchor="b"/>
          <a:lstStyle>
            <a:lvl1pPr algn="l">
              <a:defRPr sz="2000" b="1"/>
            </a:lvl1pPr>
          </a:lstStyle>
          <a:p>
            <a:r>
              <a:rPr lang="fi-FI"/>
              <a:t>Muokkaa perustyyl. napsautt.</a:t>
            </a:r>
          </a:p>
        </p:txBody>
      </p:sp>
      <p:sp>
        <p:nvSpPr>
          <p:cNvPr id="3" name="Kuvan paikkamerkki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r>
              <a:rPr lang="fi-FI"/>
              <a:t>2.9.2026</a:t>
            </a:r>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6CD1F8B9-A4F2-4DA8-9C76-37102EDA706D}" type="slidenum">
              <a:rPr lang="fi-FI" smtClean="0"/>
              <a:t>‹#›</a:t>
            </a:fld>
            <a:endParaRPr lang="fi-FI"/>
          </a:p>
        </p:txBody>
      </p:sp>
    </p:spTree>
    <p:extLst>
      <p:ext uri="{BB962C8B-B14F-4D97-AF65-F5344CB8AC3E}">
        <p14:creationId xmlns:p14="http://schemas.microsoft.com/office/powerpoint/2010/main" val="3390823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r>
              <a:rPr lang="fi-FI"/>
              <a:t>2.9.2026</a:t>
            </a:r>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6CD1F8B9-A4F2-4DA8-9C76-37102EDA706D}" type="slidenum">
              <a:rPr lang="fi-FI" smtClean="0"/>
              <a:t>‹#›</a:t>
            </a:fld>
            <a:endParaRPr lang="fi-FI"/>
          </a:p>
        </p:txBody>
      </p:sp>
    </p:spTree>
    <p:extLst>
      <p:ext uri="{BB962C8B-B14F-4D97-AF65-F5344CB8AC3E}">
        <p14:creationId xmlns:p14="http://schemas.microsoft.com/office/powerpoint/2010/main" val="3925366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6629400" y="274638"/>
            <a:ext cx="2057400" cy="5851525"/>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457200" y="274638"/>
            <a:ext cx="6019800" cy="5851525"/>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r>
              <a:rPr lang="fi-FI"/>
              <a:t>2.9.2026</a:t>
            </a:r>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6CD1F8B9-A4F2-4DA8-9C76-37102EDA706D}" type="slidenum">
              <a:rPr lang="fi-FI" smtClean="0"/>
              <a:t>‹#›</a:t>
            </a:fld>
            <a:endParaRPr lang="fi-FI"/>
          </a:p>
        </p:txBody>
      </p:sp>
    </p:spTree>
    <p:extLst>
      <p:ext uri="{BB962C8B-B14F-4D97-AF65-F5344CB8AC3E}">
        <p14:creationId xmlns:p14="http://schemas.microsoft.com/office/powerpoint/2010/main" val="1835872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4098" name="Picture 2"/>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1259632" y="5803900"/>
            <a:ext cx="7126287" cy="105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Päivämäärän paikkamerkki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i-FI"/>
              <a:t>2.9.2026</a:t>
            </a:r>
          </a:p>
        </p:txBody>
      </p:sp>
      <p:sp>
        <p:nvSpPr>
          <p:cNvPr id="5" name="Alatunnisteen paikkamerk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D1F8B9-A4F2-4DA8-9C76-37102EDA706D}" type="slidenum">
              <a:rPr lang="fi-FI" smtClean="0"/>
              <a:t>‹#›</a:t>
            </a:fld>
            <a:endParaRPr lang="fi-FI"/>
          </a:p>
        </p:txBody>
      </p:sp>
    </p:spTree>
    <p:extLst>
      <p:ext uri="{BB962C8B-B14F-4D97-AF65-F5344CB8AC3E}">
        <p14:creationId xmlns:p14="http://schemas.microsoft.com/office/powerpoint/2010/main" val="33908744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p:txStyles>
    <p:titleStyle>
      <a:lvl1pPr algn="ctr" defTabSz="914400" rtl="0" eaLnBrk="1" latinLnBrk="0" hangingPunct="1">
        <a:spcBef>
          <a:spcPct val="0"/>
        </a:spcBef>
        <a:buNone/>
        <a:defRPr sz="4400" kern="1200" baseline="0">
          <a:solidFill>
            <a:srgbClr val="00B0F0"/>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erasmustrainingcourses.com/european-school-education-platform.html" TargetMode="External"/><Relationship Id="rId2" Type="http://schemas.openxmlformats.org/officeDocument/2006/relationships/hyperlink" Target="https://epale.ec.europa.eu/fi" TargetMode="External"/><Relationship Id="rId1" Type="http://schemas.openxmlformats.org/officeDocument/2006/relationships/slideLayout" Target="../slideLayouts/slideLayout8.xml"/><Relationship Id="rId4" Type="http://schemas.openxmlformats.org/officeDocument/2006/relationships/hyperlink" Target="https://peda.net/siilinjarvi/sk/hankkeet"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hyperlink" Target="https://erasmus-plus.ec.europa.eu/fi/resources-and-tools/distance-calculator" TargetMode="External"/><Relationship Id="rId2" Type="http://schemas.openxmlformats.org/officeDocument/2006/relationships/hyperlink" Target="https://webgate.ec.europa.eu/erasmus-esc/index/organisations/search-for-an-organisation" TargetMode="External"/><Relationship Id="rId1" Type="http://schemas.openxmlformats.org/officeDocument/2006/relationships/slideLayout" Target="../slideLayouts/slideLayout2.xml"/><Relationship Id="rId4" Type="http://schemas.openxmlformats.org/officeDocument/2006/relationships/hyperlink" Target="https://www.oph.fi/fi/ohjelmat/online-language-support-ols-kielivalmennus-verkossa" TargetMode="External"/></Relationships>
</file>

<file path=ppt/slides/_rels/slide14.xml.rels><?xml version="1.0" encoding="UTF-8" standalone="yes"?>
<Relationships xmlns="http://schemas.openxmlformats.org/package/2006/relationships"><Relationship Id="rId2" Type="http://schemas.openxmlformats.org/officeDocument/2006/relationships/hyperlink" Target="https://forms.gle/zcZQYm4YYbjiAkQW6"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package" Target="../embeddings/Microsoft_Excel_Worksheet.xlsx"/><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kela.fi/eurooppalainen-sairaanhoitokortti" TargetMode="External"/><Relationship Id="rId2" Type="http://schemas.openxmlformats.org/officeDocument/2006/relationships/hyperlink" Target="https://forms.gle/zcZQYm4YYbjiAkQW6" TargetMode="External"/><Relationship Id="rId1" Type="http://schemas.openxmlformats.org/officeDocument/2006/relationships/slideLayout" Target="../slideLayouts/slideLayout2.xml"/><Relationship Id="rId5" Type="http://schemas.openxmlformats.org/officeDocument/2006/relationships/hyperlink" Target="https://peda.net/siilinjarvi/sk/hankkeet" TargetMode="External"/><Relationship Id="rId4" Type="http://schemas.openxmlformats.org/officeDocument/2006/relationships/hyperlink" Target="https://matkustusilmoitus.fi/public_html?command=browse"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erasmus-plus.ec.europa.eu/fi/resources-and-tools/distance-calculator"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hyperlink" Target="mailto:henna@matkamainio.fi" TargetMode="External"/><Relationship Id="rId2" Type="http://schemas.openxmlformats.org/officeDocument/2006/relationships/hyperlink" Target="mailto:titu@kilroy.fi"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bit.ly/osallisuusvakuus" TargetMode="External"/><Relationship Id="rId7" Type="http://schemas.openxmlformats.org/officeDocument/2006/relationships/hyperlink" Target="https://peda.net/siilinjarvi/sk/hankkeet" TargetMode="External"/><Relationship Id="rId2" Type="http://schemas.openxmlformats.org/officeDocument/2006/relationships/hyperlink" Target="https://bit.ly/ohjelmasopimus" TargetMode="External"/><Relationship Id="rId1" Type="http://schemas.openxmlformats.org/officeDocument/2006/relationships/slideLayout" Target="../slideLayouts/slideLayout2.xml"/><Relationship Id="rId6" Type="http://schemas.openxmlformats.org/officeDocument/2006/relationships/hyperlink" Target="https://matkustusilmoitus.fi/public_html?command=browse" TargetMode="External"/><Relationship Id="rId5" Type="http://schemas.openxmlformats.org/officeDocument/2006/relationships/hyperlink" Target="http://www.kela.fi/eurooppalainen-sairaanhoitokortti" TargetMode="External"/><Relationship Id="rId4" Type="http://schemas.openxmlformats.org/officeDocument/2006/relationships/hyperlink" Target="https://bit.ly/vihrea-matkustaminen"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mailto:mari.puttonen@siilinjarvi.fi" TargetMode="External"/><Relationship Id="rId2" Type="http://schemas.openxmlformats.org/officeDocument/2006/relationships/hyperlink" Target="mailto:anita.heino@siilinjarvi.fi"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a:xfrm>
            <a:off x="589935" y="1897626"/>
            <a:ext cx="7755120" cy="2418735"/>
          </a:xfrm>
        </p:spPr>
        <p:txBody>
          <a:bodyPr>
            <a:normAutofit fontScale="90000"/>
          </a:bodyPr>
          <a:lstStyle/>
          <a:p>
            <a:r>
              <a:rPr lang="fi-FI" sz="5300" noProof="0" dirty="0">
                <a:solidFill>
                  <a:srgbClr val="EB9803"/>
                </a:solidFill>
                <a:latin typeface="Gill Sans MT" panose="020B0502020104020203" pitchFamily="34" charset="0"/>
              </a:rPr>
              <a:t>Tietopaketti Erasmus-matkaa suunnitteleville</a:t>
            </a:r>
            <a:br>
              <a:rPr lang="fi-FI" noProof="0" dirty="0">
                <a:solidFill>
                  <a:srgbClr val="EB9803"/>
                </a:solidFill>
                <a:latin typeface="Gill Sans MT" panose="020B0502020104020203" pitchFamily="34" charset="0"/>
              </a:rPr>
            </a:br>
            <a:br>
              <a:rPr lang="fi-FI" noProof="0" dirty="0">
                <a:solidFill>
                  <a:srgbClr val="EB9803"/>
                </a:solidFill>
                <a:latin typeface="Gill Sans MT" panose="020B0502020104020203" pitchFamily="34" charset="0"/>
              </a:rPr>
            </a:br>
            <a:r>
              <a:rPr lang="fi-FI" sz="2700" dirty="0">
                <a:solidFill>
                  <a:srgbClr val="EB9803"/>
                </a:solidFill>
                <a:latin typeface="Gill Sans MT" panose="020B0502020104020203" pitchFamily="34" charset="0"/>
              </a:rPr>
              <a:t>2</a:t>
            </a:r>
            <a:r>
              <a:rPr lang="fi-FI" sz="2700" noProof="0" dirty="0">
                <a:solidFill>
                  <a:srgbClr val="EB9803"/>
                </a:solidFill>
                <a:latin typeface="Gill Sans MT" panose="020B0502020104020203" pitchFamily="34" charset="0"/>
              </a:rPr>
              <a:t>.9.2026</a:t>
            </a:r>
            <a:endParaRPr lang="fi-FI" sz="2800" noProof="0" dirty="0">
              <a:solidFill>
                <a:srgbClr val="EB9803"/>
              </a:solidFill>
              <a:latin typeface="Gill Sans MT" panose="020B0502020104020203" pitchFamily="34" charset="0"/>
            </a:endParaRPr>
          </a:p>
        </p:txBody>
      </p:sp>
      <p:pic>
        <p:nvPicPr>
          <p:cNvPr id="8" name="Kuva 7" descr="Kuva, joka sisältää kohteen Fontti, Sähkönsininen, logo, symboli&#10;&#10;Tekoälyn generoima sisältö voi olla virheellistä.">
            <a:extLst>
              <a:ext uri="{FF2B5EF4-FFF2-40B4-BE49-F238E27FC236}">
                <a16:creationId xmlns:a16="http://schemas.microsoft.com/office/drawing/2014/main" id="{9BAAB871-0B3D-04F2-D6AF-FD0CB28D44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94271" y="4588769"/>
            <a:ext cx="4955457" cy="1111104"/>
          </a:xfrm>
          <a:prstGeom prst="rect">
            <a:avLst/>
          </a:prstGeom>
        </p:spPr>
      </p:pic>
    </p:spTree>
    <p:extLst>
      <p:ext uri="{BB962C8B-B14F-4D97-AF65-F5344CB8AC3E}">
        <p14:creationId xmlns:p14="http://schemas.microsoft.com/office/powerpoint/2010/main" val="2252415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457200" y="418654"/>
            <a:ext cx="8229600" cy="778098"/>
          </a:xfrm>
        </p:spPr>
        <p:txBody>
          <a:bodyPr>
            <a:normAutofit/>
          </a:bodyPr>
          <a:lstStyle/>
          <a:p>
            <a:r>
              <a:rPr lang="fi-FI" sz="4000" noProof="0" dirty="0">
                <a:solidFill>
                  <a:srgbClr val="EB9803"/>
                </a:solidFill>
              </a:rPr>
              <a:t>Konsortio ja Erasmus -</a:t>
            </a:r>
            <a:r>
              <a:rPr lang="fi-FI" sz="4000" b="0" noProof="0" dirty="0">
                <a:solidFill>
                  <a:srgbClr val="EB9803"/>
                </a:solidFill>
              </a:rPr>
              <a:t>akkreditointi</a:t>
            </a:r>
            <a:endParaRPr lang="fi-FI" sz="4000" noProof="0" dirty="0">
              <a:solidFill>
                <a:srgbClr val="EB9803"/>
              </a:solidFill>
            </a:endParaRPr>
          </a:p>
        </p:txBody>
      </p:sp>
      <p:sp>
        <p:nvSpPr>
          <p:cNvPr id="3" name="Sisällön paikkamerkki 2"/>
          <p:cNvSpPr>
            <a:spLocks noGrp="1"/>
          </p:cNvSpPr>
          <p:nvPr>
            <p:ph idx="1"/>
          </p:nvPr>
        </p:nvSpPr>
        <p:spPr>
          <a:xfrm>
            <a:off x="457200" y="1394690"/>
            <a:ext cx="8229600" cy="4961659"/>
          </a:xfrm>
        </p:spPr>
        <p:txBody>
          <a:bodyPr>
            <a:normAutofit/>
          </a:bodyPr>
          <a:lstStyle/>
          <a:p>
            <a:pPr>
              <a:spcBef>
                <a:spcPts val="0"/>
              </a:spcBef>
            </a:pPr>
            <a:r>
              <a:rPr lang="fi-FI" sz="1800" noProof="0" dirty="0"/>
              <a:t>Järvisuomalaiset opissa Euroopassa –hankkeeseen muodostettu kuuden opiston yhteistyö jatkuu nykyisessä Erasmus+-hankkeessa</a:t>
            </a:r>
          </a:p>
          <a:p>
            <a:pPr>
              <a:spcBef>
                <a:spcPts val="0"/>
              </a:spcBef>
            </a:pPr>
            <a:r>
              <a:rPr lang="fi-FI" sz="1800" noProof="0" dirty="0"/>
              <a:t>Mukana Kiuruveden, Lapinlahden, Pielaveden ja Keiteleen, Siilinjärven, Sisä-Savon ja Vieremän kansalaisopistot, jotka muodostavat hankkeessa konsortion</a:t>
            </a:r>
          </a:p>
          <a:p>
            <a:pPr>
              <a:spcBef>
                <a:spcPts val="0"/>
              </a:spcBef>
            </a:pPr>
            <a:r>
              <a:rPr lang="fi-FI" sz="1800" noProof="0" dirty="0"/>
              <a:t>Isäntänä Siilinjärven kansalaisopisto</a:t>
            </a:r>
          </a:p>
          <a:p>
            <a:pPr>
              <a:spcBef>
                <a:spcPts val="0"/>
              </a:spcBef>
            </a:pPr>
            <a:r>
              <a:rPr lang="fi-FI" sz="1800" noProof="0" dirty="0"/>
              <a:t>Akkreditointi = pitempiaikainen </a:t>
            </a:r>
            <a:r>
              <a:rPr lang="fi-FI" sz="1800" b="1" noProof="0" dirty="0"/>
              <a:t>valtuutus/ lupaus </a:t>
            </a:r>
            <a:r>
              <a:rPr lang="fi-FI" sz="1800" noProof="0" dirty="0"/>
              <a:t>saada koko jäljellä olevalle EU-ohjelmakaudelle rahoitusta hyväksyttyjen tavoitteiden mukaisiin liikkuvuuksiin.</a:t>
            </a:r>
          </a:p>
          <a:p>
            <a:pPr>
              <a:spcBef>
                <a:spcPts val="0"/>
              </a:spcBef>
            </a:pPr>
            <a:r>
              <a:rPr lang="fi-FI" sz="1800" noProof="0" dirty="0"/>
              <a:t>Akkreditoinnin kesto on </a:t>
            </a:r>
            <a:r>
              <a:rPr lang="fi-FI" sz="1800" dirty="0"/>
              <a:t>31.8.</a:t>
            </a:r>
            <a:r>
              <a:rPr lang="fi-FI" sz="1800" noProof="0" dirty="0"/>
              <a:t>2027 asti, liikkuvuudet toteutettava 31.5.2028 mennessä.</a:t>
            </a:r>
          </a:p>
          <a:p>
            <a:pPr>
              <a:spcBef>
                <a:spcPts val="0"/>
              </a:spcBef>
            </a:pPr>
            <a:r>
              <a:rPr lang="fi-FI" sz="1800" noProof="0" dirty="0"/>
              <a:t>Akkreditoinnin haku ei ollut samalla rahan haku vaan liikkuvuuksille haetaan rahoitus </a:t>
            </a:r>
            <a:r>
              <a:rPr lang="fi-FI" sz="1800" b="1" noProof="0" dirty="0"/>
              <a:t>erikseen</a:t>
            </a:r>
            <a:r>
              <a:rPr lang="fi-FI" sz="1800" noProof="0" dirty="0"/>
              <a:t> joko vuosittain tai joka toinen vuosi</a:t>
            </a:r>
          </a:p>
          <a:p>
            <a:pPr>
              <a:spcBef>
                <a:spcPts val="0"/>
              </a:spcBef>
            </a:pPr>
            <a:r>
              <a:rPr lang="fi-FI" sz="1800" noProof="0" dirty="0"/>
              <a:t>Uuden rahan haku on aina helmikuussa ja rahan käyttöaika on 15 kk (1.6.-31.8.), mutta tähän voi hakea jatkoaikaa 24 kk asti</a:t>
            </a:r>
          </a:p>
          <a:p>
            <a:pPr>
              <a:spcBef>
                <a:spcPts val="0"/>
              </a:spcBef>
            </a:pPr>
            <a:r>
              <a:rPr lang="fi-FI" sz="1800" noProof="0" dirty="0"/>
              <a:t>Jokaisesta rahoituksesta on konsortion isännän tehtävä erillinen selvitys OPH:lle</a:t>
            </a:r>
          </a:p>
        </p:txBody>
      </p:sp>
      <p:sp>
        <p:nvSpPr>
          <p:cNvPr id="4" name="Päivämäärän paikkamerkki 3">
            <a:extLst>
              <a:ext uri="{FF2B5EF4-FFF2-40B4-BE49-F238E27FC236}">
                <a16:creationId xmlns:a16="http://schemas.microsoft.com/office/drawing/2014/main" id="{78E2ACC8-10A3-4A5B-8053-1F54248E4266}"/>
              </a:ext>
            </a:extLst>
          </p:cNvPr>
          <p:cNvSpPr>
            <a:spLocks noGrp="1"/>
          </p:cNvSpPr>
          <p:nvPr>
            <p:ph type="dt" sz="half" idx="10"/>
          </p:nvPr>
        </p:nvSpPr>
        <p:spPr/>
        <p:txBody>
          <a:bodyPr/>
          <a:lstStyle/>
          <a:p>
            <a:r>
              <a:rPr lang="fi-FI" noProof="0" dirty="0"/>
              <a:t>2.9.2026</a:t>
            </a:r>
          </a:p>
        </p:txBody>
      </p:sp>
    </p:spTree>
    <p:extLst>
      <p:ext uri="{BB962C8B-B14F-4D97-AF65-F5344CB8AC3E}">
        <p14:creationId xmlns:p14="http://schemas.microsoft.com/office/powerpoint/2010/main" val="510597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7D509A74-1636-4720-7232-4509DED3BDBA}"/>
              </a:ext>
            </a:extLst>
          </p:cNvPr>
          <p:cNvSpPr>
            <a:spLocks noGrp="1"/>
          </p:cNvSpPr>
          <p:nvPr>
            <p:ph type="title"/>
          </p:nvPr>
        </p:nvSpPr>
        <p:spPr>
          <a:xfrm>
            <a:off x="457200" y="561082"/>
            <a:ext cx="7643193" cy="707678"/>
          </a:xfrm>
        </p:spPr>
        <p:txBody>
          <a:bodyPr>
            <a:noAutofit/>
          </a:bodyPr>
          <a:lstStyle/>
          <a:p>
            <a:pPr algn="ctr"/>
            <a:r>
              <a:rPr lang="fi-FI" sz="4400" b="0" noProof="0" dirty="0">
                <a:solidFill>
                  <a:srgbClr val="EB9803"/>
                </a:solidFill>
              </a:rPr>
              <a:t>Liikkuvuusmuodot</a:t>
            </a:r>
            <a:endParaRPr lang="fi-FI" sz="4000" b="0" noProof="0" dirty="0">
              <a:solidFill>
                <a:srgbClr val="EB9803"/>
              </a:solidFill>
            </a:endParaRPr>
          </a:p>
        </p:txBody>
      </p:sp>
      <p:sp>
        <p:nvSpPr>
          <p:cNvPr id="22" name="Text Placeholder 3">
            <a:extLst>
              <a:ext uri="{FF2B5EF4-FFF2-40B4-BE49-F238E27FC236}">
                <a16:creationId xmlns:a16="http://schemas.microsoft.com/office/drawing/2014/main" id="{ECCCE392-D74A-C584-3767-B2FF50B87D00}"/>
              </a:ext>
            </a:extLst>
          </p:cNvPr>
          <p:cNvSpPr>
            <a:spLocks noGrp="1"/>
          </p:cNvSpPr>
          <p:nvPr>
            <p:ph type="body" sz="half" idx="2"/>
          </p:nvPr>
        </p:nvSpPr>
        <p:spPr>
          <a:xfrm>
            <a:off x="755576" y="1542473"/>
            <a:ext cx="7776863" cy="4583690"/>
          </a:xfrm>
        </p:spPr>
        <p:txBody>
          <a:bodyPr>
            <a:normAutofit/>
          </a:bodyPr>
          <a:lstStyle/>
          <a:p>
            <a:r>
              <a:rPr lang="fi-FI" sz="1800" b="1" noProof="0" dirty="0"/>
              <a:t>Henkilöstö</a:t>
            </a:r>
          </a:p>
          <a:p>
            <a:pPr marL="285750" indent="-285750">
              <a:buFont typeface="Arial" panose="020B0604020202020204" pitchFamily="34" charset="0"/>
              <a:buChar char="•"/>
            </a:pPr>
            <a:r>
              <a:rPr lang="fi-FI" sz="1800" noProof="0" dirty="0"/>
              <a:t>Job shadowing – työn varjostaminen</a:t>
            </a:r>
          </a:p>
          <a:p>
            <a:pPr marL="285750" indent="-285750">
              <a:buFont typeface="Arial" panose="020B0604020202020204" pitchFamily="34" charset="0"/>
              <a:buChar char="•"/>
            </a:pPr>
            <a:r>
              <a:rPr lang="fi-FI" sz="1800" noProof="0" dirty="0"/>
              <a:t>Täydennyskoulutus</a:t>
            </a:r>
          </a:p>
          <a:p>
            <a:pPr marL="285750" indent="-285750">
              <a:buFont typeface="Arial" panose="020B0604020202020204" pitchFamily="34" charset="0"/>
              <a:buChar char="•"/>
            </a:pPr>
            <a:r>
              <a:rPr lang="fi-FI" sz="1800" noProof="0" dirty="0"/>
              <a:t>Opettaminen ulkomailla</a:t>
            </a:r>
          </a:p>
          <a:p>
            <a:pPr marL="285750" indent="-285750">
              <a:buFont typeface="Arial" panose="020B0604020202020204" pitchFamily="34" charset="0"/>
              <a:buChar char="•"/>
            </a:pPr>
            <a:endParaRPr lang="fi-FI" sz="1800" noProof="0" dirty="0"/>
          </a:p>
          <a:p>
            <a:r>
              <a:rPr lang="fi-FI" sz="1800" b="1" noProof="0" dirty="0"/>
              <a:t>Opiskelijat</a:t>
            </a:r>
          </a:p>
          <a:p>
            <a:pPr marL="285750" indent="-285750">
              <a:buFont typeface="Arial" panose="020B0604020202020204" pitchFamily="34" charset="0"/>
              <a:buChar char="•"/>
            </a:pPr>
            <a:r>
              <a:rPr lang="fi-FI" sz="1800" noProof="0" dirty="0"/>
              <a:t>Ryhmäliikkuvuus</a:t>
            </a:r>
          </a:p>
          <a:p>
            <a:pPr marL="285750" indent="-285750">
              <a:buFont typeface="Arial" panose="020B0604020202020204" pitchFamily="34" charset="0"/>
              <a:buChar char="•"/>
            </a:pPr>
            <a:r>
              <a:rPr lang="fi-FI" sz="1800" noProof="0" dirty="0"/>
              <a:t>Yksilöliikkuvuus – ei käytössä meillä</a:t>
            </a:r>
          </a:p>
          <a:p>
            <a:endParaRPr lang="fi-FI" noProof="0" dirty="0"/>
          </a:p>
        </p:txBody>
      </p:sp>
      <p:sp>
        <p:nvSpPr>
          <p:cNvPr id="2" name="Päivämäärän paikkamerkki 1">
            <a:extLst>
              <a:ext uri="{FF2B5EF4-FFF2-40B4-BE49-F238E27FC236}">
                <a16:creationId xmlns:a16="http://schemas.microsoft.com/office/drawing/2014/main" id="{BEED24CA-8DFC-4531-9CBB-C96E27151D78}"/>
              </a:ext>
            </a:extLst>
          </p:cNvPr>
          <p:cNvSpPr>
            <a:spLocks noGrp="1"/>
          </p:cNvSpPr>
          <p:nvPr>
            <p:ph type="dt" sz="half" idx="10"/>
          </p:nvPr>
        </p:nvSpPr>
        <p:spPr/>
        <p:txBody>
          <a:bodyPr/>
          <a:lstStyle/>
          <a:p>
            <a:r>
              <a:rPr lang="fi-FI" noProof="0"/>
              <a:t>2.9.2026</a:t>
            </a:r>
            <a:endParaRPr lang="fi-FI" noProof="0" dirty="0"/>
          </a:p>
        </p:txBody>
      </p:sp>
    </p:spTree>
    <p:extLst>
      <p:ext uri="{BB962C8B-B14F-4D97-AF65-F5344CB8AC3E}">
        <p14:creationId xmlns:p14="http://schemas.microsoft.com/office/powerpoint/2010/main" val="39187628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7F9E011-3B6D-0914-C517-36BB6411D00B}"/>
              </a:ext>
            </a:extLst>
          </p:cNvPr>
          <p:cNvSpPr>
            <a:spLocks noGrp="1"/>
          </p:cNvSpPr>
          <p:nvPr>
            <p:ph type="title"/>
          </p:nvPr>
        </p:nvSpPr>
        <p:spPr>
          <a:xfrm>
            <a:off x="1115616" y="2281038"/>
            <a:ext cx="6624736" cy="1435993"/>
          </a:xfrm>
        </p:spPr>
        <p:txBody>
          <a:bodyPr>
            <a:normAutofit fontScale="90000"/>
          </a:bodyPr>
          <a:lstStyle/>
          <a:p>
            <a:r>
              <a:rPr lang="fi-FI" sz="5400" noProof="0" dirty="0">
                <a:solidFill>
                  <a:srgbClr val="00B050"/>
                </a:solidFill>
              </a:rPr>
              <a:t>Konsortion tavoitteet liikkuvuuksille</a:t>
            </a:r>
          </a:p>
        </p:txBody>
      </p:sp>
      <p:sp>
        <p:nvSpPr>
          <p:cNvPr id="4" name="Päivämäärän paikkamerkki 3">
            <a:extLst>
              <a:ext uri="{FF2B5EF4-FFF2-40B4-BE49-F238E27FC236}">
                <a16:creationId xmlns:a16="http://schemas.microsoft.com/office/drawing/2014/main" id="{39EE87A4-CED5-C8F0-B74A-C223C1D25D2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tint val="75000"/>
                  </a:prstClr>
                </a:solidFill>
                <a:effectLst/>
                <a:uLnTx/>
                <a:uFillTx/>
                <a:latin typeface="Gill Sans MT"/>
                <a:ea typeface="+mn-ea"/>
                <a:cs typeface="+mn-cs"/>
              </a:rPr>
              <a:t>2.9.2026</a:t>
            </a:r>
            <a:endParaRPr kumimoji="0" lang="fi-FI" sz="1200" b="0" i="0" u="none" strike="noStrike" kern="1200" cap="none" spc="0" normalizeH="0" baseline="0" noProof="0" dirty="0">
              <a:ln>
                <a:noFill/>
              </a:ln>
              <a:solidFill>
                <a:prstClr val="black">
                  <a:tint val="75000"/>
                </a:prstClr>
              </a:solidFill>
              <a:effectLst/>
              <a:uLnTx/>
              <a:uFillTx/>
              <a:latin typeface="Gill Sans MT"/>
              <a:ea typeface="+mn-ea"/>
              <a:cs typeface="+mn-cs"/>
            </a:endParaRPr>
          </a:p>
        </p:txBody>
      </p:sp>
    </p:spTree>
    <p:extLst>
      <p:ext uri="{BB962C8B-B14F-4D97-AF65-F5344CB8AC3E}">
        <p14:creationId xmlns:p14="http://schemas.microsoft.com/office/powerpoint/2010/main" val="705281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7F9E011-3B6D-0914-C517-36BB6411D00B}"/>
              </a:ext>
            </a:extLst>
          </p:cNvPr>
          <p:cNvSpPr>
            <a:spLocks noGrp="1"/>
          </p:cNvSpPr>
          <p:nvPr>
            <p:ph type="title"/>
          </p:nvPr>
        </p:nvSpPr>
        <p:spPr/>
        <p:txBody>
          <a:bodyPr>
            <a:noAutofit/>
          </a:bodyPr>
          <a:lstStyle/>
          <a:p>
            <a:r>
              <a:rPr lang="fi-FI" sz="3600" noProof="0" dirty="0">
                <a:solidFill>
                  <a:srgbClr val="EB9803"/>
                </a:solidFill>
              </a:rPr>
              <a:t>Tavoite 1: Henkilöstön osaamisen vahvistaminen ja syventäminen</a:t>
            </a:r>
          </a:p>
        </p:txBody>
      </p:sp>
      <p:sp>
        <p:nvSpPr>
          <p:cNvPr id="3" name="Sisällön paikkamerkki 2">
            <a:extLst>
              <a:ext uri="{FF2B5EF4-FFF2-40B4-BE49-F238E27FC236}">
                <a16:creationId xmlns:a16="http://schemas.microsoft.com/office/drawing/2014/main" id="{D5FDFB05-09AE-2876-FF24-0FDFCC1A27E3}"/>
              </a:ext>
            </a:extLst>
          </p:cNvPr>
          <p:cNvSpPr>
            <a:spLocks noGrp="1"/>
          </p:cNvSpPr>
          <p:nvPr>
            <p:ph idx="1"/>
          </p:nvPr>
        </p:nvSpPr>
        <p:spPr/>
        <p:txBody>
          <a:bodyPr>
            <a:normAutofit/>
          </a:bodyPr>
          <a:lstStyle/>
          <a:p>
            <a:r>
              <a:rPr lang="fi-FI" sz="1800" noProof="0" dirty="0"/>
              <a:t>Uudet kurssi-ideat ja -sisällöt, pedagogiikka -&gt; opettajan ammatillinen osaaminen vahvistuu, kielitaito kasvaa -&gt; opetuksen parempi laatu</a:t>
            </a:r>
          </a:p>
          <a:p>
            <a:r>
              <a:rPr lang="fi-FI" sz="1800" noProof="0" dirty="0"/>
              <a:t>Uudet ammattiverkostot -&gt; kollegiaalisuus laajenee -&gt; uusia yhteishankkeita syntyy</a:t>
            </a:r>
          </a:p>
          <a:p>
            <a:r>
              <a:rPr lang="fi-FI" sz="1800" noProof="0" dirty="0"/>
              <a:t>Kannustetaan uusia opettajia kansainvälisyyteen konsortion tukemana ja kokeneempien kollegojen vertaistuella</a:t>
            </a:r>
          </a:p>
          <a:p>
            <a:r>
              <a:rPr lang="fi-FI" sz="1800" noProof="0" dirty="0"/>
              <a:t>Osallisuus -&gt; kokemus, että olemme osa Eurooppaa kasvaa -&gt; ennakkoluulottomuus ja suvaitsevaisuus lisääntyy</a:t>
            </a:r>
          </a:p>
          <a:p>
            <a:r>
              <a:rPr lang="fi-FI" sz="1800" noProof="0" dirty="0"/>
              <a:t>Opettaja jakaa uutta osaamistaan konsortion opistojen kollegoille esim. koulutuspäivissä ja henkilöstökokouksissa</a:t>
            </a:r>
          </a:p>
        </p:txBody>
      </p:sp>
      <p:sp>
        <p:nvSpPr>
          <p:cNvPr id="4" name="Päivämäärän paikkamerkki 3">
            <a:extLst>
              <a:ext uri="{FF2B5EF4-FFF2-40B4-BE49-F238E27FC236}">
                <a16:creationId xmlns:a16="http://schemas.microsoft.com/office/drawing/2014/main" id="{39EE87A4-CED5-C8F0-B74A-C223C1D25D2C}"/>
              </a:ext>
            </a:extLst>
          </p:cNvPr>
          <p:cNvSpPr>
            <a:spLocks noGrp="1"/>
          </p:cNvSpPr>
          <p:nvPr>
            <p:ph type="dt" sz="half" idx="10"/>
          </p:nvPr>
        </p:nvSpPr>
        <p:spPr/>
        <p:txBody>
          <a:bodyPr/>
          <a:lstStyle/>
          <a:p>
            <a:r>
              <a:rPr lang="fi-FI" noProof="0"/>
              <a:t>2.9.2026</a:t>
            </a:r>
            <a:endParaRPr lang="fi-FI" noProof="0" dirty="0"/>
          </a:p>
        </p:txBody>
      </p:sp>
    </p:spTree>
    <p:extLst>
      <p:ext uri="{BB962C8B-B14F-4D97-AF65-F5344CB8AC3E}">
        <p14:creationId xmlns:p14="http://schemas.microsoft.com/office/powerpoint/2010/main" val="4278016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2914B36-E633-5F4D-6D09-E5C855967CC3}"/>
              </a:ext>
            </a:extLst>
          </p:cNvPr>
          <p:cNvSpPr>
            <a:spLocks noGrp="1"/>
          </p:cNvSpPr>
          <p:nvPr>
            <p:ph type="title"/>
          </p:nvPr>
        </p:nvSpPr>
        <p:spPr/>
        <p:txBody>
          <a:bodyPr>
            <a:noAutofit/>
          </a:bodyPr>
          <a:lstStyle/>
          <a:p>
            <a:r>
              <a:rPr lang="fi-FI" sz="3600" noProof="0" dirty="0">
                <a:solidFill>
                  <a:srgbClr val="EB9803"/>
                </a:solidFill>
                <a:ea typeface="Calibri" panose="020F0502020204030204" pitchFamily="34" charset="0"/>
                <a:cs typeface="Times New Roman" panose="02020603050405020304" pitchFamily="18" charset="0"/>
              </a:rPr>
              <a:t>Tavoite 2: Eurooppalainen yhteistyöverkosto</a:t>
            </a:r>
            <a:endParaRPr lang="fi-FI" sz="3600" noProof="0" dirty="0">
              <a:solidFill>
                <a:srgbClr val="EB9803"/>
              </a:solidFill>
            </a:endParaRPr>
          </a:p>
        </p:txBody>
      </p:sp>
      <p:sp>
        <p:nvSpPr>
          <p:cNvPr id="3" name="Sisällön paikkamerkki 2">
            <a:extLst>
              <a:ext uri="{FF2B5EF4-FFF2-40B4-BE49-F238E27FC236}">
                <a16:creationId xmlns:a16="http://schemas.microsoft.com/office/drawing/2014/main" id="{AFAE7D39-4E0A-9A21-51BA-172DD54FE6D8}"/>
              </a:ext>
            </a:extLst>
          </p:cNvPr>
          <p:cNvSpPr>
            <a:spLocks noGrp="1"/>
          </p:cNvSpPr>
          <p:nvPr>
            <p:ph idx="1"/>
          </p:nvPr>
        </p:nvSpPr>
        <p:spPr/>
        <p:txBody>
          <a:bodyPr>
            <a:normAutofit lnSpcReduction="10000"/>
          </a:bodyPr>
          <a:lstStyle/>
          <a:p>
            <a:pPr>
              <a:lnSpc>
                <a:spcPct val="107000"/>
              </a:lnSpc>
              <a:spcAft>
                <a:spcPts val="800"/>
              </a:spcAft>
            </a:pPr>
            <a:r>
              <a:rPr lang="fi-FI" sz="1800" noProof="0" dirty="0">
                <a:effectLst/>
                <a:latin typeface="Calibri" panose="020F0502020204030204" pitchFamily="34" charset="0"/>
                <a:ea typeface="Calibri" panose="020F0502020204030204" pitchFamily="34" charset="0"/>
                <a:cs typeface="Times New Roman" panose="02020603050405020304" pitchFamily="18" charset="0"/>
              </a:rPr>
              <a:t>Yhteistyöverkoston kasvattaminen ja ylläpitäminen tähtäimenä pitkäjänteinen yhteistyö eurooppalaisten kumppanien kanssa</a:t>
            </a:r>
          </a:p>
          <a:p>
            <a:pPr lvl="0">
              <a:lnSpc>
                <a:spcPct val="107000"/>
              </a:lnSpc>
            </a:pPr>
            <a:r>
              <a:rPr lang="fi-FI" sz="1800" noProof="0" dirty="0">
                <a:effectLst/>
                <a:latin typeface="Calibri" panose="020F0502020204030204" pitchFamily="34" charset="0"/>
                <a:ea typeface="Calibri" panose="020F0502020204030204" pitchFamily="34" charset="0"/>
                <a:cs typeface="Times New Roman" panose="02020603050405020304" pitchFamily="18" charset="0"/>
              </a:rPr>
              <a:t>Benchmarking, hyvien käytäntöjen vaihto niin opetuksessa kuin hallinnossa</a:t>
            </a:r>
          </a:p>
          <a:p>
            <a:pPr lvl="0">
              <a:lnSpc>
                <a:spcPct val="107000"/>
              </a:lnSpc>
            </a:pPr>
            <a:r>
              <a:rPr lang="fi-FI" sz="1800" noProof="0" dirty="0">
                <a:effectLst/>
                <a:latin typeface="Calibri" panose="020F0502020204030204" pitchFamily="34" charset="0"/>
                <a:ea typeface="Calibri" panose="020F0502020204030204" pitchFamily="34" charset="0"/>
                <a:cs typeface="Times New Roman" panose="02020603050405020304" pitchFamily="18" charset="0"/>
              </a:rPr>
              <a:t>Koulutusyhteistyö, koulutusmatkailu -&gt; räätälöityjä kursseja eurooppalaisille toimijoille </a:t>
            </a:r>
          </a:p>
          <a:p>
            <a:pPr lvl="0">
              <a:lnSpc>
                <a:spcPct val="107000"/>
              </a:lnSpc>
            </a:pPr>
            <a:r>
              <a:rPr lang="fi-FI" sz="1800" noProof="0" dirty="0">
                <a:effectLst/>
                <a:latin typeface="Calibri" panose="020F0502020204030204" pitchFamily="34" charset="0"/>
                <a:ea typeface="Calibri" panose="020F0502020204030204" pitchFamily="34" charset="0"/>
                <a:cs typeface="Times New Roman" panose="02020603050405020304" pitchFamily="18" charset="0"/>
              </a:rPr>
              <a:t>Yhteistyö laajenee, tiivistyy ja syvenee -&gt; uudet hankeideat -&gt; kumppanuushankkeiden suunnittelu</a:t>
            </a:r>
          </a:p>
          <a:p>
            <a:pPr lvl="0">
              <a:lnSpc>
                <a:spcPct val="107000"/>
              </a:lnSpc>
            </a:pPr>
            <a:r>
              <a:rPr lang="fi-FI" sz="1800" noProof="0" dirty="0">
                <a:effectLst/>
                <a:latin typeface="Calibri" panose="020F0502020204030204" pitchFamily="34" charset="0"/>
                <a:ea typeface="Calibri" panose="020F0502020204030204" pitchFamily="34" charset="0"/>
                <a:cs typeface="Times New Roman" panose="02020603050405020304" pitchFamily="18" charset="0"/>
              </a:rPr>
              <a:t>Vastavierailuihin kannustaminen -&gt; otamme konsortion opistoissa vastaan eurooppalaisia kollegaryhmiä</a:t>
            </a:r>
          </a:p>
          <a:p>
            <a:pPr lvl="0">
              <a:lnSpc>
                <a:spcPct val="107000"/>
              </a:lnSpc>
            </a:pPr>
            <a:r>
              <a:rPr lang="fi-FI" sz="1800" noProof="0" dirty="0">
                <a:effectLst/>
                <a:latin typeface="Calibri" panose="020F0502020204030204" pitchFamily="34" charset="0"/>
                <a:ea typeface="Calibri" panose="020F0502020204030204" pitchFamily="34" charset="0"/>
                <a:cs typeface="Times New Roman" panose="02020603050405020304" pitchFamily="18" charset="0"/>
              </a:rPr>
              <a:t>Konsortion sisäisen kollegaverkoston tiivistyminen -&gt; eri ainealueiden opettajat tapaavat toisiaan ja jakavat tietoa (vertaisoppiminen)</a:t>
            </a:r>
          </a:p>
          <a:p>
            <a:pPr lvl="0">
              <a:lnSpc>
                <a:spcPct val="107000"/>
              </a:lnSpc>
            </a:pPr>
            <a:r>
              <a:rPr lang="fi-FI" sz="1800" noProof="0" dirty="0">
                <a:effectLst/>
                <a:latin typeface="Calibri" panose="020F0502020204030204" pitchFamily="34" charset="0"/>
                <a:ea typeface="Calibri" panose="020F0502020204030204" pitchFamily="34" charset="0"/>
                <a:cs typeface="Times New Roman" panose="02020603050405020304" pitchFamily="18" charset="0"/>
              </a:rPr>
              <a:t>Opettaminen Euroopassa -&gt; konsortion opettajille opettamisen mahdollistaminen Euroopassa esim. aiemmin syntyneiden kontaktien avulla</a:t>
            </a:r>
          </a:p>
          <a:p>
            <a:pPr lvl="0">
              <a:lnSpc>
                <a:spcPct val="107000"/>
              </a:lnSpc>
              <a:spcAft>
                <a:spcPts val="800"/>
              </a:spcAft>
            </a:pPr>
            <a:r>
              <a:rPr lang="fi-FI" sz="1800" noProof="0" dirty="0">
                <a:effectLst/>
                <a:latin typeface="Calibri" panose="020F0502020204030204" pitchFamily="34" charset="0"/>
                <a:ea typeface="Calibri" panose="020F0502020204030204" pitchFamily="34" charset="0"/>
                <a:cs typeface="Times New Roman" panose="02020603050405020304" pitchFamily="18" charset="0"/>
              </a:rPr>
              <a:t>Uudet hankeinnovaatiot</a:t>
            </a:r>
          </a:p>
          <a:p>
            <a:endParaRPr lang="fi-FI" noProof="0" dirty="0"/>
          </a:p>
        </p:txBody>
      </p:sp>
      <p:sp>
        <p:nvSpPr>
          <p:cNvPr id="4" name="Päivämäärän paikkamerkki 3">
            <a:extLst>
              <a:ext uri="{FF2B5EF4-FFF2-40B4-BE49-F238E27FC236}">
                <a16:creationId xmlns:a16="http://schemas.microsoft.com/office/drawing/2014/main" id="{B0757321-B81F-CD7E-65D5-16CD1C2CA45D}"/>
              </a:ext>
            </a:extLst>
          </p:cNvPr>
          <p:cNvSpPr>
            <a:spLocks noGrp="1"/>
          </p:cNvSpPr>
          <p:nvPr>
            <p:ph type="dt" sz="half" idx="10"/>
          </p:nvPr>
        </p:nvSpPr>
        <p:spPr/>
        <p:txBody>
          <a:bodyPr/>
          <a:lstStyle/>
          <a:p>
            <a:r>
              <a:rPr lang="fi-FI" noProof="0"/>
              <a:t>2.9.2026</a:t>
            </a:r>
            <a:endParaRPr lang="fi-FI" noProof="0" dirty="0"/>
          </a:p>
        </p:txBody>
      </p:sp>
    </p:spTree>
    <p:extLst>
      <p:ext uri="{BB962C8B-B14F-4D97-AF65-F5344CB8AC3E}">
        <p14:creationId xmlns:p14="http://schemas.microsoft.com/office/powerpoint/2010/main" val="15533795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7F9E011-3B6D-0914-C517-36BB6411D00B}"/>
              </a:ext>
            </a:extLst>
          </p:cNvPr>
          <p:cNvSpPr>
            <a:spLocks noGrp="1"/>
          </p:cNvSpPr>
          <p:nvPr>
            <p:ph type="title"/>
          </p:nvPr>
        </p:nvSpPr>
        <p:spPr/>
        <p:txBody>
          <a:bodyPr>
            <a:noAutofit/>
          </a:bodyPr>
          <a:lstStyle/>
          <a:p>
            <a:r>
              <a:rPr lang="fi-FI" sz="3600" noProof="0" dirty="0">
                <a:solidFill>
                  <a:srgbClr val="EB9803"/>
                </a:solidFill>
              </a:rPr>
              <a:t>Tavoite 3: Eurooppalaisen kulttuuriperinnön vaaliminen</a:t>
            </a:r>
          </a:p>
        </p:txBody>
      </p:sp>
      <p:sp>
        <p:nvSpPr>
          <p:cNvPr id="4" name="Päivämäärän paikkamerkki 3">
            <a:extLst>
              <a:ext uri="{FF2B5EF4-FFF2-40B4-BE49-F238E27FC236}">
                <a16:creationId xmlns:a16="http://schemas.microsoft.com/office/drawing/2014/main" id="{39EE87A4-CED5-C8F0-B74A-C223C1D25D2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tint val="75000"/>
                  </a:prstClr>
                </a:solidFill>
                <a:effectLst/>
                <a:uLnTx/>
                <a:uFillTx/>
                <a:latin typeface="Gill Sans MT"/>
                <a:ea typeface="+mn-ea"/>
                <a:cs typeface="+mn-cs"/>
              </a:rPr>
              <a:t>2.9.2026</a:t>
            </a:r>
            <a:endParaRPr kumimoji="0" lang="fi-FI" sz="1200" b="0" i="0" u="none" strike="noStrike" kern="1200" cap="none" spc="0" normalizeH="0" baseline="0" noProof="0" dirty="0">
              <a:ln>
                <a:noFill/>
              </a:ln>
              <a:solidFill>
                <a:prstClr val="black">
                  <a:tint val="75000"/>
                </a:prstClr>
              </a:solidFill>
              <a:effectLst/>
              <a:uLnTx/>
              <a:uFillTx/>
              <a:latin typeface="Gill Sans MT"/>
              <a:ea typeface="+mn-ea"/>
              <a:cs typeface="+mn-cs"/>
            </a:endParaRPr>
          </a:p>
        </p:txBody>
      </p:sp>
      <p:sp>
        <p:nvSpPr>
          <p:cNvPr id="8" name="Sisällön paikkamerkki 7">
            <a:extLst>
              <a:ext uri="{FF2B5EF4-FFF2-40B4-BE49-F238E27FC236}">
                <a16:creationId xmlns:a16="http://schemas.microsoft.com/office/drawing/2014/main" id="{FD7F3137-D4A8-B634-C8C4-5B678D7CCD71}"/>
              </a:ext>
            </a:extLst>
          </p:cNvPr>
          <p:cNvSpPr txBox="1">
            <a:spLocks noGrp="1"/>
          </p:cNvSpPr>
          <p:nvPr>
            <p:ph idx="1"/>
          </p:nvPr>
        </p:nvSpPr>
        <p:spPr>
          <a:xfrm>
            <a:off x="457200" y="1600200"/>
            <a:ext cx="8229600" cy="3235373"/>
          </a:xfrm>
          <a:prstGeom prst="rect">
            <a:avLst/>
          </a:prstGeom>
          <a:noFill/>
        </p:spPr>
        <p:txBody>
          <a:bodyPr wrap="square">
            <a:spAutoFit/>
          </a:bodyPr>
          <a:lstStyle/>
          <a:p>
            <a:pPr lvl="0">
              <a:lnSpc>
                <a:spcPct val="107000"/>
              </a:lnSpc>
            </a:pPr>
            <a:r>
              <a:rPr lang="fi-FI" sz="1800" noProof="0" dirty="0">
                <a:effectLst/>
                <a:latin typeface="Gill Sans MT" panose="020B0502020104020203" pitchFamily="34" charset="0"/>
                <a:ea typeface="Calibri" panose="020F0502020204030204" pitchFamily="34" charset="0"/>
                <a:cs typeface="Times New Roman" panose="02020603050405020304" pitchFamily="18" charset="0"/>
              </a:rPr>
              <a:t>Euroopan kulttuuritietoon ja kulttuuriperintökohteisiin tutustuminen kohdemaassa</a:t>
            </a:r>
          </a:p>
          <a:p>
            <a:pPr lvl="0">
              <a:lnSpc>
                <a:spcPct val="107000"/>
              </a:lnSpc>
            </a:pPr>
            <a:r>
              <a:rPr lang="fi-FI" sz="1800" noProof="0" dirty="0">
                <a:effectLst/>
                <a:latin typeface="Gill Sans MT" panose="020B0502020104020203" pitchFamily="34" charset="0"/>
                <a:ea typeface="Calibri" panose="020F0502020204030204" pitchFamily="34" charset="0"/>
                <a:cs typeface="Times New Roman" panose="02020603050405020304" pitchFamily="18" charset="0"/>
              </a:rPr>
              <a:t>Tietojen ja taitojen vaihto etenkin taitoaineiden katoamassa olevasta eurooppalaisesta aineettomasta kulttuuriperinnöstä -&gt; suomalaisten opettajien kurssittautuminen Euroopassa ja eurooppalaisten vastavierailut Suomeen</a:t>
            </a:r>
          </a:p>
          <a:p>
            <a:pPr lvl="0">
              <a:lnSpc>
                <a:spcPct val="107000"/>
              </a:lnSpc>
            </a:pPr>
            <a:r>
              <a:rPr lang="fi-FI" sz="1800" noProof="0" dirty="0">
                <a:effectLst/>
                <a:latin typeface="Gill Sans MT" panose="020B0502020104020203" pitchFamily="34" charset="0"/>
                <a:ea typeface="Calibri" panose="020F0502020204030204" pitchFamily="34" charset="0"/>
                <a:cs typeface="Times New Roman" panose="02020603050405020304" pitchFamily="18" charset="0"/>
              </a:rPr>
              <a:t>Digitaalisuuden hyödyntäminen kertyneen tietovarannon tallennuksessa ja jakamisessa</a:t>
            </a:r>
          </a:p>
          <a:p>
            <a:pPr lvl="0">
              <a:lnSpc>
                <a:spcPct val="107000"/>
              </a:lnSpc>
              <a:spcAft>
                <a:spcPts val="800"/>
              </a:spcAft>
            </a:pPr>
            <a:r>
              <a:rPr lang="fi-FI" sz="1800" noProof="0" dirty="0">
                <a:effectLst/>
                <a:latin typeface="Gill Sans MT" panose="020B0502020104020203" pitchFamily="34" charset="0"/>
                <a:ea typeface="Calibri" panose="020F0502020204030204" pitchFamily="34" charset="0"/>
                <a:cs typeface="Times New Roman" panose="02020603050405020304" pitchFamily="18" charset="0"/>
              </a:rPr>
              <a:t>Suomalaisen kulttuuriperinnön tutuksi tekeminen muille eurooppalaisille -&gt; taitoaineiden opettajat opettavat Euroopassa ja järjestämme kurssitoimintaa Suomessa</a:t>
            </a:r>
          </a:p>
          <a:p>
            <a:pPr marL="342900" lvl="0" indent="-342900">
              <a:lnSpc>
                <a:spcPct val="107000"/>
              </a:lnSpc>
              <a:buFont typeface="Calibri" panose="020F0502020204030204" pitchFamily="34" charset="0"/>
              <a:buChar char="-"/>
            </a:pPr>
            <a:endParaRPr lang="fi-FI" sz="1100" noProof="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48073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6CF4A8E-888C-26D5-D59F-3BF3840EF2F7}"/>
              </a:ext>
            </a:extLst>
          </p:cNvPr>
          <p:cNvSpPr>
            <a:spLocks noGrp="1"/>
          </p:cNvSpPr>
          <p:nvPr>
            <p:ph type="title"/>
          </p:nvPr>
        </p:nvSpPr>
        <p:spPr/>
        <p:txBody>
          <a:bodyPr>
            <a:noAutofit/>
          </a:bodyPr>
          <a:lstStyle/>
          <a:p>
            <a:r>
              <a:rPr lang="fi-FI" sz="3600" noProof="0" dirty="0">
                <a:solidFill>
                  <a:srgbClr val="EB9803"/>
                </a:solidFill>
              </a:rPr>
              <a:t>Tavoite 4: </a:t>
            </a:r>
            <a:r>
              <a:rPr lang="fi-FI" sz="3600" noProof="0" dirty="0" err="1">
                <a:solidFill>
                  <a:srgbClr val="EB9803"/>
                </a:solidFill>
              </a:rPr>
              <a:t>Kv</a:t>
            </a:r>
            <a:r>
              <a:rPr lang="fi-FI" sz="3600" noProof="0" dirty="0">
                <a:solidFill>
                  <a:srgbClr val="EB9803"/>
                </a:solidFill>
              </a:rPr>
              <a:t>-toiminta osaksi konsortion jäsenten arkea</a:t>
            </a:r>
          </a:p>
        </p:txBody>
      </p:sp>
      <p:sp>
        <p:nvSpPr>
          <p:cNvPr id="3" name="Sisällön paikkamerkki 2">
            <a:extLst>
              <a:ext uri="{FF2B5EF4-FFF2-40B4-BE49-F238E27FC236}">
                <a16:creationId xmlns:a16="http://schemas.microsoft.com/office/drawing/2014/main" id="{490CF6D7-D150-9A90-0A5F-A887041CAF2D}"/>
              </a:ext>
            </a:extLst>
          </p:cNvPr>
          <p:cNvSpPr>
            <a:spLocks noGrp="1"/>
          </p:cNvSpPr>
          <p:nvPr>
            <p:ph idx="1"/>
          </p:nvPr>
        </p:nvSpPr>
        <p:spPr/>
        <p:txBody>
          <a:bodyPr/>
          <a:lstStyle/>
          <a:p>
            <a:pPr lvl="0">
              <a:lnSpc>
                <a:spcPct val="107000"/>
              </a:lnSpc>
            </a:pPr>
            <a:r>
              <a:rPr lang="fi-FI" sz="2000" noProof="0" dirty="0">
                <a:effectLst/>
                <a:ea typeface="Calibri" panose="020F0502020204030204" pitchFamily="34" charset="0"/>
                <a:cs typeface="Times New Roman" panose="02020603050405020304" pitchFamily="18" charset="0"/>
              </a:rPr>
              <a:t>Hankehallinnon selkeyttäminen ja vastuiden jakaminen konsortion toimijoiden kesken</a:t>
            </a:r>
          </a:p>
          <a:p>
            <a:pPr lvl="0">
              <a:lnSpc>
                <a:spcPct val="107000"/>
              </a:lnSpc>
            </a:pPr>
            <a:r>
              <a:rPr lang="fi-FI" sz="2000" noProof="0" dirty="0">
                <a:effectLst/>
                <a:ea typeface="Calibri" panose="020F0502020204030204" pitchFamily="34" charset="0"/>
                <a:cs typeface="Times New Roman" panose="02020603050405020304" pitchFamily="18" charset="0"/>
              </a:rPr>
              <a:t>Toimintamallin luominen ja hiominen toimivaksi jatkohankkeita varten</a:t>
            </a:r>
          </a:p>
          <a:p>
            <a:pPr lvl="0">
              <a:lnSpc>
                <a:spcPct val="107000"/>
              </a:lnSpc>
              <a:spcAft>
                <a:spcPts val="800"/>
              </a:spcAft>
            </a:pPr>
            <a:r>
              <a:rPr lang="fi-FI" sz="2000" noProof="0" dirty="0">
                <a:effectLst/>
                <a:ea typeface="Calibri" panose="020F0502020204030204" pitchFamily="34" charset="0"/>
                <a:cs typeface="Times New Roman" panose="02020603050405020304" pitchFamily="18" charset="0"/>
              </a:rPr>
              <a:t>Toimintamalli tarkoittaa konsortion sisäisen työnjaon ja viestinnän kehittämistä hankkeen hallinnoinnissa ohjelmakauden aikana</a:t>
            </a:r>
          </a:p>
        </p:txBody>
      </p:sp>
      <p:sp>
        <p:nvSpPr>
          <p:cNvPr id="4" name="Päivämäärän paikkamerkki 3">
            <a:extLst>
              <a:ext uri="{FF2B5EF4-FFF2-40B4-BE49-F238E27FC236}">
                <a16:creationId xmlns:a16="http://schemas.microsoft.com/office/drawing/2014/main" id="{08CFC998-3304-DEC7-A5CF-BB9124BDF759}"/>
              </a:ext>
            </a:extLst>
          </p:cNvPr>
          <p:cNvSpPr>
            <a:spLocks noGrp="1"/>
          </p:cNvSpPr>
          <p:nvPr>
            <p:ph type="dt" sz="half" idx="10"/>
          </p:nvPr>
        </p:nvSpPr>
        <p:spPr/>
        <p:txBody>
          <a:bodyPr/>
          <a:lstStyle/>
          <a:p>
            <a:r>
              <a:rPr lang="fi-FI" noProof="0"/>
              <a:t>2.9.2026</a:t>
            </a:r>
            <a:endParaRPr lang="fi-FI" noProof="0" dirty="0"/>
          </a:p>
        </p:txBody>
      </p:sp>
    </p:spTree>
    <p:extLst>
      <p:ext uri="{BB962C8B-B14F-4D97-AF65-F5344CB8AC3E}">
        <p14:creationId xmlns:p14="http://schemas.microsoft.com/office/powerpoint/2010/main" val="32588193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7F9E011-3B6D-0914-C517-36BB6411D00B}"/>
              </a:ext>
            </a:extLst>
          </p:cNvPr>
          <p:cNvSpPr>
            <a:spLocks noGrp="1"/>
          </p:cNvSpPr>
          <p:nvPr>
            <p:ph type="title"/>
          </p:nvPr>
        </p:nvSpPr>
        <p:spPr>
          <a:xfrm>
            <a:off x="1115616" y="2281038"/>
            <a:ext cx="6624736" cy="1435993"/>
          </a:xfrm>
        </p:spPr>
        <p:txBody>
          <a:bodyPr>
            <a:normAutofit fontScale="90000"/>
          </a:bodyPr>
          <a:lstStyle/>
          <a:p>
            <a:r>
              <a:rPr lang="fi-FI" sz="5400" noProof="0" dirty="0">
                <a:solidFill>
                  <a:srgbClr val="00B050"/>
                </a:solidFill>
              </a:rPr>
              <a:t>Yksilöliikkuvuuteen valmistautuminen</a:t>
            </a:r>
          </a:p>
        </p:txBody>
      </p:sp>
      <p:sp>
        <p:nvSpPr>
          <p:cNvPr id="4" name="Päivämäärän paikkamerkki 3">
            <a:extLst>
              <a:ext uri="{FF2B5EF4-FFF2-40B4-BE49-F238E27FC236}">
                <a16:creationId xmlns:a16="http://schemas.microsoft.com/office/drawing/2014/main" id="{39EE87A4-CED5-C8F0-B74A-C223C1D25D2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tint val="75000"/>
                  </a:prstClr>
                </a:solidFill>
                <a:effectLst/>
                <a:uLnTx/>
                <a:uFillTx/>
                <a:latin typeface="Gill Sans MT"/>
                <a:ea typeface="+mn-ea"/>
                <a:cs typeface="+mn-cs"/>
              </a:rPr>
              <a:t>2.9.2026</a:t>
            </a:r>
            <a:endParaRPr kumimoji="0" lang="fi-FI" sz="1200" b="0" i="0" u="none" strike="noStrike" kern="1200" cap="none" spc="0" normalizeH="0" baseline="0" noProof="0" dirty="0">
              <a:ln>
                <a:noFill/>
              </a:ln>
              <a:solidFill>
                <a:prstClr val="black">
                  <a:tint val="75000"/>
                </a:prstClr>
              </a:solidFill>
              <a:effectLst/>
              <a:uLnTx/>
              <a:uFillTx/>
              <a:latin typeface="Gill Sans MT"/>
              <a:ea typeface="+mn-ea"/>
              <a:cs typeface="+mn-cs"/>
            </a:endParaRPr>
          </a:p>
        </p:txBody>
      </p:sp>
    </p:spTree>
    <p:extLst>
      <p:ext uri="{BB962C8B-B14F-4D97-AF65-F5344CB8AC3E}">
        <p14:creationId xmlns:p14="http://schemas.microsoft.com/office/powerpoint/2010/main" val="3465749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B10A053-4D6B-21C8-2753-A7556B1D0797}"/>
              </a:ext>
            </a:extLst>
          </p:cNvPr>
          <p:cNvSpPr>
            <a:spLocks noGrp="1"/>
          </p:cNvSpPr>
          <p:nvPr>
            <p:ph type="title"/>
          </p:nvPr>
        </p:nvSpPr>
        <p:spPr>
          <a:xfrm>
            <a:off x="457200" y="274638"/>
            <a:ext cx="8229600" cy="912813"/>
          </a:xfrm>
        </p:spPr>
        <p:txBody>
          <a:bodyPr>
            <a:normAutofit/>
          </a:bodyPr>
          <a:lstStyle/>
          <a:p>
            <a:r>
              <a:rPr lang="fi-FI" noProof="0" dirty="0">
                <a:solidFill>
                  <a:srgbClr val="EB9803"/>
                </a:solidFill>
              </a:rPr>
              <a:t>Yksilöliikkuvuuden prosessikuvaus</a:t>
            </a:r>
          </a:p>
        </p:txBody>
      </p:sp>
      <p:sp>
        <p:nvSpPr>
          <p:cNvPr id="3" name="Sisällön paikkamerkki 2">
            <a:extLst>
              <a:ext uri="{FF2B5EF4-FFF2-40B4-BE49-F238E27FC236}">
                <a16:creationId xmlns:a16="http://schemas.microsoft.com/office/drawing/2014/main" id="{54FCA74E-FCBB-E484-6CBE-AB19793FA698}"/>
              </a:ext>
            </a:extLst>
          </p:cNvPr>
          <p:cNvSpPr>
            <a:spLocks noGrp="1"/>
          </p:cNvSpPr>
          <p:nvPr>
            <p:ph idx="1"/>
          </p:nvPr>
        </p:nvSpPr>
        <p:spPr>
          <a:xfrm>
            <a:off x="457200" y="1187452"/>
            <a:ext cx="8229600" cy="5289548"/>
          </a:xfrm>
        </p:spPr>
        <p:txBody>
          <a:bodyPr>
            <a:normAutofit fontScale="77500" lnSpcReduction="20000"/>
          </a:bodyPr>
          <a:lstStyle/>
          <a:p>
            <a:pPr marL="514350" indent="-514350">
              <a:buAutoNum type="arabicPeriod"/>
            </a:pPr>
            <a:r>
              <a:rPr lang="fi-FI" sz="1900" noProof="0" dirty="0"/>
              <a:t>Kurssi tai job shadowing -kohteen etsiminen ja ajankohdasta päättäminen</a:t>
            </a:r>
          </a:p>
          <a:p>
            <a:pPr marL="514350" indent="-514350">
              <a:buAutoNum type="arabicPeriod"/>
            </a:pPr>
            <a:r>
              <a:rPr lang="fi-FI" sz="1900" noProof="0" dirty="0"/>
              <a:t>Oman esihenkilön kanssa matkasta keskustelu/ esihenkilön hyväksyntä</a:t>
            </a:r>
          </a:p>
          <a:p>
            <a:pPr marL="514350" indent="-514350">
              <a:buAutoNum type="arabicPeriod"/>
            </a:pPr>
            <a:r>
              <a:rPr lang="fi-FI" sz="1900" noProof="0" dirty="0"/>
              <a:t>Kohteen tietojen ja matkustustavan, hintojen selvittäminen ja </a:t>
            </a:r>
            <a:r>
              <a:rPr lang="fi-FI" sz="1900" dirty="0"/>
              <a:t>päättäminen, m</a:t>
            </a:r>
            <a:r>
              <a:rPr lang="fi-FI" sz="1900" noProof="0" dirty="0"/>
              <a:t>atkustatko vihreästi eli maata pitkin julkisilla?</a:t>
            </a:r>
          </a:p>
          <a:p>
            <a:pPr marL="514350" indent="-514350">
              <a:buAutoNum type="arabicPeriod"/>
            </a:pPr>
            <a:r>
              <a:rPr lang="fi-FI" sz="1900" dirty="0"/>
              <a:t>Tietolomakkeen täyttäminen (huolellisesti!)</a:t>
            </a:r>
            <a:endParaRPr lang="fi-FI" sz="1900" noProof="0" dirty="0"/>
          </a:p>
          <a:p>
            <a:pPr marL="514350" indent="-514350">
              <a:buAutoNum type="arabicPeriod"/>
            </a:pPr>
            <a:r>
              <a:rPr lang="fi-FI" sz="1900" noProof="0" dirty="0"/>
              <a:t>Siilinjärvellä projektikoordinaattori syöttää tietolomakkeelta tiedot rahoitusta hallinnoitavaan sovellukseen eli Beneficiary Moduleen ja laatii </a:t>
            </a:r>
            <a:r>
              <a:rPr lang="fi-FI" sz="1900" dirty="0"/>
              <a:t>sinulle </a:t>
            </a:r>
            <a:r>
              <a:rPr lang="fi-FI" sz="1900" noProof="0" dirty="0"/>
              <a:t>apurahasopimuksen, jonka allekirjoittavat sekä opettaja ja hänen esihenkilönsä</a:t>
            </a:r>
          </a:p>
          <a:p>
            <a:pPr marL="514350" indent="-514350">
              <a:buAutoNum type="arabicPeriod"/>
            </a:pPr>
            <a:r>
              <a:rPr lang="fi-FI" sz="1900" noProof="0" dirty="0"/>
              <a:t>Mikäli lähdet kollegan työtä varjostamaan, sinun tulee laatia vastaanottavan organisaation kanssa erillinen oppimisohjelmasopimus (oma lomake)</a:t>
            </a:r>
          </a:p>
          <a:p>
            <a:pPr marL="514350" indent="-514350">
              <a:buAutoNum type="arabicPeriod"/>
            </a:pPr>
            <a:r>
              <a:rPr lang="fi-FI" sz="1900" dirty="0"/>
              <a:t>Hankit</a:t>
            </a:r>
            <a:r>
              <a:rPr lang="fi-FI" sz="1900" noProof="0" dirty="0"/>
              <a:t> matkaliput, majoituksen ja maksaa kurssimaksun. Opisto maksaa kuitteja vastaan em. kulut opettajalle takaisin korkeintaan myönnetyn apurahan verran. Huom! Suunnittele matkareittisi siten, että matkustuspäivien määrä on apurahasopimuksen mukainen. Jos sinulla on heikko rahatilanne, neuvottele opistosi kanssa, että voivat myöntää sinulle matkaennakkoa tai maksaa matkaliput, majoituksen ja kurssimaksun suoraan opistolta.</a:t>
            </a:r>
          </a:p>
          <a:p>
            <a:pPr marL="514350" indent="-514350">
              <a:buAutoNum type="arabicPeriod"/>
            </a:pPr>
            <a:r>
              <a:rPr lang="fi-FI" sz="1900" noProof="0" dirty="0"/>
              <a:t>Opisto tekee opettajan kanssa ns. nollatuntisopimuksen matkan ajaksi, jotta voi maksaa matkalta päivärahaa oleskelukulujen kattamiseksi</a:t>
            </a:r>
          </a:p>
          <a:p>
            <a:pPr marL="514350" indent="-514350">
              <a:buAutoNum type="arabicPeriod"/>
            </a:pPr>
            <a:r>
              <a:rPr lang="fi-FI" sz="1900" dirty="0"/>
              <a:t>D</a:t>
            </a:r>
            <a:r>
              <a:rPr lang="fi-FI" sz="1900" noProof="0" dirty="0" err="1"/>
              <a:t>okumentoit</a:t>
            </a:r>
            <a:r>
              <a:rPr lang="fi-FI" sz="1900" noProof="0" dirty="0"/>
              <a:t> matkaa kuvin ja sanoin, jotta voit kirjoittaa matkasta lehtijutun ja jutun Epaleen.</a:t>
            </a:r>
          </a:p>
          <a:p>
            <a:pPr marL="514350" indent="-514350">
              <a:buAutoNum type="arabicPeriod"/>
            </a:pPr>
            <a:r>
              <a:rPr lang="fi-FI" sz="1900" noProof="0" dirty="0"/>
              <a:t>Opettaja pyytää ennen poislähtöään kohdemaasta </a:t>
            </a:r>
            <a:r>
              <a:rPr lang="fi-FI" sz="1900" dirty="0"/>
              <a:t>vaatimusten mukaisen kurssi</a:t>
            </a:r>
            <a:r>
              <a:rPr lang="fi-FI" sz="1900" noProof="0" dirty="0"/>
              <a:t>todistuksen tai oppimisohjelmasopimukseen allekirjoituksen</a:t>
            </a:r>
          </a:p>
          <a:p>
            <a:pPr marL="514350" indent="-514350">
              <a:buAutoNum type="arabicPeriod"/>
            </a:pPr>
            <a:r>
              <a:rPr lang="fi-FI" sz="1900" noProof="0" dirty="0"/>
              <a:t>Matkan jälkeen opettajalla on velvollisuus täyttää BM:stä tuleva englanninkielinen kyselylomake</a:t>
            </a:r>
          </a:p>
          <a:p>
            <a:pPr marL="514350" indent="-514350">
              <a:buAutoNum type="arabicPeriod"/>
            </a:pPr>
            <a:r>
              <a:rPr lang="fi-FI" sz="1900" dirty="0"/>
              <a:t>Teet</a:t>
            </a:r>
            <a:r>
              <a:rPr lang="fi-FI" sz="1900" noProof="0" dirty="0"/>
              <a:t> matkalaskun ja lähetä</a:t>
            </a:r>
            <a:r>
              <a:rPr lang="fi-FI" sz="1900" dirty="0"/>
              <a:t>t</a:t>
            </a:r>
            <a:r>
              <a:rPr lang="fi-FI" sz="1900" noProof="0" dirty="0"/>
              <a:t> sen </a:t>
            </a:r>
            <a:r>
              <a:rPr lang="fi-FI" sz="1900" u="sng" noProof="0" dirty="0"/>
              <a:t>omalle</a:t>
            </a:r>
            <a:r>
              <a:rPr lang="fi-FI" sz="1900" noProof="0" dirty="0"/>
              <a:t> </a:t>
            </a:r>
            <a:r>
              <a:rPr lang="fi-FI" sz="1900" u="sng" noProof="0" dirty="0"/>
              <a:t>esihenkilölleen</a:t>
            </a:r>
            <a:r>
              <a:rPr lang="fi-FI" sz="1900" noProof="0" dirty="0"/>
              <a:t> kuitteineen (oma lomake)</a:t>
            </a:r>
          </a:p>
          <a:p>
            <a:pPr marL="514350" indent="-514350">
              <a:buAutoNum type="arabicPeriod"/>
            </a:pPr>
            <a:r>
              <a:rPr lang="fi-FI" sz="1900" noProof="0" dirty="0"/>
              <a:t>Huom! Jos matkaliput olivat 70 % kalliimmat kuin alun perin myönnetty tuki, opettaja voi saada korotettua matkatukea.</a:t>
            </a:r>
          </a:p>
          <a:p>
            <a:pPr marL="514350" indent="-514350">
              <a:buAutoNum type="arabicPeriod"/>
            </a:pPr>
            <a:r>
              <a:rPr lang="fi-FI" sz="1900" noProof="0" dirty="0"/>
              <a:t>Kaikista matkaan liittyvistä </a:t>
            </a:r>
            <a:r>
              <a:rPr lang="fi-FI" sz="1900" noProof="0" dirty="0" err="1"/>
              <a:t>muuto</a:t>
            </a:r>
            <a:r>
              <a:rPr lang="fi-FI" sz="1900" dirty="0" err="1"/>
              <a:t>ksista</a:t>
            </a:r>
            <a:r>
              <a:rPr lang="fi-FI" sz="1900" dirty="0"/>
              <a:t> pitää ilmoittaa sekä esihenkilölle, että Anita Heinolle</a:t>
            </a:r>
            <a:endParaRPr lang="fi-FI" noProof="0" dirty="0"/>
          </a:p>
        </p:txBody>
      </p:sp>
      <p:sp>
        <p:nvSpPr>
          <p:cNvPr id="4" name="Päivämäärän paikkamerkki 3">
            <a:extLst>
              <a:ext uri="{FF2B5EF4-FFF2-40B4-BE49-F238E27FC236}">
                <a16:creationId xmlns:a16="http://schemas.microsoft.com/office/drawing/2014/main" id="{C5694387-D633-09FF-5E36-F08C75E2AB9E}"/>
              </a:ext>
            </a:extLst>
          </p:cNvPr>
          <p:cNvSpPr>
            <a:spLocks noGrp="1"/>
          </p:cNvSpPr>
          <p:nvPr>
            <p:ph type="dt" sz="half" idx="10"/>
          </p:nvPr>
        </p:nvSpPr>
        <p:spPr/>
        <p:txBody>
          <a:bodyPr/>
          <a:lstStyle/>
          <a:p>
            <a:r>
              <a:rPr lang="fi-FI" noProof="0"/>
              <a:t>2.9.2026</a:t>
            </a:r>
            <a:endParaRPr lang="fi-FI" noProof="0" dirty="0"/>
          </a:p>
        </p:txBody>
      </p:sp>
    </p:spTree>
    <p:extLst>
      <p:ext uri="{BB962C8B-B14F-4D97-AF65-F5344CB8AC3E}">
        <p14:creationId xmlns:p14="http://schemas.microsoft.com/office/powerpoint/2010/main" val="2190480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607481F-6439-4F32-ACD5-3CE4AED028BA}"/>
              </a:ext>
            </a:extLst>
          </p:cNvPr>
          <p:cNvSpPr>
            <a:spLocks noGrp="1"/>
          </p:cNvSpPr>
          <p:nvPr>
            <p:ph type="title"/>
          </p:nvPr>
        </p:nvSpPr>
        <p:spPr>
          <a:xfrm>
            <a:off x="457200" y="273050"/>
            <a:ext cx="8229600" cy="635670"/>
          </a:xfrm>
        </p:spPr>
        <p:txBody>
          <a:bodyPr>
            <a:normAutofit fontScale="90000"/>
          </a:bodyPr>
          <a:lstStyle/>
          <a:p>
            <a:pPr algn="ctr"/>
            <a:r>
              <a:rPr lang="fi-FI" sz="4400" b="0" noProof="0" dirty="0">
                <a:solidFill>
                  <a:srgbClr val="EB9803"/>
                </a:solidFill>
              </a:rPr>
              <a:t>Kohteen</a:t>
            </a:r>
            <a:r>
              <a:rPr lang="fi-FI" sz="3200" b="0" noProof="0" dirty="0">
                <a:solidFill>
                  <a:srgbClr val="EB9803"/>
                </a:solidFill>
              </a:rPr>
              <a:t> </a:t>
            </a:r>
            <a:r>
              <a:rPr lang="fi-FI" sz="4400" b="0" noProof="0" dirty="0">
                <a:solidFill>
                  <a:srgbClr val="EB9803"/>
                </a:solidFill>
              </a:rPr>
              <a:t>etsiminen</a:t>
            </a:r>
            <a:endParaRPr lang="fi-FI" sz="3200" b="0" noProof="0" dirty="0">
              <a:solidFill>
                <a:srgbClr val="EB9803"/>
              </a:solidFill>
            </a:endParaRPr>
          </a:p>
        </p:txBody>
      </p:sp>
      <p:sp>
        <p:nvSpPr>
          <p:cNvPr id="4" name="Tekstin paikkamerkki 3">
            <a:extLst>
              <a:ext uri="{FF2B5EF4-FFF2-40B4-BE49-F238E27FC236}">
                <a16:creationId xmlns:a16="http://schemas.microsoft.com/office/drawing/2014/main" id="{B73C6415-9FA8-44ED-AE5B-9D18A705740E}"/>
              </a:ext>
            </a:extLst>
          </p:cNvPr>
          <p:cNvSpPr>
            <a:spLocks noGrp="1"/>
          </p:cNvSpPr>
          <p:nvPr>
            <p:ph type="body" sz="half" idx="2"/>
          </p:nvPr>
        </p:nvSpPr>
        <p:spPr>
          <a:xfrm>
            <a:off x="457200" y="1085604"/>
            <a:ext cx="8435280" cy="5270746"/>
          </a:xfrm>
        </p:spPr>
        <p:txBody>
          <a:bodyPr>
            <a:noAutofit/>
          </a:bodyPr>
          <a:lstStyle/>
          <a:p>
            <a:pPr marL="266700" marR="0" lvl="0" indent="-2476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i-FI" sz="1600" b="0" i="0" u="none" strike="noStrike" kern="1200" cap="none" spc="0" normalizeH="0" baseline="0" noProof="0" dirty="0">
                <a:ln>
                  <a:noFill/>
                </a:ln>
                <a:effectLst/>
                <a:uLnTx/>
                <a:uFillTx/>
                <a:ea typeface="+mn-ea"/>
                <a:cs typeface="+mn-cs"/>
              </a:rPr>
              <a:t>Voit etsiä täydennyskoulutushankkeeseen sopivia kursseja tai job shadowing -kohteita eri väylien kautta.  Yleisinä ehtoina kurssin, job shadowingin tai opettamisen kohdepaikan kelpoisuudelle ovat seuraavat:</a:t>
            </a:r>
          </a:p>
          <a:p>
            <a:pPr marL="266700" lvl="1" indent="-247650">
              <a:buFont typeface="Arial" panose="020B0604020202020204" pitchFamily="34" charset="0"/>
              <a:buChar char="•"/>
              <a:defRPr/>
            </a:pPr>
            <a:r>
              <a:rPr kumimoji="0" lang="fi-FI" sz="1600" b="0" i="0" u="none" strike="noStrike" kern="1200" cap="none" spc="0" normalizeH="0" baseline="0" noProof="0" dirty="0">
                <a:ln>
                  <a:noFill/>
                </a:ln>
                <a:effectLst/>
                <a:uLnTx/>
                <a:uFillTx/>
                <a:ea typeface="+mn-ea"/>
                <a:cs typeface="+mn-cs"/>
              </a:rPr>
              <a:t>kohdemaa on Erasmus+ -ohjelmaan osallistuva ulkomaa</a:t>
            </a:r>
          </a:p>
          <a:p>
            <a:pPr marL="266700" lvl="1" indent="-247650">
              <a:buFont typeface="Arial" panose="020B0604020202020204" pitchFamily="34" charset="0"/>
              <a:buChar char="•"/>
              <a:defRPr/>
            </a:pPr>
            <a:r>
              <a:rPr kumimoji="0" lang="fi-FI" sz="1600" b="0" i="0" u="none" strike="noStrike" kern="1200" cap="none" spc="0" normalizeH="0" baseline="0" noProof="0" dirty="0">
                <a:ln>
                  <a:noFill/>
                </a:ln>
                <a:effectLst/>
                <a:uLnTx/>
                <a:uFillTx/>
                <a:ea typeface="+mn-ea"/>
                <a:cs typeface="+mn-cs"/>
              </a:rPr>
              <a:t>kurssin, job shadowing tai opetusjakson kesto on 2 päivää - 2 kuukautta – käytännössä yleensä viikko tai enintään kaksi (väliviikonloppu omakustanteista aikaa)</a:t>
            </a:r>
          </a:p>
          <a:p>
            <a:pPr marL="266700" lvl="1" indent="-247650">
              <a:buFont typeface="Arial" panose="020B0604020202020204" pitchFamily="34" charset="0"/>
              <a:buChar char="•"/>
              <a:defRPr/>
            </a:pPr>
            <a:r>
              <a:rPr kumimoji="0" lang="fi-FI" sz="1600" b="0" i="0" u="none" strike="noStrike" kern="1200" cap="none" spc="0" normalizeH="0" baseline="0" noProof="0" dirty="0">
                <a:ln>
                  <a:noFill/>
                </a:ln>
                <a:effectLst/>
                <a:uLnTx/>
                <a:uFillTx/>
                <a:ea typeface="+mn-ea"/>
                <a:cs typeface="+mn-cs"/>
              </a:rPr>
              <a:t>kurssi, job shadowing tai opetusjakso on eurooppalaisen kehittämissuunnitelmamme mukainen.</a:t>
            </a:r>
          </a:p>
          <a:p>
            <a:pPr marL="266700" marR="0" lvl="0" indent="-2476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i-FI" sz="1600" b="0" i="0" u="none" strike="noStrike" kern="1200" cap="none" spc="0" normalizeH="0" baseline="0" noProof="0" dirty="0">
                <a:ln>
                  <a:noFill/>
                </a:ln>
                <a:effectLst/>
                <a:uLnTx/>
                <a:uFillTx/>
                <a:ea typeface="+mn-ea"/>
                <a:cs typeface="+mn-cs"/>
              </a:rPr>
              <a:t>Voit etsiä kursseja ja koulutuksia esimerkiksi EPALEn kautta. </a:t>
            </a:r>
            <a:r>
              <a:rPr kumimoji="0" lang="fi-FI" sz="1600" b="0" i="0" u="none" strike="noStrike" kern="1200" cap="none" spc="0" normalizeH="0" baseline="0" noProof="0" dirty="0">
                <a:ln>
                  <a:noFill/>
                </a:ln>
                <a:solidFill>
                  <a:srgbClr val="FF0000"/>
                </a:solidFill>
                <a:effectLst/>
                <a:uLnTx/>
                <a:uFillTx/>
                <a:ea typeface="+mn-ea"/>
                <a:cs typeface="+mn-cs"/>
              </a:rPr>
              <a:t>Suuret konferenssit ja messut eivät yleensä käy täydennyskoulutusjaksoiksi, sillä niistä on vaikeaa saada kelvollista osallistumistodistusta</a:t>
            </a:r>
            <a:r>
              <a:rPr kumimoji="0" lang="fi-FI" sz="1600" b="0" i="0" u="none" strike="noStrike" kern="1200" cap="none" spc="0" normalizeH="0" baseline="0" noProof="0" dirty="0">
                <a:ln>
                  <a:noFill/>
                </a:ln>
                <a:effectLst/>
                <a:uLnTx/>
                <a:uFillTx/>
                <a:ea typeface="+mn-ea"/>
                <a:cs typeface="+mn-cs"/>
              </a:rPr>
              <a:t>.</a:t>
            </a:r>
          </a:p>
          <a:p>
            <a:pPr marL="266700" marR="0" lvl="0" indent="-2476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i-FI" sz="1600" b="0" i="0" u="none" strike="noStrike" kern="1200" cap="none" spc="0" normalizeH="0" baseline="0" noProof="0" dirty="0">
                <a:ln>
                  <a:noFill/>
                </a:ln>
                <a:effectLst/>
                <a:uLnTx/>
                <a:uFillTx/>
                <a:ea typeface="+mn-ea"/>
                <a:cs typeface="+mn-cs"/>
              </a:rPr>
              <a:t>Huomaa, että Euroopan komissio ei takaa ilmoitettujen kurssien laatua.</a:t>
            </a:r>
          </a:p>
          <a:p>
            <a:pPr marL="266700" indent="-247650">
              <a:buFont typeface="Arial" panose="020B0604020202020204" pitchFamily="34" charset="0"/>
              <a:buChar char="•"/>
              <a:defRPr/>
            </a:pPr>
            <a:r>
              <a:rPr kumimoji="0" lang="fi-FI" sz="1600" b="0" i="0" u="none" strike="noStrike" kern="1200" cap="none" spc="0" normalizeH="0" baseline="0" noProof="0" dirty="0">
                <a:ln>
                  <a:noFill/>
                </a:ln>
                <a:effectLst/>
                <a:uLnTx/>
                <a:uFillTx/>
                <a:ea typeface="+mn-ea"/>
                <a:cs typeface="+mn-cs"/>
              </a:rPr>
              <a:t>Katso lista Erasmus+ -ohjelmaan osallistuvista maista</a:t>
            </a:r>
          </a:p>
          <a:p>
            <a:pPr marL="266700" indent="-247650">
              <a:buFont typeface="Arial" panose="020B0604020202020204" pitchFamily="34" charset="0"/>
              <a:buChar char="•"/>
              <a:defRPr/>
            </a:pPr>
            <a:r>
              <a:rPr kumimoji="0" lang="fi-FI" sz="1600" b="0" i="0" u="none" strike="noStrike" kern="1200" cap="none" spc="0" normalizeH="0" baseline="0" noProof="0" dirty="0">
                <a:ln>
                  <a:noFill/>
                </a:ln>
                <a:effectLst/>
                <a:uLnTx/>
                <a:uFillTx/>
                <a:ea typeface="+mn-ea"/>
                <a:cs typeface="+mn-cs"/>
              </a:rPr>
              <a:t>EPALE - Aikuiskoulutuksen eurooppalainen foorumi: </a:t>
            </a:r>
            <a:r>
              <a:rPr kumimoji="0" lang="fi-FI" sz="1600" b="0" i="0" u="none" strike="noStrike" kern="1200" cap="none" spc="0" normalizeH="0" baseline="0" noProof="0" dirty="0">
                <a:ln>
                  <a:noFill/>
                </a:ln>
                <a:effectLst/>
                <a:uLnTx/>
                <a:uFillTx/>
                <a:ea typeface="+mn-ea"/>
                <a:cs typeface="+mn-cs"/>
                <a:hlinkClick r:id="rId2"/>
              </a:rPr>
              <a:t>https://epale.ec.europa.eu/fi</a:t>
            </a:r>
            <a:r>
              <a:rPr kumimoji="0" lang="fi-FI" sz="1600" b="0" i="0" u="none" strike="noStrike" kern="1200" cap="none" spc="0" normalizeH="0" baseline="0" noProof="0" dirty="0">
                <a:ln>
                  <a:noFill/>
                </a:ln>
                <a:effectLst/>
                <a:uLnTx/>
                <a:uFillTx/>
                <a:ea typeface="+mn-ea"/>
                <a:cs typeface="+mn-cs"/>
              </a:rPr>
              <a:t> </a:t>
            </a:r>
          </a:p>
          <a:p>
            <a:pPr marL="266700" indent="-247650">
              <a:buFont typeface="Arial" panose="020B0604020202020204" pitchFamily="34" charset="0"/>
              <a:buChar char="•"/>
              <a:defRPr/>
            </a:pPr>
            <a:r>
              <a:rPr kumimoji="0" lang="fi-FI" sz="1600" b="0" i="0" u="none" strike="noStrike" kern="1200" cap="none" spc="0" normalizeH="0" baseline="0" noProof="0" dirty="0">
                <a:ln>
                  <a:noFill/>
                </a:ln>
                <a:effectLst/>
                <a:uLnTx/>
                <a:uFillTx/>
                <a:ea typeface="+mn-ea"/>
                <a:cs typeface="+mn-cs"/>
              </a:rPr>
              <a:t>European School Education Platfor</a:t>
            </a:r>
            <a:r>
              <a:rPr lang="fi-FI" sz="1600" noProof="0" dirty="0"/>
              <a:t>m: </a:t>
            </a:r>
          </a:p>
          <a:p>
            <a:pPr marL="266700" indent="-247650">
              <a:buFont typeface="Arial" panose="020B0604020202020204" pitchFamily="34" charset="0"/>
              <a:buChar char="•"/>
              <a:defRPr/>
            </a:pPr>
            <a:r>
              <a:rPr lang="fi-FI" sz="1600" noProof="0" dirty="0">
                <a:hlinkClick r:id="rId3"/>
              </a:rPr>
              <a:t>https://www.erasmustrainingcourses.com/european-school-education-platform.html</a:t>
            </a:r>
            <a:r>
              <a:rPr lang="fi-FI" sz="1600" noProof="0" dirty="0"/>
              <a:t> </a:t>
            </a:r>
            <a:r>
              <a:rPr kumimoji="0" lang="fi-FI" sz="1600" b="0" i="0" u="none" strike="noStrike" kern="1200" cap="none" spc="0" normalizeH="0" baseline="0" noProof="0" dirty="0">
                <a:ln>
                  <a:noFill/>
                </a:ln>
                <a:effectLst/>
                <a:uLnTx/>
                <a:uFillTx/>
                <a:ea typeface="+mn-ea"/>
                <a:cs typeface="+mn-cs"/>
              </a:rPr>
              <a:t> </a:t>
            </a:r>
          </a:p>
          <a:p>
            <a:pPr marL="266700" indent="-247650">
              <a:buFont typeface="Arial" panose="020B0604020202020204" pitchFamily="34" charset="0"/>
              <a:buChar char="•"/>
              <a:defRPr/>
            </a:pPr>
            <a:r>
              <a:rPr lang="fi-FI" sz="1600" noProof="0" dirty="0"/>
              <a:t>Googlettamalla, Facebookistakin (varo huijareita, niitä on myös koulutusalalla – selvitä </a:t>
            </a:r>
            <a:r>
              <a:rPr lang="fi-FI" sz="1600"/>
              <a:t>huolellisesti </a:t>
            </a:r>
            <a:r>
              <a:rPr lang="fi-FI" sz="1600" noProof="0"/>
              <a:t>taustat</a:t>
            </a:r>
            <a:r>
              <a:rPr lang="fi-FI" sz="1600" noProof="0" dirty="0"/>
              <a:t>)</a:t>
            </a:r>
          </a:p>
          <a:p>
            <a:pPr marL="266700" indent="-247650">
              <a:buFont typeface="Arial" panose="020B0604020202020204" pitchFamily="34" charset="0"/>
              <a:buChar char="•"/>
              <a:defRPr/>
            </a:pPr>
            <a:r>
              <a:rPr lang="fi-FI" sz="1600" noProof="0" dirty="0">
                <a:hlinkClick r:id="rId4"/>
              </a:rPr>
              <a:t>https://peda.net/siilinjarvi/sk/hankkeet</a:t>
            </a:r>
            <a:r>
              <a:rPr lang="fi-FI" sz="1600" noProof="0" dirty="0"/>
              <a:t> - oikeassa sivupalkissa koulutusorganisaatioita</a:t>
            </a:r>
          </a:p>
          <a:p>
            <a:pPr marL="266700" indent="-247650">
              <a:buFont typeface="Arial" panose="020B0604020202020204" pitchFamily="34" charset="0"/>
              <a:buChar char="•"/>
              <a:defRPr/>
            </a:pPr>
            <a:r>
              <a:rPr kumimoji="0" lang="fi-FI" sz="1600" b="0" i="0" u="none" strike="noStrike" kern="1200" cap="none" spc="0" normalizeH="0" baseline="0" noProof="0" dirty="0">
                <a:ln>
                  <a:noFill/>
                </a:ln>
                <a:effectLst/>
                <a:uLnTx/>
                <a:uFillTx/>
                <a:ea typeface="+mn-ea"/>
                <a:cs typeface="+mn-cs"/>
              </a:rPr>
              <a:t>Vinkkejä vierailukohteista kannattaa kysyä myös kokeneilta opettajakollegoilta</a:t>
            </a:r>
          </a:p>
          <a:p>
            <a:pPr marR="0" lvl="0" algn="l" defTabSz="914400" rtl="0" eaLnBrk="1" fontAlgn="auto" latinLnBrk="0" hangingPunct="1">
              <a:lnSpc>
                <a:spcPct val="100000"/>
              </a:lnSpc>
              <a:spcBef>
                <a:spcPct val="20000"/>
              </a:spcBef>
              <a:spcAft>
                <a:spcPts val="0"/>
              </a:spcAft>
              <a:buClrTx/>
              <a:buSzTx/>
              <a:tabLst/>
              <a:defRPr/>
            </a:pPr>
            <a:endParaRPr lang="fi-FI" sz="1800" noProof="0" dirty="0"/>
          </a:p>
        </p:txBody>
      </p:sp>
      <p:sp>
        <p:nvSpPr>
          <p:cNvPr id="5" name="Päivämäärän paikkamerkki 4">
            <a:extLst>
              <a:ext uri="{FF2B5EF4-FFF2-40B4-BE49-F238E27FC236}">
                <a16:creationId xmlns:a16="http://schemas.microsoft.com/office/drawing/2014/main" id="{BAE176E5-F2DF-4373-B7C3-3A8E24BEAE48}"/>
              </a:ext>
            </a:extLst>
          </p:cNvPr>
          <p:cNvSpPr>
            <a:spLocks noGrp="1"/>
          </p:cNvSpPr>
          <p:nvPr>
            <p:ph type="dt" sz="half" idx="10"/>
          </p:nvPr>
        </p:nvSpPr>
        <p:spPr/>
        <p:txBody>
          <a:bodyPr/>
          <a:lstStyle/>
          <a:p>
            <a:r>
              <a:rPr lang="fi-FI" noProof="0"/>
              <a:t>2.9.2026</a:t>
            </a:r>
            <a:endParaRPr lang="fi-FI" noProof="0" dirty="0"/>
          </a:p>
        </p:txBody>
      </p:sp>
    </p:spTree>
    <p:extLst>
      <p:ext uri="{BB962C8B-B14F-4D97-AF65-F5344CB8AC3E}">
        <p14:creationId xmlns:p14="http://schemas.microsoft.com/office/powerpoint/2010/main" val="40412038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08E5F66-64BA-11C5-8498-69D1499B2607}"/>
              </a:ext>
            </a:extLst>
          </p:cNvPr>
          <p:cNvSpPr>
            <a:spLocks noGrp="1"/>
          </p:cNvSpPr>
          <p:nvPr>
            <p:ph type="title"/>
          </p:nvPr>
        </p:nvSpPr>
        <p:spPr>
          <a:xfrm>
            <a:off x="457200" y="273050"/>
            <a:ext cx="8229599" cy="860425"/>
          </a:xfrm>
        </p:spPr>
        <p:txBody>
          <a:bodyPr>
            <a:normAutofit/>
          </a:bodyPr>
          <a:lstStyle/>
          <a:p>
            <a:pPr algn="ctr"/>
            <a:r>
              <a:rPr lang="fi-FI" sz="4000" b="0" dirty="0">
                <a:solidFill>
                  <a:srgbClr val="EB9803"/>
                </a:solidFill>
              </a:rPr>
              <a:t>Kurssien laatuvaatimukset</a:t>
            </a:r>
          </a:p>
        </p:txBody>
      </p:sp>
      <p:sp>
        <p:nvSpPr>
          <p:cNvPr id="3" name="Sisällön paikkamerkki 2">
            <a:extLst>
              <a:ext uri="{FF2B5EF4-FFF2-40B4-BE49-F238E27FC236}">
                <a16:creationId xmlns:a16="http://schemas.microsoft.com/office/drawing/2014/main" id="{D3ABACD1-36D7-E9CA-756F-6BC2C9D941E1}"/>
              </a:ext>
            </a:extLst>
          </p:cNvPr>
          <p:cNvSpPr>
            <a:spLocks noGrp="1"/>
          </p:cNvSpPr>
          <p:nvPr>
            <p:ph idx="1"/>
          </p:nvPr>
        </p:nvSpPr>
        <p:spPr>
          <a:xfrm>
            <a:off x="352426" y="1247776"/>
            <a:ext cx="8334374" cy="4878388"/>
          </a:xfrm>
        </p:spPr>
        <p:txBody>
          <a:bodyPr>
            <a:normAutofit/>
          </a:bodyPr>
          <a:lstStyle/>
          <a:p>
            <a:r>
              <a:rPr lang="fi-FI" sz="1800" dirty="0"/>
              <a:t>Ota huomioon laatuvaatimukset, kuten esimerkiksi: </a:t>
            </a:r>
          </a:p>
          <a:p>
            <a:r>
              <a:rPr lang="fi-FI" sz="1800" dirty="0"/>
              <a:t>Kurssin järjestäjän on tarjottava riittävästi ennakkotietoa kurssista; kurssin järjestäjän ja kouluttajien kokemus ja osaaminen, kohderyhmä, tavoitteet, menetelmät ja sisältö, aikataulu </a:t>
            </a:r>
          </a:p>
          <a:p>
            <a:r>
              <a:rPr lang="fi-FI" sz="1800" dirty="0"/>
              <a:t>Kurssin kesto on suhteessa tavoitteisiin, kurssipäivän aikana on vähintään 5 h työskentelyä </a:t>
            </a:r>
          </a:p>
          <a:p>
            <a:r>
              <a:rPr lang="fi-FI" sz="1800" dirty="0"/>
              <a:t>Kurssin tarjoajan on annettava osallistumistodistus, jossa osallistujan nimi, lyhyt kuvaus kurssin sisällöstä ja oppimistuloksista, ajankohta ja paikka, kurssin järjestäjän ja kouluttajien nimet </a:t>
            </a:r>
          </a:p>
          <a:p>
            <a:r>
              <a:rPr lang="fi-FI" sz="1800" dirty="0"/>
              <a:t>Tukea ei voi käyttää osallistumiseen messuille, luennoille, seminaareihin ja konferensseihin.</a:t>
            </a:r>
          </a:p>
        </p:txBody>
      </p:sp>
      <p:sp>
        <p:nvSpPr>
          <p:cNvPr id="5" name="Päivämäärän paikkamerkki 4">
            <a:extLst>
              <a:ext uri="{FF2B5EF4-FFF2-40B4-BE49-F238E27FC236}">
                <a16:creationId xmlns:a16="http://schemas.microsoft.com/office/drawing/2014/main" id="{0EFA255B-D33A-298E-0731-2A417DB6ABF9}"/>
              </a:ext>
            </a:extLst>
          </p:cNvPr>
          <p:cNvSpPr>
            <a:spLocks noGrp="1"/>
          </p:cNvSpPr>
          <p:nvPr>
            <p:ph type="dt" sz="half" idx="10"/>
          </p:nvPr>
        </p:nvSpPr>
        <p:spPr/>
        <p:txBody>
          <a:bodyPr/>
          <a:lstStyle/>
          <a:p>
            <a:r>
              <a:rPr lang="fi-FI"/>
              <a:t>2.9.2026</a:t>
            </a:r>
          </a:p>
        </p:txBody>
      </p:sp>
    </p:spTree>
    <p:extLst>
      <p:ext uri="{BB962C8B-B14F-4D97-AF65-F5344CB8AC3E}">
        <p14:creationId xmlns:p14="http://schemas.microsoft.com/office/powerpoint/2010/main" val="203760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89B76B1-17EA-66DC-8F15-18436A597DFD}"/>
              </a:ext>
            </a:extLst>
          </p:cNvPr>
          <p:cNvSpPr>
            <a:spLocks noGrp="1"/>
          </p:cNvSpPr>
          <p:nvPr>
            <p:ph type="title"/>
          </p:nvPr>
        </p:nvSpPr>
        <p:spPr>
          <a:xfrm>
            <a:off x="457200" y="274638"/>
            <a:ext cx="8229600" cy="711993"/>
          </a:xfrm>
        </p:spPr>
        <p:txBody>
          <a:bodyPr>
            <a:normAutofit fontScale="90000"/>
          </a:bodyPr>
          <a:lstStyle/>
          <a:p>
            <a:r>
              <a:rPr lang="fi-FI" noProof="0" dirty="0">
                <a:solidFill>
                  <a:srgbClr val="EB9803"/>
                </a:solidFill>
              </a:rPr>
              <a:t>Kun kohde on löytynyt…</a:t>
            </a:r>
          </a:p>
        </p:txBody>
      </p:sp>
      <p:sp>
        <p:nvSpPr>
          <p:cNvPr id="3" name="Sisällön paikkamerkki 2">
            <a:extLst>
              <a:ext uri="{FF2B5EF4-FFF2-40B4-BE49-F238E27FC236}">
                <a16:creationId xmlns:a16="http://schemas.microsoft.com/office/drawing/2014/main" id="{14374590-027C-2305-1CCC-8B2A73E8F8A7}"/>
              </a:ext>
            </a:extLst>
          </p:cNvPr>
          <p:cNvSpPr>
            <a:spLocks noGrp="1"/>
          </p:cNvSpPr>
          <p:nvPr>
            <p:ph idx="1"/>
          </p:nvPr>
        </p:nvSpPr>
        <p:spPr>
          <a:xfrm>
            <a:off x="457200" y="1179870"/>
            <a:ext cx="8229600" cy="5176479"/>
          </a:xfrm>
        </p:spPr>
        <p:txBody>
          <a:bodyPr>
            <a:normAutofit fontScale="70000" lnSpcReduction="20000"/>
          </a:bodyPr>
          <a:lstStyle/>
          <a:p>
            <a:r>
              <a:rPr lang="fi-FI" sz="2300" noProof="0" dirty="0"/>
              <a:t>Selvitä seuraavat tiedot oppilaitoksesta/kohteesta:</a:t>
            </a:r>
          </a:p>
          <a:p>
            <a:pPr lvl="1">
              <a:buFont typeface="Arial" panose="020B0604020202020204" pitchFamily="34" charset="0"/>
              <a:buChar char="•"/>
            </a:pPr>
            <a:r>
              <a:rPr lang="fi-FI" sz="2300" noProof="0" dirty="0"/>
              <a:t>Oppilaitoksen virallinen nimi, osoite, yhteystiedot, www-osoite, maa</a:t>
            </a:r>
          </a:p>
          <a:p>
            <a:pPr lvl="1">
              <a:buFont typeface="Arial" panose="020B0604020202020204" pitchFamily="34" charset="0"/>
              <a:buChar char="•"/>
            </a:pPr>
            <a:r>
              <a:rPr lang="fi-FI" sz="2300" noProof="0" dirty="0"/>
              <a:t>Oppilaitoksen mahdollinen Organisation ID-koodi (entinen PIC-koodi) </a:t>
            </a:r>
            <a:r>
              <a:rPr lang="fi-FI" sz="2300" noProof="0" dirty="0">
                <a:hlinkClick r:id="rId2"/>
              </a:rPr>
              <a:t>https://webgate.ec.europa.eu/erasmus-esc/index/organisations/search-for-an-organisation</a:t>
            </a:r>
            <a:r>
              <a:rPr lang="fi-FI" sz="2300" noProof="0" dirty="0"/>
              <a:t> </a:t>
            </a:r>
          </a:p>
          <a:p>
            <a:pPr lvl="1">
              <a:buFont typeface="Arial" panose="020B0604020202020204" pitchFamily="34" charset="0"/>
              <a:buChar char="•"/>
            </a:pPr>
            <a:r>
              <a:rPr lang="fi-FI" sz="2300" noProof="0" dirty="0"/>
              <a:t>Oppilaitoksen tyyppi: esim. aikuiskoulutusorganisaatio, järjestö, yliopisto, yritys….</a:t>
            </a:r>
          </a:p>
          <a:p>
            <a:pPr lvl="1">
              <a:buFont typeface="Arial" panose="020B0604020202020204" pitchFamily="34" charset="0"/>
              <a:buChar char="•"/>
            </a:pPr>
            <a:r>
              <a:rPr lang="fi-FI" sz="2300" noProof="0" dirty="0"/>
              <a:t>Kurssin nimi ja mahdollinen kurssikoodi</a:t>
            </a:r>
          </a:p>
          <a:p>
            <a:r>
              <a:rPr lang="fi-FI" sz="2600" noProof="0" dirty="0"/>
              <a:t>Katso matkan pituus kotoa kohteeseen: </a:t>
            </a:r>
            <a:r>
              <a:rPr lang="fi-FI" sz="2000" noProof="0" dirty="0">
                <a:hlinkClick r:id="rId3"/>
              </a:rPr>
              <a:t>https://erasmus-plus.ec.europa.eu/fi/resources-and-tools/distance-calculator</a:t>
            </a:r>
            <a:r>
              <a:rPr lang="fi-FI" sz="2000" noProof="0" dirty="0"/>
              <a:t> </a:t>
            </a:r>
          </a:p>
          <a:p>
            <a:r>
              <a:rPr lang="fi-FI" sz="2600" noProof="0" dirty="0"/>
              <a:t>Selvitä matkalippujen hinnat kohteeseen ja takaisin ja mitä liikennevälineitä joudut siihen käyttämään (kohdemaassa oleskelun aikana tapahtuvaa matkustusta ei lasketa tähän vaan se on oleskelukulua)</a:t>
            </a:r>
          </a:p>
          <a:p>
            <a:r>
              <a:rPr lang="fi-FI" sz="2600" noProof="0" dirty="0"/>
              <a:t>Selvitä yöpymiset kohteessa</a:t>
            </a:r>
          </a:p>
          <a:p>
            <a:r>
              <a:rPr lang="fi-FI" sz="2600" noProof="0" dirty="0"/>
              <a:t>Matkasi pituus on kurssin pituus kohteessa + 2 matkustuspäivää. Matkusta siis lyhyintä ja nopeinta reittiä kohteeseen, jos et matkusta maata pitkin.</a:t>
            </a:r>
          </a:p>
          <a:p>
            <a:r>
              <a:rPr lang="fi-FI" sz="2600" noProof="0" dirty="0"/>
              <a:t>Pohdi, olisiko sinulla mahdollisuus matkustaa maata pitkin eli vihreästi (juna, bussi)? Silloin voit saada enintään 6 matkustuspäivää ja hieman korkeampaa matkatukea.</a:t>
            </a:r>
          </a:p>
          <a:p>
            <a:r>
              <a:rPr lang="fi-FI" sz="2600" noProof="0" dirty="0"/>
              <a:t>Huolehdi, että sinulla on matkavakuutus voimassa</a:t>
            </a:r>
          </a:p>
          <a:p>
            <a:r>
              <a:rPr lang="fi-FI" sz="2600" noProof="0" dirty="0"/>
              <a:t>Huolehdi, että sinulla on eurooppalainen sairaanhoitokortti ennen matkaasi</a:t>
            </a:r>
          </a:p>
          <a:p>
            <a:r>
              <a:rPr lang="fi-FI" sz="2600" dirty="0"/>
              <a:t>OLS-kielituki: </a:t>
            </a:r>
            <a:r>
              <a:rPr lang="fi-FI" sz="2600" dirty="0">
                <a:hlinkClick r:id="rId4"/>
              </a:rPr>
              <a:t>https://www.oph.fi/fi/ohjelmat/online-language-support-ols-kielivalmennus-verkossa</a:t>
            </a:r>
            <a:r>
              <a:rPr lang="fi-FI" sz="2600" dirty="0"/>
              <a:t> </a:t>
            </a:r>
            <a:endParaRPr lang="fi-FI" sz="2600" noProof="0" dirty="0"/>
          </a:p>
          <a:p>
            <a:endParaRPr lang="fi-FI" sz="1800" noProof="0" dirty="0"/>
          </a:p>
          <a:p>
            <a:endParaRPr lang="fi-FI" sz="1800" noProof="0" dirty="0"/>
          </a:p>
        </p:txBody>
      </p:sp>
      <p:sp>
        <p:nvSpPr>
          <p:cNvPr id="4" name="Päivämäärän paikkamerkki 3">
            <a:extLst>
              <a:ext uri="{FF2B5EF4-FFF2-40B4-BE49-F238E27FC236}">
                <a16:creationId xmlns:a16="http://schemas.microsoft.com/office/drawing/2014/main" id="{4191A715-59A0-18E2-DB2A-506B4EE7A6F3}"/>
              </a:ext>
            </a:extLst>
          </p:cNvPr>
          <p:cNvSpPr>
            <a:spLocks noGrp="1"/>
          </p:cNvSpPr>
          <p:nvPr>
            <p:ph type="dt" sz="half" idx="10"/>
          </p:nvPr>
        </p:nvSpPr>
        <p:spPr/>
        <p:txBody>
          <a:bodyPr/>
          <a:lstStyle/>
          <a:p>
            <a:r>
              <a:rPr lang="fi-FI" noProof="0"/>
              <a:t>2.9.2026</a:t>
            </a:r>
            <a:endParaRPr lang="fi-FI" noProof="0" dirty="0"/>
          </a:p>
        </p:txBody>
      </p:sp>
    </p:spTree>
    <p:extLst>
      <p:ext uri="{BB962C8B-B14F-4D97-AF65-F5344CB8AC3E}">
        <p14:creationId xmlns:p14="http://schemas.microsoft.com/office/powerpoint/2010/main" val="23949105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89B76B1-17EA-66DC-8F15-18436A597DFD}"/>
              </a:ext>
            </a:extLst>
          </p:cNvPr>
          <p:cNvSpPr>
            <a:spLocks noGrp="1"/>
          </p:cNvSpPr>
          <p:nvPr>
            <p:ph type="title"/>
          </p:nvPr>
        </p:nvSpPr>
        <p:spPr>
          <a:xfrm>
            <a:off x="457200" y="274638"/>
            <a:ext cx="8229600" cy="711993"/>
          </a:xfrm>
        </p:spPr>
        <p:txBody>
          <a:bodyPr>
            <a:normAutofit fontScale="90000"/>
          </a:bodyPr>
          <a:lstStyle/>
          <a:p>
            <a:r>
              <a:rPr lang="fi-FI" noProof="0" dirty="0">
                <a:solidFill>
                  <a:srgbClr val="EB9803"/>
                </a:solidFill>
              </a:rPr>
              <a:t>Täytä tietojenkeräyslomake</a:t>
            </a:r>
          </a:p>
        </p:txBody>
      </p:sp>
      <p:sp>
        <p:nvSpPr>
          <p:cNvPr id="3" name="Sisällön paikkamerkki 2">
            <a:extLst>
              <a:ext uri="{FF2B5EF4-FFF2-40B4-BE49-F238E27FC236}">
                <a16:creationId xmlns:a16="http://schemas.microsoft.com/office/drawing/2014/main" id="{14374590-027C-2305-1CCC-8B2A73E8F8A7}"/>
              </a:ext>
            </a:extLst>
          </p:cNvPr>
          <p:cNvSpPr>
            <a:spLocks noGrp="1"/>
          </p:cNvSpPr>
          <p:nvPr>
            <p:ph idx="1"/>
          </p:nvPr>
        </p:nvSpPr>
        <p:spPr>
          <a:xfrm>
            <a:off x="457200" y="1246909"/>
            <a:ext cx="8229600" cy="5336453"/>
          </a:xfrm>
        </p:spPr>
        <p:txBody>
          <a:bodyPr>
            <a:normAutofit fontScale="92500" lnSpcReduction="20000"/>
          </a:bodyPr>
          <a:lstStyle/>
          <a:p>
            <a:r>
              <a:rPr lang="fi-FI" sz="1800" noProof="0" dirty="0"/>
              <a:t>Täytä </a:t>
            </a:r>
            <a:r>
              <a:rPr lang="fi-FI" sz="1800" dirty="0"/>
              <a:t>viimeistään</a:t>
            </a:r>
            <a:r>
              <a:rPr lang="fi-FI" sz="1800" noProof="0" dirty="0"/>
              <a:t> 6 kk ennen matkaasi sähköinen tietojenkeräyslomake, jolla kerätään tarvittavat tiedot sinusta, matkakohteestasi, matkastasi, sen kestosta ja ajankohdasta apurahasopimusta varten </a:t>
            </a:r>
            <a:endParaRPr lang="fi-FI" sz="1800" noProof="0" dirty="0">
              <a:solidFill>
                <a:srgbClr val="FF0000"/>
              </a:solidFill>
            </a:endParaRPr>
          </a:p>
          <a:p>
            <a:r>
              <a:rPr lang="fi-FI" sz="1800" noProof="0" dirty="0">
                <a:solidFill>
                  <a:srgbClr val="FF0000"/>
                </a:solidFill>
              </a:rPr>
              <a:t>Täytä lomake huolellisesti ja vaikka esihenkilösi kanssa yhdessä!</a:t>
            </a:r>
            <a:endParaRPr lang="fi-FI" sz="1800" noProof="0" dirty="0"/>
          </a:p>
          <a:p>
            <a:r>
              <a:rPr lang="fi-FI" sz="1800" noProof="0" dirty="0"/>
              <a:t>Siilinjärven kansalaisopisto (Anita Heino) lähettää sinulle apurahasopimuksen, jonka sinä ja oman opistosi esihenkilö allekirjoittavat sähköisesti Visma Signissa.  </a:t>
            </a:r>
          </a:p>
          <a:p>
            <a:r>
              <a:rPr lang="fi-FI" sz="1800" noProof="0" dirty="0"/>
              <a:t>Oma opistosi maksaa sinulle (kuitteja vastaan) enintään apurahan verran matka-, majoitus- ja kurssimaksukuluja + maksaa matkalta päivärahan matkan jälkeen, jolla kustannat syömisesi ja paikallisen liikkumisesi ja muut menot.  </a:t>
            </a:r>
          </a:p>
          <a:p>
            <a:r>
              <a:rPr lang="fi-FI" sz="1800" noProof="0" dirty="0"/>
              <a:t>Kansalaisopiston on maksettava raha tai osa siitä </a:t>
            </a:r>
            <a:r>
              <a:rPr lang="fi-FI" sz="1800" b="1" noProof="0" dirty="0"/>
              <a:t>30 pv apurahasopimuksen allekirjoittamisen </a:t>
            </a:r>
            <a:r>
              <a:rPr lang="fi-FI" sz="1800" noProof="0" dirty="0"/>
              <a:t>jälkeen joko suorana apurahana, tilittämällä opettajalle kuitteja vastaan tehdyt ostot tai maksamalla suoraan opettajan puolesta matkaliput, majoituksen ja kurssimaksun.</a:t>
            </a:r>
          </a:p>
          <a:p>
            <a:r>
              <a:rPr lang="fi-FI" sz="1800" noProof="0" dirty="0"/>
              <a:t>Huom! Poikkeuksellisen suuret matkustuskulut voivat nostaa tukea. Hyvä selvittää kulut siis jo etukäteen.</a:t>
            </a:r>
          </a:p>
          <a:p>
            <a:r>
              <a:rPr lang="fi-FI" sz="1800" noProof="0" dirty="0"/>
              <a:t>Apurahasopimuksia tehdään sitä mukaan kuin tietojenkeräyslomakkeita tulee Siilinjärvelle.</a:t>
            </a:r>
          </a:p>
          <a:p>
            <a:r>
              <a:rPr lang="fi-FI" sz="1800" noProof="0" dirty="0"/>
              <a:t>Tietojenkeräyslomake löytyy tästä ja diasarjan lopusta: </a:t>
            </a:r>
            <a:r>
              <a:rPr lang="fi-FI" sz="1800" noProof="0" dirty="0">
                <a:hlinkClick r:id="rId2"/>
              </a:rPr>
              <a:t>https://forms.gle/zcZQYm4YYbjiAkQW6</a:t>
            </a:r>
            <a:r>
              <a:rPr lang="fi-FI" sz="1800" noProof="0" dirty="0"/>
              <a:t>  </a:t>
            </a:r>
          </a:p>
          <a:p>
            <a:r>
              <a:rPr lang="fi-FI" sz="1800" noProof="0" dirty="0">
                <a:solidFill>
                  <a:srgbClr val="FF0000"/>
                </a:solidFill>
              </a:rPr>
              <a:t>Mikäli matkasi kohde, ajankohta tms. jostakin syystä muuttuu, ilmoita siitä välittömästi esimiehellesi ja Anitalle. </a:t>
            </a:r>
            <a:r>
              <a:rPr lang="fi-FI" sz="1800" dirty="0">
                <a:solidFill>
                  <a:srgbClr val="FF0000"/>
                </a:solidFill>
              </a:rPr>
              <a:t>Riippuen muutoksesta, joudut ehkä täyttämään tietolomakkeen uudelleen ja sinulle tehdään uusi apurahasopimus.</a:t>
            </a:r>
            <a:endParaRPr lang="fi-FI" sz="1800" noProof="0" dirty="0">
              <a:solidFill>
                <a:srgbClr val="FF0000"/>
              </a:solidFill>
            </a:endParaRPr>
          </a:p>
          <a:p>
            <a:endParaRPr lang="fi-FI" sz="1800" noProof="0" dirty="0"/>
          </a:p>
        </p:txBody>
      </p:sp>
      <p:sp>
        <p:nvSpPr>
          <p:cNvPr id="4" name="Päivämäärän paikkamerkki 3">
            <a:extLst>
              <a:ext uri="{FF2B5EF4-FFF2-40B4-BE49-F238E27FC236}">
                <a16:creationId xmlns:a16="http://schemas.microsoft.com/office/drawing/2014/main" id="{4191A715-59A0-18E2-DB2A-506B4EE7A6F3}"/>
              </a:ext>
            </a:extLst>
          </p:cNvPr>
          <p:cNvSpPr>
            <a:spLocks noGrp="1"/>
          </p:cNvSpPr>
          <p:nvPr>
            <p:ph type="dt" sz="half" idx="10"/>
          </p:nvPr>
        </p:nvSpPr>
        <p:spPr/>
        <p:txBody>
          <a:bodyPr/>
          <a:lstStyle/>
          <a:p>
            <a:r>
              <a:rPr lang="fi-FI" noProof="0"/>
              <a:t>2.9.2026</a:t>
            </a:r>
            <a:endParaRPr lang="fi-FI" noProof="0" dirty="0"/>
          </a:p>
        </p:txBody>
      </p:sp>
    </p:spTree>
    <p:extLst>
      <p:ext uri="{BB962C8B-B14F-4D97-AF65-F5344CB8AC3E}">
        <p14:creationId xmlns:p14="http://schemas.microsoft.com/office/powerpoint/2010/main" val="11104084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46FFDB2-87C1-6FF0-A404-39D0A4C5C4FE}"/>
              </a:ext>
            </a:extLst>
          </p:cNvPr>
          <p:cNvSpPr>
            <a:spLocks noGrp="1"/>
          </p:cNvSpPr>
          <p:nvPr>
            <p:ph type="title"/>
          </p:nvPr>
        </p:nvSpPr>
        <p:spPr>
          <a:xfrm>
            <a:off x="457200" y="274638"/>
            <a:ext cx="8229600" cy="646331"/>
          </a:xfrm>
        </p:spPr>
        <p:txBody>
          <a:bodyPr>
            <a:normAutofit fontScale="90000"/>
          </a:bodyPr>
          <a:lstStyle/>
          <a:p>
            <a:r>
              <a:rPr lang="fi-FI" noProof="0" dirty="0">
                <a:solidFill>
                  <a:srgbClr val="EB9803"/>
                </a:solidFill>
              </a:rPr>
              <a:t>Tukirahat</a:t>
            </a:r>
          </a:p>
        </p:txBody>
      </p:sp>
      <p:graphicFrame>
        <p:nvGraphicFramePr>
          <p:cNvPr id="6" name="Sisällön paikkamerkki 5">
            <a:extLst>
              <a:ext uri="{FF2B5EF4-FFF2-40B4-BE49-F238E27FC236}">
                <a16:creationId xmlns:a16="http://schemas.microsoft.com/office/drawing/2014/main" id="{3CC43339-E1B5-8B09-EF3C-369F3EEB6246}"/>
              </a:ext>
            </a:extLst>
          </p:cNvPr>
          <p:cNvGraphicFramePr>
            <a:graphicFrameLocks noGrp="1"/>
          </p:cNvGraphicFramePr>
          <p:nvPr>
            <p:ph idx="1"/>
            <p:extLst>
              <p:ext uri="{D42A27DB-BD31-4B8C-83A1-F6EECF244321}">
                <p14:modId xmlns:p14="http://schemas.microsoft.com/office/powerpoint/2010/main" val="2425615425"/>
              </p:ext>
            </p:extLst>
          </p:nvPr>
        </p:nvGraphicFramePr>
        <p:xfrm>
          <a:off x="3271809" y="1162860"/>
          <a:ext cx="5374634" cy="2506347"/>
        </p:xfrm>
        <a:graphic>
          <a:graphicData uri="http://schemas.openxmlformats.org/drawingml/2006/table">
            <a:tbl>
              <a:tblPr firstRow="1" firstCol="1" bandRow="1">
                <a:tableStyleId>{5C22544A-7EE6-4342-B048-85BDC9FD1C3A}</a:tableStyleId>
              </a:tblPr>
              <a:tblGrid>
                <a:gridCol w="703564">
                  <a:extLst>
                    <a:ext uri="{9D8B030D-6E8A-4147-A177-3AD203B41FA5}">
                      <a16:colId xmlns:a16="http://schemas.microsoft.com/office/drawing/2014/main" val="3464806028"/>
                    </a:ext>
                  </a:extLst>
                </a:gridCol>
                <a:gridCol w="2284735">
                  <a:extLst>
                    <a:ext uri="{9D8B030D-6E8A-4147-A177-3AD203B41FA5}">
                      <a16:colId xmlns:a16="http://schemas.microsoft.com/office/drawing/2014/main" val="2268354808"/>
                    </a:ext>
                  </a:extLst>
                </a:gridCol>
                <a:gridCol w="935511">
                  <a:extLst>
                    <a:ext uri="{9D8B030D-6E8A-4147-A177-3AD203B41FA5}">
                      <a16:colId xmlns:a16="http://schemas.microsoft.com/office/drawing/2014/main" val="3686525229"/>
                    </a:ext>
                  </a:extLst>
                </a:gridCol>
                <a:gridCol w="1450824">
                  <a:extLst>
                    <a:ext uri="{9D8B030D-6E8A-4147-A177-3AD203B41FA5}">
                      <a16:colId xmlns:a16="http://schemas.microsoft.com/office/drawing/2014/main" val="3637973636"/>
                    </a:ext>
                  </a:extLst>
                </a:gridCol>
              </a:tblGrid>
              <a:tr h="577004">
                <a:tc>
                  <a:txBody>
                    <a:bodyPr/>
                    <a:lstStyle/>
                    <a:p>
                      <a:pPr>
                        <a:lnSpc>
                          <a:spcPct val="107000"/>
                        </a:lnSpc>
                        <a:spcAft>
                          <a:spcPts val="800"/>
                        </a:spcAft>
                      </a:pPr>
                      <a:r>
                        <a:rPr lang="fi-FI" sz="1200" noProof="0" dirty="0">
                          <a:effectLst/>
                        </a:rPr>
                        <a:t>Maa-ryhmä</a:t>
                      </a:r>
                      <a:endParaRPr lang="fi-FI"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fi-FI" sz="1200" noProof="0" dirty="0">
                          <a:effectLst/>
                        </a:rPr>
                        <a:t>Maat</a:t>
                      </a:r>
                      <a:endParaRPr lang="fi-FI"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fi-FI" sz="1200" noProof="0" dirty="0">
                          <a:effectLst/>
                        </a:rPr>
                        <a:t>Opiskelijat/ pv</a:t>
                      </a:r>
                      <a:endParaRPr lang="fi-FI"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fi-FI" sz="1200" noProof="0" dirty="0">
                          <a:effectLst/>
                        </a:rPr>
                        <a:t>Henkilöstö/pv (max. 14 pv, sen jälkeen 70 %)</a:t>
                      </a:r>
                      <a:endParaRPr lang="fi-FI"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79397125"/>
                  </a:ext>
                </a:extLst>
              </a:tr>
              <a:tr h="381519">
                <a:tc>
                  <a:txBody>
                    <a:bodyPr/>
                    <a:lstStyle/>
                    <a:p>
                      <a:pPr>
                        <a:lnSpc>
                          <a:spcPct val="107000"/>
                        </a:lnSpc>
                        <a:spcAft>
                          <a:spcPts val="800"/>
                        </a:spcAft>
                      </a:pPr>
                      <a:r>
                        <a:rPr lang="fi-FI" sz="1200" noProof="0" dirty="0">
                          <a:effectLst/>
                        </a:rPr>
                        <a:t>1</a:t>
                      </a:r>
                      <a:endParaRPr lang="fi-FI"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fi-FI" sz="1200" noProof="0" dirty="0">
                          <a:effectLst/>
                        </a:rPr>
                        <a:t>Norja, Tanska, Luxemburg, Islanti, Ruotsi, Irlanti, Suomi ja Liechtenstein</a:t>
                      </a:r>
                      <a:endParaRPr lang="fi-FI"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800"/>
                        </a:spcAft>
                      </a:pPr>
                      <a:r>
                        <a:rPr lang="fi-FI" sz="1600" noProof="0" dirty="0">
                          <a:effectLst/>
                        </a:rPr>
                        <a:t>127 €</a:t>
                      </a:r>
                      <a:endParaRPr lang="fi-FI"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800"/>
                        </a:spcAft>
                      </a:pPr>
                      <a:r>
                        <a:rPr lang="fi-FI" sz="1600" noProof="0" dirty="0">
                          <a:effectLst/>
                        </a:rPr>
                        <a:t>191 €</a:t>
                      </a:r>
                      <a:endParaRPr lang="fi-FI"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17756507"/>
                  </a:ext>
                </a:extLst>
              </a:tr>
              <a:tr h="577004">
                <a:tc>
                  <a:txBody>
                    <a:bodyPr/>
                    <a:lstStyle/>
                    <a:p>
                      <a:pPr>
                        <a:lnSpc>
                          <a:spcPct val="107000"/>
                        </a:lnSpc>
                        <a:spcAft>
                          <a:spcPts val="800"/>
                        </a:spcAft>
                      </a:pPr>
                      <a:r>
                        <a:rPr lang="fi-FI" sz="1200" noProof="0" dirty="0">
                          <a:effectLst/>
                        </a:rPr>
                        <a:t>2</a:t>
                      </a:r>
                      <a:endParaRPr lang="fi-FI"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fi-FI" sz="1200" noProof="0" dirty="0">
                          <a:effectLst/>
                        </a:rPr>
                        <a:t>Alankomaat, Itävalta, Belgia, Ranska, Saksa, Italia, Espanja, Kypros, Kreikka, Malta, Portugali</a:t>
                      </a:r>
                      <a:endParaRPr lang="fi-FI"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800"/>
                        </a:spcAft>
                      </a:pPr>
                      <a:r>
                        <a:rPr lang="fi-FI" sz="1600" noProof="0" dirty="0">
                          <a:effectLst/>
                        </a:rPr>
                        <a:t>110 €</a:t>
                      </a:r>
                      <a:endParaRPr lang="fi-FI"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800"/>
                        </a:spcAft>
                      </a:pPr>
                      <a:r>
                        <a:rPr lang="fi-FI" sz="1600" noProof="0" dirty="0">
                          <a:effectLst/>
                        </a:rPr>
                        <a:t>169 €</a:t>
                      </a:r>
                      <a:endParaRPr lang="fi-FI"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89368861"/>
                  </a:ext>
                </a:extLst>
              </a:tr>
              <a:tr h="772488">
                <a:tc>
                  <a:txBody>
                    <a:bodyPr/>
                    <a:lstStyle/>
                    <a:p>
                      <a:pPr>
                        <a:lnSpc>
                          <a:spcPct val="107000"/>
                        </a:lnSpc>
                        <a:spcAft>
                          <a:spcPts val="800"/>
                        </a:spcAft>
                      </a:pPr>
                      <a:r>
                        <a:rPr lang="fi-FI" sz="1200" noProof="0" dirty="0">
                          <a:effectLst/>
                        </a:rPr>
                        <a:t>3</a:t>
                      </a:r>
                      <a:endParaRPr lang="fi-FI"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fi-FI" sz="1200" noProof="0" dirty="0">
                          <a:effectLst/>
                        </a:rPr>
                        <a:t>Slovenia, Viro, Latvia, Kroatia, Slovakia, Tsekki, Liettua, Turkki, Unkari, Puola, Romania, Bulgaria, Pohjois-Makedonia, Serbia</a:t>
                      </a:r>
                      <a:endParaRPr lang="fi-FI"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800"/>
                        </a:spcAft>
                      </a:pPr>
                      <a:r>
                        <a:rPr lang="fi-FI" sz="1600" noProof="0" dirty="0">
                          <a:effectLst/>
                        </a:rPr>
                        <a:t>93 €</a:t>
                      </a:r>
                      <a:endParaRPr lang="fi-FI"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800"/>
                        </a:spcAft>
                      </a:pPr>
                      <a:r>
                        <a:rPr lang="fi-FI" sz="1600" noProof="0" dirty="0">
                          <a:effectLst/>
                        </a:rPr>
                        <a:t>148 €</a:t>
                      </a:r>
                      <a:endParaRPr lang="fi-FI"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0302342"/>
                  </a:ext>
                </a:extLst>
              </a:tr>
            </a:tbl>
          </a:graphicData>
        </a:graphic>
      </p:graphicFrame>
      <p:sp>
        <p:nvSpPr>
          <p:cNvPr id="4" name="Päivämäärän paikkamerkki 3">
            <a:extLst>
              <a:ext uri="{FF2B5EF4-FFF2-40B4-BE49-F238E27FC236}">
                <a16:creationId xmlns:a16="http://schemas.microsoft.com/office/drawing/2014/main" id="{D001515C-7A66-DD5A-5550-6F435A645534}"/>
              </a:ext>
            </a:extLst>
          </p:cNvPr>
          <p:cNvSpPr>
            <a:spLocks noGrp="1"/>
          </p:cNvSpPr>
          <p:nvPr>
            <p:ph type="dt" sz="half" idx="10"/>
          </p:nvPr>
        </p:nvSpPr>
        <p:spPr/>
        <p:txBody>
          <a:bodyPr/>
          <a:lstStyle/>
          <a:p>
            <a:r>
              <a:rPr lang="fi-FI" noProof="0" dirty="0"/>
              <a:t>2.9.2026</a:t>
            </a:r>
          </a:p>
        </p:txBody>
      </p:sp>
      <p:graphicFrame>
        <p:nvGraphicFramePr>
          <p:cNvPr id="7" name="Taulukko 6">
            <a:extLst>
              <a:ext uri="{FF2B5EF4-FFF2-40B4-BE49-F238E27FC236}">
                <a16:creationId xmlns:a16="http://schemas.microsoft.com/office/drawing/2014/main" id="{9CDC1568-69E0-7596-C722-17ED98D416C1}"/>
              </a:ext>
            </a:extLst>
          </p:cNvPr>
          <p:cNvGraphicFramePr>
            <a:graphicFrameLocks noGrp="1"/>
          </p:cNvGraphicFramePr>
          <p:nvPr>
            <p:extLst>
              <p:ext uri="{D42A27DB-BD31-4B8C-83A1-F6EECF244321}">
                <p14:modId xmlns:p14="http://schemas.microsoft.com/office/powerpoint/2010/main" val="3395365947"/>
              </p:ext>
            </p:extLst>
          </p:nvPr>
        </p:nvGraphicFramePr>
        <p:xfrm>
          <a:off x="543290" y="1175960"/>
          <a:ext cx="2602632" cy="2493248"/>
        </p:xfrm>
        <a:graphic>
          <a:graphicData uri="http://schemas.openxmlformats.org/drawingml/2006/table">
            <a:tbl>
              <a:tblPr firstRow="1" firstCol="1" bandRow="1">
                <a:tableStyleId>{5C22544A-7EE6-4342-B048-85BDC9FD1C3A}</a:tableStyleId>
              </a:tblPr>
              <a:tblGrid>
                <a:gridCol w="1582681">
                  <a:extLst>
                    <a:ext uri="{9D8B030D-6E8A-4147-A177-3AD203B41FA5}">
                      <a16:colId xmlns:a16="http://schemas.microsoft.com/office/drawing/2014/main" val="1989435949"/>
                    </a:ext>
                  </a:extLst>
                </a:gridCol>
                <a:gridCol w="1019951">
                  <a:extLst>
                    <a:ext uri="{9D8B030D-6E8A-4147-A177-3AD203B41FA5}">
                      <a16:colId xmlns:a16="http://schemas.microsoft.com/office/drawing/2014/main" val="2387163429"/>
                    </a:ext>
                  </a:extLst>
                </a:gridCol>
              </a:tblGrid>
              <a:tr h="575336">
                <a:tc>
                  <a:txBody>
                    <a:bodyPr/>
                    <a:lstStyle/>
                    <a:p>
                      <a:pPr>
                        <a:lnSpc>
                          <a:spcPct val="107000"/>
                        </a:lnSpc>
                        <a:spcAft>
                          <a:spcPts val="800"/>
                        </a:spcAft>
                      </a:pPr>
                      <a:r>
                        <a:rPr lang="fi-FI" sz="1200" noProof="0" dirty="0">
                          <a:effectLst/>
                        </a:rPr>
                        <a:t>Matkan pituus</a:t>
                      </a:r>
                      <a:endParaRPr lang="fi-FI"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fi-FI" sz="1200" noProof="0" dirty="0">
                          <a:effectLst/>
                        </a:rPr>
                        <a:t>Matkatuki</a:t>
                      </a:r>
                      <a:endParaRPr lang="fi-FI"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12681580"/>
                  </a:ext>
                </a:extLst>
              </a:tr>
              <a:tr h="319652">
                <a:tc>
                  <a:txBody>
                    <a:bodyPr/>
                    <a:lstStyle/>
                    <a:p>
                      <a:pPr>
                        <a:lnSpc>
                          <a:spcPct val="107000"/>
                        </a:lnSpc>
                        <a:spcAft>
                          <a:spcPts val="800"/>
                        </a:spcAft>
                      </a:pPr>
                      <a:r>
                        <a:rPr lang="fi-FI" sz="1200" noProof="0" dirty="0">
                          <a:effectLst/>
                        </a:rPr>
                        <a:t>100-499 km</a:t>
                      </a:r>
                      <a:endParaRPr lang="fi-FI"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800"/>
                        </a:spcAft>
                      </a:pPr>
                      <a:r>
                        <a:rPr lang="fi-FI" sz="1600" noProof="0" dirty="0">
                          <a:effectLst/>
                        </a:rPr>
                        <a:t>211 €</a:t>
                      </a:r>
                      <a:endParaRPr lang="fi-FI"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66247495"/>
                  </a:ext>
                </a:extLst>
              </a:tr>
              <a:tr h="319652">
                <a:tc>
                  <a:txBody>
                    <a:bodyPr/>
                    <a:lstStyle/>
                    <a:p>
                      <a:pPr>
                        <a:lnSpc>
                          <a:spcPct val="107000"/>
                        </a:lnSpc>
                        <a:spcAft>
                          <a:spcPts val="800"/>
                        </a:spcAft>
                      </a:pPr>
                      <a:r>
                        <a:rPr lang="fi-FI" sz="1200" noProof="0" dirty="0">
                          <a:effectLst/>
                        </a:rPr>
                        <a:t>500-1999 km</a:t>
                      </a:r>
                      <a:endParaRPr lang="fi-FI"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800"/>
                        </a:spcAft>
                      </a:pPr>
                      <a:r>
                        <a:rPr lang="fi-FI" sz="1600" noProof="0" dirty="0">
                          <a:effectLst/>
                        </a:rPr>
                        <a:t>309 €</a:t>
                      </a:r>
                      <a:endParaRPr lang="fi-FI"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80338062"/>
                  </a:ext>
                </a:extLst>
              </a:tr>
              <a:tr h="319652">
                <a:tc>
                  <a:txBody>
                    <a:bodyPr/>
                    <a:lstStyle/>
                    <a:p>
                      <a:pPr>
                        <a:lnSpc>
                          <a:spcPct val="107000"/>
                        </a:lnSpc>
                        <a:spcAft>
                          <a:spcPts val="800"/>
                        </a:spcAft>
                      </a:pPr>
                      <a:r>
                        <a:rPr lang="fi-FI" sz="1200" noProof="0" dirty="0">
                          <a:effectLst/>
                        </a:rPr>
                        <a:t>2000-2999 km</a:t>
                      </a:r>
                      <a:endParaRPr lang="fi-FI"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800"/>
                        </a:spcAft>
                      </a:pPr>
                      <a:r>
                        <a:rPr lang="fi-FI" sz="1600" noProof="0" dirty="0">
                          <a:effectLst/>
                        </a:rPr>
                        <a:t>395 €</a:t>
                      </a:r>
                      <a:endParaRPr lang="fi-FI"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90735205"/>
                  </a:ext>
                </a:extLst>
              </a:tr>
              <a:tr h="319652">
                <a:tc>
                  <a:txBody>
                    <a:bodyPr/>
                    <a:lstStyle/>
                    <a:p>
                      <a:pPr>
                        <a:lnSpc>
                          <a:spcPct val="107000"/>
                        </a:lnSpc>
                        <a:spcAft>
                          <a:spcPts val="800"/>
                        </a:spcAft>
                      </a:pPr>
                      <a:r>
                        <a:rPr lang="fi-FI" sz="1200" noProof="0" dirty="0">
                          <a:effectLst/>
                        </a:rPr>
                        <a:t>3000-3999 km</a:t>
                      </a:r>
                      <a:endParaRPr lang="fi-FI"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800"/>
                        </a:spcAft>
                      </a:pPr>
                      <a:r>
                        <a:rPr lang="fi-FI" sz="1600" noProof="0" dirty="0">
                          <a:effectLst/>
                        </a:rPr>
                        <a:t>580 €</a:t>
                      </a:r>
                      <a:endParaRPr lang="fi-FI"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5149621"/>
                  </a:ext>
                </a:extLst>
              </a:tr>
              <a:tr h="319652">
                <a:tc>
                  <a:txBody>
                    <a:bodyPr/>
                    <a:lstStyle/>
                    <a:p>
                      <a:pPr>
                        <a:lnSpc>
                          <a:spcPct val="107000"/>
                        </a:lnSpc>
                        <a:spcAft>
                          <a:spcPts val="800"/>
                        </a:spcAft>
                      </a:pPr>
                      <a:r>
                        <a:rPr lang="fi-FI" sz="1200" noProof="0" dirty="0">
                          <a:effectLst/>
                        </a:rPr>
                        <a:t>4000-7999 km</a:t>
                      </a:r>
                      <a:endParaRPr lang="fi-FI"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800"/>
                        </a:spcAft>
                      </a:pPr>
                      <a:r>
                        <a:rPr lang="fi-FI" sz="1600" noProof="0" dirty="0">
                          <a:effectLst/>
                        </a:rPr>
                        <a:t>1 188 €</a:t>
                      </a:r>
                      <a:endParaRPr lang="fi-FI"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62942358"/>
                  </a:ext>
                </a:extLst>
              </a:tr>
              <a:tr h="319652">
                <a:tc>
                  <a:txBody>
                    <a:bodyPr/>
                    <a:lstStyle/>
                    <a:p>
                      <a:pPr>
                        <a:lnSpc>
                          <a:spcPct val="107000"/>
                        </a:lnSpc>
                        <a:spcAft>
                          <a:spcPts val="800"/>
                        </a:spcAft>
                      </a:pPr>
                      <a:r>
                        <a:rPr lang="fi-FI" sz="1200" noProof="0" dirty="0">
                          <a:effectLst/>
                        </a:rPr>
                        <a:t>8000 km -</a:t>
                      </a:r>
                      <a:endParaRPr lang="fi-FI"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800"/>
                        </a:spcAft>
                      </a:pPr>
                      <a:r>
                        <a:rPr lang="fi-FI" sz="1600" noProof="0" dirty="0">
                          <a:effectLst/>
                        </a:rPr>
                        <a:t>1 735 €</a:t>
                      </a:r>
                      <a:endParaRPr lang="fi-FI"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38904340"/>
                  </a:ext>
                </a:extLst>
              </a:tr>
            </a:tbl>
          </a:graphicData>
        </a:graphic>
      </p:graphicFrame>
      <p:sp>
        <p:nvSpPr>
          <p:cNvPr id="8" name="Rectangle 1">
            <a:extLst>
              <a:ext uri="{FF2B5EF4-FFF2-40B4-BE49-F238E27FC236}">
                <a16:creationId xmlns:a16="http://schemas.microsoft.com/office/drawing/2014/main" id="{B744397E-2059-3D41-AAAC-AAB378F68ECB}"/>
              </a:ext>
            </a:extLst>
          </p:cNvPr>
          <p:cNvSpPr>
            <a:spLocks noChangeArrowheads="1"/>
          </p:cNvSpPr>
          <p:nvPr/>
        </p:nvSpPr>
        <p:spPr bwMode="auto">
          <a:xfrm>
            <a:off x="436637" y="4682098"/>
            <a:ext cx="8209806" cy="1415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i-FI" sz="1400" b="1" i="0" u="none" strike="noStrike" cap="none" normalizeH="0" baseline="0" noProof="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Kurssimaksutuki:</a:t>
            </a:r>
            <a:r>
              <a:rPr kumimoji="0" lang="fi-FI" sz="1400" b="0" i="0" u="none" strike="noStrike" cap="none" normalizeH="0" baseline="0" noProof="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80 €/ pv. Maksetaan enintään 10 päivältä eli maksimisumma on 800 €/ henkilöstöön kuuluvan liikkuvuus. Tuki ei koske opiskelijoiden liikkuvuutta.</a:t>
            </a:r>
          </a:p>
          <a:p>
            <a:pPr marL="0" marR="0" lvl="0" indent="0" algn="l" defTabSz="914400" rtl="0" eaLnBrk="0" fontAlgn="base" latinLnBrk="0" hangingPunct="0">
              <a:lnSpc>
                <a:spcPct val="100000"/>
              </a:lnSpc>
              <a:spcBef>
                <a:spcPct val="0"/>
              </a:spcBef>
              <a:spcAft>
                <a:spcPct val="0"/>
              </a:spcAft>
              <a:buClrTx/>
              <a:buSzTx/>
              <a:buFontTx/>
              <a:buNone/>
              <a:tabLst/>
            </a:pPr>
            <a:endParaRPr lang="fi-FI" sz="800" noProof="0" dirty="0">
              <a:latin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fi-FI" sz="1400" b="1" noProof="0" dirty="0">
                <a:latin typeface="Calibri" panose="020F0502020204030204" pitchFamily="34" charset="0"/>
                <a:cs typeface="Times New Roman" panose="02020603050405020304" pitchFamily="18" charset="0"/>
              </a:rPr>
              <a:t>Huom 1! Matkaa varten myönnetyn</a:t>
            </a:r>
            <a:r>
              <a:rPr kumimoji="0" lang="fi-FI" sz="1400" b="1" i="0" u="none" strike="noStrike" cap="none" normalizeH="0" baseline="0" noProof="0" dirty="0">
                <a:ln>
                  <a:noFill/>
                </a:ln>
                <a:solidFill>
                  <a:schemeClr val="tx1"/>
                </a:solidFill>
                <a:effectLst/>
                <a:latin typeface="Calibri" panose="020F0502020204030204" pitchFamily="34" charset="0"/>
                <a:cs typeface="Times New Roman" panose="02020603050405020304" pitchFamily="18" charset="0"/>
              </a:rPr>
              <a:t> apurahan kokonaissumman saa käyttää tarvitsemallaan tavalla. Mutta apurahan ylittävän maksuosuuden joutuu kustantamaan itse</a:t>
            </a:r>
            <a:r>
              <a:rPr lang="fi-FI" sz="1400" b="1" noProof="0" dirty="0">
                <a:latin typeface="Calibri" panose="020F0502020204030204" pitchFamily="34" charset="0"/>
                <a:cs typeface="Times New Roman" panose="02020603050405020304" pitchFamily="18" charset="0"/>
              </a:rPr>
              <a:t>, jos ei sitten ole oikeutettu korotettuun matkatukeen.</a:t>
            </a:r>
          </a:p>
          <a:p>
            <a:pPr marL="0" marR="0" lvl="0" indent="0" algn="l" defTabSz="914400" rtl="0" eaLnBrk="0" fontAlgn="base" latinLnBrk="0" hangingPunct="0">
              <a:lnSpc>
                <a:spcPct val="100000"/>
              </a:lnSpc>
              <a:spcBef>
                <a:spcPct val="0"/>
              </a:spcBef>
              <a:spcAft>
                <a:spcPct val="0"/>
              </a:spcAft>
              <a:buClrTx/>
              <a:buSzTx/>
              <a:buFontTx/>
              <a:buNone/>
              <a:tabLst/>
            </a:pPr>
            <a:endParaRPr lang="fi-FI" sz="800" b="1" noProof="0" dirty="0">
              <a:latin typeface="Calibri" panose="020F0502020204030204" pitchFamily="34" charset="0"/>
              <a:cs typeface="Times New Roman" panose="02020603050405020304" pitchFamily="18" charset="0"/>
            </a:endParaRPr>
          </a:p>
        </p:txBody>
      </p:sp>
      <p:sp>
        <p:nvSpPr>
          <p:cNvPr id="10" name="Tekstiruutu 9">
            <a:extLst>
              <a:ext uri="{FF2B5EF4-FFF2-40B4-BE49-F238E27FC236}">
                <a16:creationId xmlns:a16="http://schemas.microsoft.com/office/drawing/2014/main" id="{878F6A91-4F49-88E2-EEE1-32A96D858515}"/>
              </a:ext>
            </a:extLst>
          </p:cNvPr>
          <p:cNvSpPr txBox="1"/>
          <p:nvPr/>
        </p:nvSpPr>
        <p:spPr>
          <a:xfrm>
            <a:off x="437406" y="3684954"/>
            <a:ext cx="8229600" cy="954107"/>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fi-FI" sz="1400" noProof="0" dirty="0">
                <a:latin typeface="Calibri" panose="020F0502020204030204" pitchFamily="34" charset="0"/>
                <a:ea typeface="Calibri" panose="020F0502020204030204" pitchFamily="34" charset="0"/>
                <a:cs typeface="Times New Roman" panose="02020603050405020304" pitchFamily="18" charset="0"/>
              </a:rPr>
              <a:t>M</a:t>
            </a:r>
            <a:r>
              <a:rPr kumimoji="0" lang="fi-FI" sz="1400" b="0" i="0" u="none" strike="noStrike" cap="none" normalizeH="0" baseline="0" noProof="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atkan pituus </a:t>
            </a:r>
            <a:r>
              <a:rPr lang="fi-FI" sz="1400" noProof="0" dirty="0">
                <a:latin typeface="Calibri" panose="020F0502020204030204" pitchFamily="34" charset="0"/>
                <a:ea typeface="Calibri" panose="020F0502020204030204" pitchFamily="34" charset="0"/>
                <a:cs typeface="Times New Roman" panose="02020603050405020304" pitchFamily="18" charset="0"/>
              </a:rPr>
              <a:t>määräytyy</a:t>
            </a:r>
            <a:r>
              <a:rPr kumimoji="0" lang="fi-FI" sz="1400" b="0" i="0" u="none" strike="noStrike" cap="none" normalizeH="0" baseline="0" noProof="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matkalaskurin mukaan</a:t>
            </a:r>
            <a:r>
              <a:rPr lang="fi-FI" sz="1400" noProof="0" dirty="0">
                <a:latin typeface="Calibri" panose="020F0502020204030204" pitchFamily="34" charset="0"/>
                <a:ea typeface="Calibri" panose="020F0502020204030204" pitchFamily="34" charset="0"/>
                <a:cs typeface="Times New Roman" panose="02020603050405020304"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i-FI" sz="1400" b="0" i="0" u="none" strike="noStrike" cap="none" normalizeH="0" baseline="0" noProof="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i-FI" sz="1400" b="1" i="0" u="none" strike="noStrike" cap="none" normalizeH="0" baseline="0" noProof="0" dirty="0">
                <a:ln>
                  <a:noFill/>
                </a:ln>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Huom! Lennon/matkan reittiin ei saa kuulua edes välipysähdystä EU-maihin kuulumattomien valtioiden alueelle esim. Sveitsi tai Iso-Britannia</a:t>
            </a:r>
            <a:r>
              <a:rPr kumimoji="0" lang="fi-FI" sz="1400" b="0" i="0" u="none" strike="noStrike" cap="none" normalizeH="0" baseline="0" noProof="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Ennakkotietoa: 2027 Sveitsi ja Iso-Britannia ovat tulossa mukaan!</a:t>
            </a:r>
            <a:endParaRPr kumimoji="0" lang="fi-FI" sz="1400" b="0" i="0" u="none" strike="noStrike" cap="none" normalizeH="0" baseline="0" noProof="0" dirty="0">
              <a:ln>
                <a:noFill/>
              </a:ln>
              <a:solidFill>
                <a:schemeClr val="tx1"/>
              </a:solidFill>
              <a:effectLst/>
            </a:endParaRPr>
          </a:p>
        </p:txBody>
      </p:sp>
      <p:sp>
        <p:nvSpPr>
          <p:cNvPr id="12" name="Tekstiruutu 11">
            <a:extLst>
              <a:ext uri="{FF2B5EF4-FFF2-40B4-BE49-F238E27FC236}">
                <a16:creationId xmlns:a16="http://schemas.microsoft.com/office/drawing/2014/main" id="{4C59CEB1-F2B3-0843-7A8A-FDD164767763}"/>
              </a:ext>
            </a:extLst>
          </p:cNvPr>
          <p:cNvSpPr txBox="1"/>
          <p:nvPr/>
        </p:nvSpPr>
        <p:spPr>
          <a:xfrm>
            <a:off x="543290" y="860326"/>
            <a:ext cx="8123716" cy="369332"/>
          </a:xfrm>
          <a:prstGeom prst="rect">
            <a:avLst/>
          </a:prstGeom>
          <a:noFill/>
        </p:spPr>
        <p:txBody>
          <a:bodyPr wrap="square">
            <a:spAutoFit/>
          </a:bodyPr>
          <a:lstStyle/>
          <a:p>
            <a:r>
              <a:rPr lang="fi-FI" sz="1400" b="1" noProof="0" dirty="0">
                <a:latin typeface="Calibri" panose="020F0502020204030204" pitchFamily="34" charset="0"/>
                <a:ea typeface="Calibri" panose="020F0502020204030204" pitchFamily="34" charset="0"/>
                <a:cs typeface="Times New Roman" panose="02020603050405020304" pitchFamily="18" charset="0"/>
              </a:rPr>
              <a:t>Matkatuki koti - kohde - koti</a:t>
            </a:r>
            <a:r>
              <a:rPr lang="fi-FI" sz="1400" noProof="0" dirty="0">
                <a:latin typeface="Calibri" panose="020F0502020204030204" pitchFamily="34" charset="0"/>
                <a:ea typeface="Calibri" panose="020F0502020204030204" pitchFamily="34" charset="0"/>
                <a:cs typeface="Times New Roman" panose="02020603050405020304" pitchFamily="18" charset="0"/>
              </a:rPr>
              <a:t>  </a:t>
            </a:r>
            <a:r>
              <a:rPr lang="fi-FI" noProof="0" dirty="0">
                <a:latin typeface="Calibri" panose="020F0502020204030204" pitchFamily="34" charset="0"/>
                <a:ea typeface="Calibri" panose="020F0502020204030204" pitchFamily="34" charset="0"/>
                <a:cs typeface="Times New Roman" panose="02020603050405020304" pitchFamily="18" charset="0"/>
              </a:rPr>
              <a:t>	</a:t>
            </a:r>
            <a:r>
              <a:rPr lang="fi-FI" sz="1400" b="1" noProof="0" dirty="0"/>
              <a:t>Yksilötuki/ matkapäivä</a:t>
            </a:r>
            <a:endParaRPr lang="fi-FI" b="1" noProof="0" dirty="0"/>
          </a:p>
        </p:txBody>
      </p:sp>
    </p:spTree>
    <p:extLst>
      <p:ext uri="{BB962C8B-B14F-4D97-AF65-F5344CB8AC3E}">
        <p14:creationId xmlns:p14="http://schemas.microsoft.com/office/powerpoint/2010/main" val="50354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84F6B82-E571-04E4-5401-76E497667454}"/>
              </a:ext>
            </a:extLst>
          </p:cNvPr>
          <p:cNvSpPr>
            <a:spLocks noGrp="1"/>
          </p:cNvSpPr>
          <p:nvPr>
            <p:ph type="title"/>
          </p:nvPr>
        </p:nvSpPr>
        <p:spPr>
          <a:xfrm>
            <a:off x="457200" y="274638"/>
            <a:ext cx="8229600" cy="634082"/>
          </a:xfrm>
        </p:spPr>
        <p:txBody>
          <a:bodyPr>
            <a:normAutofit fontScale="90000"/>
          </a:bodyPr>
          <a:lstStyle/>
          <a:p>
            <a:r>
              <a:rPr lang="fi-FI" noProof="0" dirty="0">
                <a:solidFill>
                  <a:srgbClr val="EB9803"/>
                </a:solidFill>
              </a:rPr>
              <a:t>Vihreä matkustaminen</a:t>
            </a:r>
          </a:p>
        </p:txBody>
      </p:sp>
      <p:sp>
        <p:nvSpPr>
          <p:cNvPr id="4" name="Päivämäärän paikkamerkki 3">
            <a:extLst>
              <a:ext uri="{FF2B5EF4-FFF2-40B4-BE49-F238E27FC236}">
                <a16:creationId xmlns:a16="http://schemas.microsoft.com/office/drawing/2014/main" id="{983EC1C1-7F79-0EF4-F623-761D292EA03B}"/>
              </a:ext>
            </a:extLst>
          </p:cNvPr>
          <p:cNvSpPr>
            <a:spLocks noGrp="1"/>
          </p:cNvSpPr>
          <p:nvPr>
            <p:ph type="dt" sz="half" idx="10"/>
          </p:nvPr>
        </p:nvSpPr>
        <p:spPr/>
        <p:txBody>
          <a:bodyPr/>
          <a:lstStyle/>
          <a:p>
            <a:r>
              <a:rPr lang="fi-FI" noProof="0"/>
              <a:t>2.9.2026</a:t>
            </a:r>
            <a:endParaRPr lang="fi-FI" noProof="0" dirty="0"/>
          </a:p>
        </p:txBody>
      </p:sp>
      <p:sp>
        <p:nvSpPr>
          <p:cNvPr id="10" name="Tekstiruutu 9">
            <a:extLst>
              <a:ext uri="{FF2B5EF4-FFF2-40B4-BE49-F238E27FC236}">
                <a16:creationId xmlns:a16="http://schemas.microsoft.com/office/drawing/2014/main" id="{E19C6AB1-DD40-71A9-D1D5-365293CBF9E0}"/>
              </a:ext>
            </a:extLst>
          </p:cNvPr>
          <p:cNvSpPr txBox="1"/>
          <p:nvPr/>
        </p:nvSpPr>
        <p:spPr>
          <a:xfrm>
            <a:off x="453732" y="1040532"/>
            <a:ext cx="7992888" cy="1169551"/>
          </a:xfrm>
          <a:prstGeom prst="rect">
            <a:avLst/>
          </a:prstGeom>
          <a:noFill/>
        </p:spPr>
        <p:txBody>
          <a:bodyPr wrap="square" rtlCol="0">
            <a:spAutoFit/>
          </a:bodyPr>
          <a:lstStyle/>
          <a:p>
            <a:pPr algn="l"/>
            <a:r>
              <a:rPr lang="fi-FI" sz="1400" b="0" i="0" u="none" strike="noStrike" baseline="0" noProof="0" dirty="0"/>
              <a:t>Vihreällä matkustamisella tarkoitetaan matkustamista, jossa matkaan tai osaan matkasta käytetään vähäpäästöisiä kulkuneuvoja, (kuten linja-auto, juna, yhteiskyyti autolla) tavoitteena minimoida jaksoon liittyviä päästöjä mm. lentoja vähentämällä. Osallistuja on oikeutettu vihreän matkustamisen tukeen, kun enin osa matkustetusta matkasta tai vähintään toinen suunta meno-paluumatkasta on matkustettu vähäpäästöisesti.</a:t>
            </a:r>
          </a:p>
        </p:txBody>
      </p:sp>
      <p:sp>
        <p:nvSpPr>
          <p:cNvPr id="12" name="Tekstiruutu 11">
            <a:extLst>
              <a:ext uri="{FF2B5EF4-FFF2-40B4-BE49-F238E27FC236}">
                <a16:creationId xmlns:a16="http://schemas.microsoft.com/office/drawing/2014/main" id="{5A2D825A-CAC5-2FF1-1F59-238C3BD4898D}"/>
              </a:ext>
            </a:extLst>
          </p:cNvPr>
          <p:cNvSpPr txBox="1"/>
          <p:nvPr/>
        </p:nvSpPr>
        <p:spPr>
          <a:xfrm>
            <a:off x="4025954" y="2150284"/>
            <a:ext cx="4706416" cy="4185761"/>
          </a:xfrm>
          <a:prstGeom prst="rect">
            <a:avLst/>
          </a:prstGeom>
          <a:noFill/>
        </p:spPr>
        <p:txBody>
          <a:bodyPr wrap="square">
            <a:spAutoFit/>
          </a:bodyPr>
          <a:lstStyle/>
          <a:p>
            <a:r>
              <a:rPr lang="fi-FI" sz="1400" noProof="0" dirty="0"/>
              <a:t>Erasmus+ ohjelmassa vihreän matkustamisen tuki on korkeampi kuin tavanomainen matkatuki ja matkustamiseen voi käyttää maksimissaan kuusi (6) matkapäivää. Korotetun matkatuen lisäksi osallistujalle maksetaan yksilötuki jokaiselta toteutuneelta matkapäivältä:</a:t>
            </a:r>
          </a:p>
          <a:p>
            <a:pPr marL="285750" indent="-285750">
              <a:buFont typeface="Arial" panose="020B0604020202020204" pitchFamily="34" charset="0"/>
              <a:buChar char="•"/>
            </a:pPr>
            <a:r>
              <a:rPr lang="fi-FI" sz="1400" noProof="0" dirty="0"/>
              <a:t>kun koko matka toteutetaan vähäpäästöisesti, osallistuja on oikeutettu kahden (2) matkapäivän lisäksi neljään (4) lisämatkapäivään (2+4)</a:t>
            </a:r>
          </a:p>
          <a:p>
            <a:pPr marL="285750" indent="-285750">
              <a:buFont typeface="Arial" panose="020B0604020202020204" pitchFamily="34" charset="0"/>
              <a:buChar char="•"/>
            </a:pPr>
            <a:r>
              <a:rPr lang="fi-FI" sz="1400" noProof="0" dirty="0"/>
              <a:t>kun enin osa matkustetusta matkasta tai vähintään toinen suunta meno-paluumatkasta on matkustettu vähäpäästöisesti, avustus maksetaan toteutuneiden matkapäivien mukaan, kuitenkin enintään kuudelta (6) matkapäivää</a:t>
            </a:r>
          </a:p>
          <a:p>
            <a:r>
              <a:rPr lang="fi-FI" sz="1400" b="1" noProof="0" dirty="0"/>
              <a:t>Jokainen vihreään matkustamiseen sitoutunut täyttää tätä varten erillisen vakuuslomakkeen</a:t>
            </a:r>
            <a:r>
              <a:rPr lang="fi-FI" sz="1400" b="1" dirty="0"/>
              <a:t>. Lisäksi tulee </a:t>
            </a:r>
            <a:r>
              <a:rPr lang="fi-FI" sz="1400" b="1" noProof="0" dirty="0"/>
              <a:t>tallettaa jokaisen matkalipun ja väliyöpymisen kuitit matkan todentamista varten. Kuitit tulee </a:t>
            </a:r>
            <a:r>
              <a:rPr lang="fi-FI" sz="1400" b="1" noProof="0" dirty="0" err="1"/>
              <a:t>skannataja</a:t>
            </a:r>
            <a:r>
              <a:rPr lang="fi-FI" sz="1400" b="1" noProof="0" dirty="0"/>
              <a:t> lähettää matkaselvityksen liitteenä omalle opistolle matkan jälkeen.</a:t>
            </a:r>
          </a:p>
        </p:txBody>
      </p:sp>
      <p:graphicFrame>
        <p:nvGraphicFramePr>
          <p:cNvPr id="6" name="Sisällön paikkamerkki 5">
            <a:extLst>
              <a:ext uri="{FF2B5EF4-FFF2-40B4-BE49-F238E27FC236}">
                <a16:creationId xmlns:a16="http://schemas.microsoft.com/office/drawing/2014/main" id="{AA272622-F4E9-6756-3DFC-701280B5CE74}"/>
              </a:ext>
            </a:extLst>
          </p:cNvPr>
          <p:cNvGraphicFramePr>
            <a:graphicFrameLocks noGrp="1"/>
          </p:cNvGraphicFramePr>
          <p:nvPr>
            <p:ph idx="1"/>
            <p:extLst>
              <p:ext uri="{D42A27DB-BD31-4B8C-83A1-F6EECF244321}">
                <p14:modId xmlns:p14="http://schemas.microsoft.com/office/powerpoint/2010/main" val="1706195614"/>
              </p:ext>
            </p:extLst>
          </p:nvPr>
        </p:nvGraphicFramePr>
        <p:xfrm>
          <a:off x="453732" y="2210083"/>
          <a:ext cx="3572221" cy="3977482"/>
        </p:xfrm>
        <a:graphic>
          <a:graphicData uri="http://schemas.openxmlformats.org/drawingml/2006/table">
            <a:tbl>
              <a:tblPr>
                <a:tableStyleId>{5C22544A-7EE6-4342-B048-85BDC9FD1C3A}</a:tableStyleId>
              </a:tblPr>
              <a:tblGrid>
                <a:gridCol w="1847016">
                  <a:extLst>
                    <a:ext uri="{9D8B030D-6E8A-4147-A177-3AD203B41FA5}">
                      <a16:colId xmlns:a16="http://schemas.microsoft.com/office/drawing/2014/main" val="187360896"/>
                    </a:ext>
                  </a:extLst>
                </a:gridCol>
                <a:gridCol w="1725205">
                  <a:extLst>
                    <a:ext uri="{9D8B030D-6E8A-4147-A177-3AD203B41FA5}">
                      <a16:colId xmlns:a16="http://schemas.microsoft.com/office/drawing/2014/main" val="3413629154"/>
                    </a:ext>
                  </a:extLst>
                </a:gridCol>
              </a:tblGrid>
              <a:tr h="277640">
                <a:tc rowSpan="2">
                  <a:txBody>
                    <a:bodyPr/>
                    <a:lstStyle/>
                    <a:p>
                      <a:pPr algn="l" fontAlgn="ctr"/>
                      <a:r>
                        <a:rPr lang="fi-FI" sz="1400" u="none" strike="noStrike" noProof="0" dirty="0">
                          <a:effectLst/>
                        </a:rPr>
                        <a:t>Matkan pituus </a:t>
                      </a:r>
                      <a:endParaRPr lang="fi-FI" sz="1400" b="1" i="0" u="none" strike="noStrike" noProof="0" dirty="0">
                        <a:solidFill>
                          <a:srgbClr val="000000"/>
                        </a:solidFill>
                        <a:effectLst/>
                        <a:latin typeface="Times New Roman" panose="02020603050405020304" pitchFamily="18" charset="0"/>
                      </a:endParaRPr>
                    </a:p>
                  </a:txBody>
                  <a:tcPr marL="514350" marR="9525" marT="9525" marB="0" anchor="ctr"/>
                </a:tc>
                <a:tc>
                  <a:txBody>
                    <a:bodyPr/>
                    <a:lstStyle/>
                    <a:p>
                      <a:pPr algn="l" fontAlgn="ctr"/>
                      <a:r>
                        <a:rPr lang="fi-FI" sz="1400" u="none" strike="noStrike" noProof="0" dirty="0">
                          <a:effectLst/>
                        </a:rPr>
                        <a:t>Vihreä matkustaminen</a:t>
                      </a:r>
                      <a:endParaRPr lang="fi-FI" sz="1400" b="1" i="0" u="none" strike="noStrike" noProof="0" dirty="0">
                        <a:solidFill>
                          <a:srgbClr val="000000"/>
                        </a:solidFill>
                        <a:effectLst/>
                        <a:latin typeface="Times New Roman" panose="02020603050405020304" pitchFamily="18" charset="0"/>
                      </a:endParaRPr>
                    </a:p>
                  </a:txBody>
                  <a:tcPr marL="257175" marR="9525" marT="9525" marB="0"/>
                </a:tc>
                <a:extLst>
                  <a:ext uri="{0D108BD9-81ED-4DB2-BD59-A6C34878D82A}">
                    <a16:rowId xmlns:a16="http://schemas.microsoft.com/office/drawing/2014/main" val="194093439"/>
                  </a:ext>
                </a:extLst>
              </a:tr>
              <a:tr h="224755">
                <a:tc vMerge="1">
                  <a:txBody>
                    <a:bodyPr/>
                    <a:lstStyle/>
                    <a:p>
                      <a:endParaRPr lang="fi-FI"/>
                    </a:p>
                  </a:txBody>
                  <a:tcPr/>
                </a:tc>
                <a:tc>
                  <a:txBody>
                    <a:bodyPr/>
                    <a:lstStyle/>
                    <a:p>
                      <a:pPr algn="l" fontAlgn="ctr"/>
                      <a:r>
                        <a:rPr lang="fi-FI" sz="1400" u="none" strike="noStrike" noProof="0" dirty="0">
                          <a:effectLst/>
                        </a:rPr>
                        <a:t>Määrä osallistujaa kohden</a:t>
                      </a:r>
                      <a:endParaRPr lang="fi-FI" sz="1400" b="1" i="0" u="none" strike="noStrike" noProof="0" dirty="0">
                        <a:solidFill>
                          <a:srgbClr val="000000"/>
                        </a:solidFill>
                        <a:effectLst/>
                        <a:latin typeface="Times New Roman" panose="02020603050405020304" pitchFamily="18" charset="0"/>
                      </a:endParaRPr>
                    </a:p>
                  </a:txBody>
                  <a:tcPr marL="85725" marR="9525" marT="9525" marB="0" anchor="ctr"/>
                </a:tc>
                <a:extLst>
                  <a:ext uri="{0D108BD9-81ED-4DB2-BD59-A6C34878D82A}">
                    <a16:rowId xmlns:a16="http://schemas.microsoft.com/office/drawing/2014/main" val="1511293322"/>
                  </a:ext>
                </a:extLst>
              </a:tr>
              <a:tr h="416899">
                <a:tc>
                  <a:txBody>
                    <a:bodyPr/>
                    <a:lstStyle/>
                    <a:p>
                      <a:pPr algn="l" fontAlgn="ctr"/>
                      <a:r>
                        <a:rPr lang="fi-FI" sz="1400" u="none" strike="noStrike" noProof="0" dirty="0">
                          <a:effectLst/>
                        </a:rPr>
                        <a:t>10–99 km</a:t>
                      </a:r>
                      <a:endParaRPr lang="fi-FI" sz="1400" b="0" i="0" u="none" strike="noStrike" noProof="0" dirty="0">
                        <a:solidFill>
                          <a:srgbClr val="000000"/>
                        </a:solidFill>
                        <a:effectLst/>
                        <a:latin typeface="Times New Roman" panose="02020603050405020304" pitchFamily="18" charset="0"/>
                      </a:endParaRPr>
                    </a:p>
                  </a:txBody>
                  <a:tcPr marL="600075" marR="9525" marT="9525" marB="0" anchor="ctr"/>
                </a:tc>
                <a:tc>
                  <a:txBody>
                    <a:bodyPr/>
                    <a:lstStyle/>
                    <a:p>
                      <a:pPr algn="l" fontAlgn="ctr"/>
                      <a:r>
                        <a:rPr lang="fi-FI" sz="1400" u="none" strike="noStrike" noProof="0" dirty="0">
                          <a:effectLst/>
                        </a:rPr>
                        <a:t>56 euroa</a:t>
                      </a:r>
                      <a:endParaRPr lang="fi-FI" sz="1400" b="0" i="0" u="none" strike="noStrike" noProof="0" dirty="0">
                        <a:solidFill>
                          <a:srgbClr val="000000"/>
                        </a:solidFill>
                        <a:effectLst/>
                        <a:latin typeface="Times New Roman" panose="02020603050405020304" pitchFamily="18" charset="0"/>
                      </a:endParaRPr>
                    </a:p>
                  </a:txBody>
                  <a:tcPr marL="685800" marR="9525" marT="9525" marB="0" anchor="ctr"/>
                </a:tc>
                <a:extLst>
                  <a:ext uri="{0D108BD9-81ED-4DB2-BD59-A6C34878D82A}">
                    <a16:rowId xmlns:a16="http://schemas.microsoft.com/office/drawing/2014/main" val="4208416885"/>
                  </a:ext>
                </a:extLst>
              </a:tr>
              <a:tr h="436291">
                <a:tc>
                  <a:txBody>
                    <a:bodyPr/>
                    <a:lstStyle/>
                    <a:p>
                      <a:pPr algn="l" fontAlgn="ctr"/>
                      <a:r>
                        <a:rPr lang="fi-FI" sz="1400" u="none" strike="noStrike" noProof="0" dirty="0">
                          <a:effectLst/>
                        </a:rPr>
                        <a:t>100–499 km</a:t>
                      </a:r>
                      <a:endParaRPr lang="fi-FI" sz="1400" b="0" i="0" u="none" strike="noStrike" noProof="0" dirty="0">
                        <a:solidFill>
                          <a:srgbClr val="000000"/>
                        </a:solidFill>
                        <a:effectLst/>
                        <a:latin typeface="Times New Roman" panose="02020603050405020304" pitchFamily="18" charset="0"/>
                      </a:endParaRPr>
                    </a:p>
                  </a:txBody>
                  <a:tcPr marL="600075" marR="9525" marT="9525" marB="0" anchor="ctr"/>
                </a:tc>
                <a:tc>
                  <a:txBody>
                    <a:bodyPr/>
                    <a:lstStyle/>
                    <a:p>
                      <a:pPr algn="l" fontAlgn="ctr"/>
                      <a:r>
                        <a:rPr lang="fi-FI" sz="1400" u="none" strike="noStrike" noProof="0" dirty="0">
                          <a:effectLst/>
                        </a:rPr>
                        <a:t>285 euroa</a:t>
                      </a:r>
                      <a:endParaRPr lang="fi-FI" sz="1400" b="0" i="0" u="none" strike="noStrike" noProof="0" dirty="0">
                        <a:solidFill>
                          <a:srgbClr val="000000"/>
                        </a:solidFill>
                        <a:effectLst/>
                        <a:latin typeface="Times New Roman" panose="02020603050405020304" pitchFamily="18" charset="0"/>
                      </a:endParaRPr>
                    </a:p>
                  </a:txBody>
                  <a:tcPr marL="600075" marR="9525" marT="9525" marB="0" anchor="ctr"/>
                </a:tc>
                <a:extLst>
                  <a:ext uri="{0D108BD9-81ED-4DB2-BD59-A6C34878D82A}">
                    <a16:rowId xmlns:a16="http://schemas.microsoft.com/office/drawing/2014/main" val="1841711336"/>
                  </a:ext>
                </a:extLst>
              </a:tr>
              <a:tr h="436291">
                <a:tc>
                  <a:txBody>
                    <a:bodyPr/>
                    <a:lstStyle/>
                    <a:p>
                      <a:pPr algn="l" fontAlgn="ctr"/>
                      <a:r>
                        <a:rPr lang="fi-FI" sz="1400" u="none" strike="noStrike" noProof="0" dirty="0">
                          <a:effectLst/>
                        </a:rPr>
                        <a:t>500–1 999 km</a:t>
                      </a:r>
                      <a:endParaRPr lang="fi-FI" sz="1400" b="0" i="0" u="none" strike="noStrike" noProof="0" dirty="0">
                        <a:solidFill>
                          <a:srgbClr val="000000"/>
                        </a:solidFill>
                        <a:effectLst/>
                        <a:latin typeface="Times New Roman" panose="02020603050405020304" pitchFamily="18" charset="0"/>
                      </a:endParaRPr>
                    </a:p>
                  </a:txBody>
                  <a:tcPr marL="514350" marR="9525" marT="9525" marB="0" anchor="ctr"/>
                </a:tc>
                <a:tc>
                  <a:txBody>
                    <a:bodyPr/>
                    <a:lstStyle/>
                    <a:p>
                      <a:pPr algn="l" fontAlgn="ctr"/>
                      <a:r>
                        <a:rPr lang="fi-FI" sz="1400" u="none" strike="noStrike" noProof="0" dirty="0">
                          <a:effectLst/>
                        </a:rPr>
                        <a:t>417 euroa</a:t>
                      </a:r>
                      <a:endParaRPr lang="fi-FI" sz="1400" b="0" i="0" u="none" strike="noStrike" noProof="0" dirty="0">
                        <a:solidFill>
                          <a:srgbClr val="000000"/>
                        </a:solidFill>
                        <a:effectLst/>
                        <a:latin typeface="Times New Roman" panose="02020603050405020304" pitchFamily="18" charset="0"/>
                      </a:endParaRPr>
                    </a:p>
                  </a:txBody>
                  <a:tcPr marL="600075" marR="9525" marT="9525" marB="0" anchor="ctr"/>
                </a:tc>
                <a:extLst>
                  <a:ext uri="{0D108BD9-81ED-4DB2-BD59-A6C34878D82A}">
                    <a16:rowId xmlns:a16="http://schemas.microsoft.com/office/drawing/2014/main" val="2497869665"/>
                  </a:ext>
                </a:extLst>
              </a:tr>
              <a:tr h="506638">
                <a:tc>
                  <a:txBody>
                    <a:bodyPr/>
                    <a:lstStyle/>
                    <a:p>
                      <a:pPr algn="l" fontAlgn="ctr"/>
                      <a:r>
                        <a:rPr lang="fi-FI" sz="1400" u="none" strike="noStrike" noProof="0" dirty="0">
                          <a:effectLst/>
                        </a:rPr>
                        <a:t>2 000–2 999 km</a:t>
                      </a:r>
                      <a:endParaRPr lang="fi-FI" sz="1400" b="0" i="0" u="none" strike="noStrike" noProof="0" dirty="0">
                        <a:solidFill>
                          <a:srgbClr val="000000"/>
                        </a:solidFill>
                        <a:effectLst/>
                        <a:latin typeface="Times New Roman" panose="02020603050405020304" pitchFamily="18" charset="0"/>
                      </a:endParaRPr>
                    </a:p>
                  </a:txBody>
                  <a:tcPr marL="428625" marR="9525" marT="9525" marB="0" anchor="ctr"/>
                </a:tc>
                <a:tc>
                  <a:txBody>
                    <a:bodyPr/>
                    <a:lstStyle/>
                    <a:p>
                      <a:pPr algn="l" fontAlgn="ctr"/>
                      <a:r>
                        <a:rPr lang="fi-FI" sz="1400" u="none" strike="noStrike" noProof="0" dirty="0">
                          <a:effectLst/>
                        </a:rPr>
                        <a:t>535 euroa</a:t>
                      </a:r>
                      <a:endParaRPr lang="fi-FI" sz="1400" b="0" i="0" u="none" strike="noStrike" noProof="0" dirty="0">
                        <a:solidFill>
                          <a:srgbClr val="000000"/>
                        </a:solidFill>
                        <a:effectLst/>
                        <a:latin typeface="Times New Roman" panose="02020603050405020304" pitchFamily="18" charset="0"/>
                      </a:endParaRPr>
                    </a:p>
                  </a:txBody>
                  <a:tcPr marL="600075" marR="9525" marT="9525" marB="0" anchor="ctr"/>
                </a:tc>
                <a:extLst>
                  <a:ext uri="{0D108BD9-81ED-4DB2-BD59-A6C34878D82A}">
                    <a16:rowId xmlns:a16="http://schemas.microsoft.com/office/drawing/2014/main" val="1277046764"/>
                  </a:ext>
                </a:extLst>
              </a:tr>
              <a:tr h="436291">
                <a:tc>
                  <a:txBody>
                    <a:bodyPr/>
                    <a:lstStyle/>
                    <a:p>
                      <a:pPr algn="l" fontAlgn="ctr"/>
                      <a:r>
                        <a:rPr lang="fi-FI" sz="1400" u="none" strike="noStrike" noProof="0" dirty="0">
                          <a:effectLst/>
                        </a:rPr>
                        <a:t>3 000–3 999 km</a:t>
                      </a:r>
                      <a:endParaRPr lang="fi-FI" sz="1400" b="0" i="0" u="none" strike="noStrike" noProof="0" dirty="0">
                        <a:solidFill>
                          <a:srgbClr val="000000"/>
                        </a:solidFill>
                        <a:effectLst/>
                        <a:latin typeface="Times New Roman" panose="02020603050405020304" pitchFamily="18" charset="0"/>
                      </a:endParaRPr>
                    </a:p>
                  </a:txBody>
                  <a:tcPr marL="428625" marR="9525" marT="9525" marB="0" anchor="ctr"/>
                </a:tc>
                <a:tc>
                  <a:txBody>
                    <a:bodyPr/>
                    <a:lstStyle/>
                    <a:p>
                      <a:pPr algn="l" fontAlgn="ctr"/>
                      <a:r>
                        <a:rPr lang="fi-FI" sz="1400" u="none" strike="noStrike" noProof="0" dirty="0">
                          <a:effectLst/>
                        </a:rPr>
                        <a:t>785 euroa</a:t>
                      </a:r>
                      <a:endParaRPr lang="fi-FI" sz="1400" b="0" i="0" u="none" strike="noStrike" noProof="0" dirty="0">
                        <a:solidFill>
                          <a:srgbClr val="000000"/>
                        </a:solidFill>
                        <a:effectLst/>
                        <a:latin typeface="Times New Roman" panose="02020603050405020304" pitchFamily="18" charset="0"/>
                      </a:endParaRPr>
                    </a:p>
                  </a:txBody>
                  <a:tcPr marL="600075" marR="9525" marT="9525" marB="0" anchor="ctr"/>
                </a:tc>
                <a:extLst>
                  <a:ext uri="{0D108BD9-81ED-4DB2-BD59-A6C34878D82A}">
                    <a16:rowId xmlns:a16="http://schemas.microsoft.com/office/drawing/2014/main" val="272862113"/>
                  </a:ext>
                </a:extLst>
              </a:tr>
              <a:tr h="436291">
                <a:tc>
                  <a:txBody>
                    <a:bodyPr/>
                    <a:lstStyle/>
                    <a:p>
                      <a:pPr algn="l" fontAlgn="ctr"/>
                      <a:r>
                        <a:rPr lang="fi-FI" sz="1400" u="none" strike="noStrike" noProof="0" dirty="0">
                          <a:effectLst/>
                        </a:rPr>
                        <a:t>4 000–7 999 km</a:t>
                      </a:r>
                      <a:endParaRPr lang="fi-FI" sz="1400" b="0" i="0" u="none" strike="noStrike" noProof="0" dirty="0">
                        <a:solidFill>
                          <a:srgbClr val="000000"/>
                        </a:solidFill>
                        <a:effectLst/>
                        <a:latin typeface="Times New Roman" panose="02020603050405020304" pitchFamily="18" charset="0"/>
                      </a:endParaRPr>
                    </a:p>
                  </a:txBody>
                  <a:tcPr marL="428625" marR="9525" marT="9525" marB="0" anchor="ctr"/>
                </a:tc>
                <a:tc>
                  <a:txBody>
                    <a:bodyPr/>
                    <a:lstStyle/>
                    <a:p>
                      <a:pPr algn="l" fontAlgn="ctr"/>
                      <a:r>
                        <a:rPr lang="fi-FI" sz="1400" u="none" strike="noStrike" noProof="0" dirty="0">
                          <a:effectLst/>
                        </a:rPr>
                        <a:t>1 188 euroa</a:t>
                      </a:r>
                      <a:endParaRPr lang="fi-FI" sz="1400" b="0" i="0" u="none" strike="noStrike" noProof="0" dirty="0">
                        <a:solidFill>
                          <a:srgbClr val="000000"/>
                        </a:solidFill>
                        <a:effectLst/>
                        <a:latin typeface="Times New Roman" panose="02020603050405020304" pitchFamily="18" charset="0"/>
                      </a:endParaRPr>
                    </a:p>
                  </a:txBody>
                  <a:tcPr marL="600075" marR="9525" marT="9525" marB="0" anchor="ctr"/>
                </a:tc>
                <a:extLst>
                  <a:ext uri="{0D108BD9-81ED-4DB2-BD59-A6C34878D82A}">
                    <a16:rowId xmlns:a16="http://schemas.microsoft.com/office/drawing/2014/main" val="415519372"/>
                  </a:ext>
                </a:extLst>
              </a:tr>
              <a:tr h="436291">
                <a:tc>
                  <a:txBody>
                    <a:bodyPr/>
                    <a:lstStyle/>
                    <a:p>
                      <a:pPr algn="l" fontAlgn="ctr"/>
                      <a:r>
                        <a:rPr lang="fi-FI" sz="1400" u="none" strike="noStrike" noProof="0" dirty="0">
                          <a:effectLst/>
                        </a:rPr>
                        <a:t>vähintään 8 000 km</a:t>
                      </a:r>
                      <a:endParaRPr lang="fi-FI" sz="1400" b="0" i="0" u="none" strike="noStrike" noProof="0" dirty="0">
                        <a:solidFill>
                          <a:srgbClr val="000000"/>
                        </a:solidFill>
                        <a:effectLst/>
                        <a:latin typeface="Times New Roman" panose="02020603050405020304" pitchFamily="18" charset="0"/>
                      </a:endParaRPr>
                    </a:p>
                  </a:txBody>
                  <a:tcPr marL="342900" marR="9525" marT="9525" marB="0" anchor="ctr"/>
                </a:tc>
                <a:tc>
                  <a:txBody>
                    <a:bodyPr/>
                    <a:lstStyle/>
                    <a:p>
                      <a:pPr algn="l" fontAlgn="ctr"/>
                      <a:r>
                        <a:rPr lang="fi-FI" sz="1400" u="none" strike="noStrike" noProof="0" dirty="0">
                          <a:effectLst/>
                        </a:rPr>
                        <a:t>1 735 euroa</a:t>
                      </a:r>
                      <a:endParaRPr lang="fi-FI" sz="1400" b="0" i="0" u="none" strike="noStrike" noProof="0" dirty="0">
                        <a:solidFill>
                          <a:srgbClr val="000000"/>
                        </a:solidFill>
                        <a:effectLst/>
                        <a:latin typeface="Times New Roman" panose="02020603050405020304" pitchFamily="18" charset="0"/>
                      </a:endParaRPr>
                    </a:p>
                  </a:txBody>
                  <a:tcPr marL="600075" marR="9525" marT="9525" marB="0" anchor="ctr"/>
                </a:tc>
                <a:extLst>
                  <a:ext uri="{0D108BD9-81ED-4DB2-BD59-A6C34878D82A}">
                    <a16:rowId xmlns:a16="http://schemas.microsoft.com/office/drawing/2014/main" val="4258039568"/>
                  </a:ext>
                </a:extLst>
              </a:tr>
            </a:tbl>
          </a:graphicData>
        </a:graphic>
      </p:graphicFrame>
    </p:spTree>
    <p:extLst>
      <p:ext uri="{BB962C8B-B14F-4D97-AF65-F5344CB8AC3E}">
        <p14:creationId xmlns:p14="http://schemas.microsoft.com/office/powerpoint/2010/main" val="13557839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F35742E-2B9D-35B8-1DEC-424D5133C7EB}"/>
              </a:ext>
            </a:extLst>
          </p:cNvPr>
          <p:cNvSpPr>
            <a:spLocks noGrp="1"/>
          </p:cNvSpPr>
          <p:nvPr>
            <p:ph type="title"/>
          </p:nvPr>
        </p:nvSpPr>
        <p:spPr/>
        <p:txBody>
          <a:bodyPr>
            <a:noAutofit/>
          </a:bodyPr>
          <a:lstStyle/>
          <a:p>
            <a:r>
              <a:rPr lang="fi-FI" sz="3600" dirty="0">
                <a:solidFill>
                  <a:srgbClr val="EB9803"/>
                </a:solidFill>
              </a:rPr>
              <a:t>Tarvittavat dokumentit eri liikkuvuuksissa</a:t>
            </a:r>
          </a:p>
        </p:txBody>
      </p:sp>
      <p:pic>
        <p:nvPicPr>
          <p:cNvPr id="6" name="Sisällön paikkamerkki 5">
            <a:extLst>
              <a:ext uri="{FF2B5EF4-FFF2-40B4-BE49-F238E27FC236}">
                <a16:creationId xmlns:a16="http://schemas.microsoft.com/office/drawing/2014/main" id="{0EC9AF79-8884-C7C2-2CF1-C3354F9D32F3}"/>
              </a:ext>
            </a:extLst>
          </p:cNvPr>
          <p:cNvPicPr>
            <a:picLocks noGrp="1" noChangeAspect="1"/>
          </p:cNvPicPr>
          <p:nvPr>
            <p:ph idx="1"/>
          </p:nvPr>
        </p:nvPicPr>
        <p:blipFill>
          <a:blip r:embed="rId2"/>
          <a:srcRect l="51321" t="29802" r="1510" b="22217"/>
          <a:stretch>
            <a:fillRect/>
          </a:stretch>
        </p:blipFill>
        <p:spPr>
          <a:xfrm>
            <a:off x="651163" y="1643539"/>
            <a:ext cx="7841673" cy="4486910"/>
          </a:xfrm>
          <a:prstGeom prst="rect">
            <a:avLst/>
          </a:prstGeom>
        </p:spPr>
      </p:pic>
      <p:sp>
        <p:nvSpPr>
          <p:cNvPr id="4" name="Päivämäärän paikkamerkki 3">
            <a:extLst>
              <a:ext uri="{FF2B5EF4-FFF2-40B4-BE49-F238E27FC236}">
                <a16:creationId xmlns:a16="http://schemas.microsoft.com/office/drawing/2014/main" id="{C7D1CD69-A6E8-CA10-CE4F-AA9863922BA6}"/>
              </a:ext>
            </a:extLst>
          </p:cNvPr>
          <p:cNvSpPr>
            <a:spLocks noGrp="1"/>
          </p:cNvSpPr>
          <p:nvPr>
            <p:ph type="dt" sz="half" idx="10"/>
          </p:nvPr>
        </p:nvSpPr>
        <p:spPr/>
        <p:txBody>
          <a:bodyPr/>
          <a:lstStyle/>
          <a:p>
            <a:r>
              <a:rPr lang="fi-FI"/>
              <a:t>2.9.2026</a:t>
            </a:r>
          </a:p>
        </p:txBody>
      </p:sp>
    </p:spTree>
    <p:extLst>
      <p:ext uri="{BB962C8B-B14F-4D97-AF65-F5344CB8AC3E}">
        <p14:creationId xmlns:p14="http://schemas.microsoft.com/office/powerpoint/2010/main" val="35549151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AD6EB9A-2875-65C0-EE2B-7CB92EB8149D}"/>
              </a:ext>
            </a:extLst>
          </p:cNvPr>
          <p:cNvSpPr>
            <a:spLocks noGrp="1"/>
          </p:cNvSpPr>
          <p:nvPr>
            <p:ph type="title"/>
          </p:nvPr>
        </p:nvSpPr>
        <p:spPr>
          <a:xfrm>
            <a:off x="457200" y="274638"/>
            <a:ext cx="8229600" cy="850106"/>
          </a:xfrm>
        </p:spPr>
        <p:txBody>
          <a:bodyPr/>
          <a:lstStyle/>
          <a:p>
            <a:r>
              <a:rPr lang="fi-FI" noProof="0" dirty="0">
                <a:solidFill>
                  <a:srgbClr val="EB9803"/>
                </a:solidFill>
              </a:rPr>
              <a:t>Poikkeukselliset matkakulut</a:t>
            </a:r>
          </a:p>
        </p:txBody>
      </p:sp>
      <p:sp>
        <p:nvSpPr>
          <p:cNvPr id="3" name="Sisällön paikkamerkki 2">
            <a:extLst>
              <a:ext uri="{FF2B5EF4-FFF2-40B4-BE49-F238E27FC236}">
                <a16:creationId xmlns:a16="http://schemas.microsoft.com/office/drawing/2014/main" id="{74EA75C5-D386-F3C0-4493-B0EF01FFB42A}"/>
              </a:ext>
            </a:extLst>
          </p:cNvPr>
          <p:cNvSpPr>
            <a:spLocks noGrp="1"/>
          </p:cNvSpPr>
          <p:nvPr>
            <p:ph idx="1"/>
          </p:nvPr>
        </p:nvSpPr>
        <p:spPr>
          <a:xfrm>
            <a:off x="457200" y="1246909"/>
            <a:ext cx="8229600" cy="5062411"/>
          </a:xfrm>
        </p:spPr>
        <p:txBody>
          <a:bodyPr>
            <a:normAutofit fontScale="85000" lnSpcReduction="10000"/>
          </a:bodyPr>
          <a:lstStyle/>
          <a:p>
            <a:pPr marL="0" indent="0" algn="l">
              <a:buNone/>
            </a:pPr>
            <a:r>
              <a:rPr lang="fi-FI" sz="1800" b="1" i="0" u="none" strike="noStrike" baseline="0" noProof="0" dirty="0">
                <a:solidFill>
                  <a:srgbClr val="212529"/>
                </a:solidFill>
                <a:latin typeface="CIDFont+F2"/>
              </a:rPr>
              <a:t>Korkeat matkakulut</a:t>
            </a:r>
          </a:p>
          <a:p>
            <a:pPr algn="l"/>
            <a:r>
              <a:rPr lang="fi-FI" sz="1800" i="0" u="none" strike="noStrike" baseline="0" noProof="0" dirty="0">
                <a:solidFill>
                  <a:srgbClr val="212529"/>
                </a:solidFill>
                <a:latin typeface="CIDFont+F2"/>
              </a:rPr>
              <a:t>Korkeisiin matkakuluihin </a:t>
            </a:r>
            <a:r>
              <a:rPr lang="fi-FI" sz="1800" b="0" i="0" u="none" strike="noStrike" baseline="0" noProof="0" dirty="0">
                <a:solidFill>
                  <a:srgbClr val="212529"/>
                </a:solidFill>
                <a:latin typeface="CIDFont+F2"/>
              </a:rPr>
              <a:t>voit hakea tukea silloin, kun välimatkalaskurin mukainen euromääräinen matkakorvaus kattaa alle 70 % matkan todellisista kuluista. </a:t>
            </a:r>
          </a:p>
          <a:p>
            <a:pPr algn="l"/>
            <a:r>
              <a:rPr lang="fi-FI" sz="1800" b="0" i="0" u="none" strike="noStrike" baseline="0" noProof="0" dirty="0">
                <a:latin typeface="CIDFont+F2"/>
              </a:rPr>
              <a:t>Kulut pitää Ilmoittaa konkreettisesti eli hakemukseen: matkareitti, km-määrä, kustannusarvio/matkalippujen hinnat julkisilla kulkuvälineillä, tarvittaessa majoitus esim. lentokenttähotellissa </a:t>
            </a:r>
            <a:r>
              <a:rPr lang="fi-FI" sz="1800" b="0" i="0" u="none" strike="noStrike" baseline="0" noProof="0" dirty="0">
                <a:solidFill>
                  <a:srgbClr val="FF0000"/>
                </a:solidFill>
                <a:latin typeface="CIDFont+F2"/>
              </a:rPr>
              <a:t>Lentokenttähotellin käyttö on perusteltava!</a:t>
            </a:r>
            <a:endParaRPr lang="fi-FI" sz="1800" dirty="0">
              <a:solidFill>
                <a:srgbClr val="FF0000"/>
              </a:solidFill>
              <a:latin typeface="CIDFont+F2"/>
            </a:endParaRPr>
          </a:p>
          <a:p>
            <a:pPr algn="l"/>
            <a:r>
              <a:rPr lang="fi-FI" sz="1800" b="0" i="0" u="none" strike="noStrike" baseline="0" noProof="0" dirty="0">
                <a:solidFill>
                  <a:srgbClr val="FF0000"/>
                </a:solidFill>
                <a:latin typeface="CIDFont+F2"/>
              </a:rPr>
              <a:t>Ei hyväksytä lentokenttäpysäköintiä eikä </a:t>
            </a:r>
            <a:r>
              <a:rPr lang="fi-FI" sz="1800" dirty="0">
                <a:solidFill>
                  <a:srgbClr val="FF0000"/>
                </a:solidFill>
                <a:latin typeface="CIDFont+F2"/>
              </a:rPr>
              <a:t>henkilö</a:t>
            </a:r>
            <a:r>
              <a:rPr lang="fi-FI" sz="1800" b="0" i="0" u="none" strike="noStrike" baseline="0" noProof="0" dirty="0">
                <a:solidFill>
                  <a:srgbClr val="FF0000"/>
                </a:solidFill>
                <a:latin typeface="CIDFont+F2"/>
              </a:rPr>
              <a:t>auton km-korvausta eikä </a:t>
            </a:r>
            <a:r>
              <a:rPr lang="fi-FI" sz="1800" dirty="0">
                <a:solidFill>
                  <a:srgbClr val="FF0000"/>
                </a:solidFill>
                <a:latin typeface="CIDFont+F2"/>
              </a:rPr>
              <a:t>välttämättä </a:t>
            </a:r>
            <a:r>
              <a:rPr lang="fi-FI" sz="1800" b="0" i="0" u="none" strike="noStrike" baseline="0" noProof="0" dirty="0">
                <a:solidFill>
                  <a:srgbClr val="FF0000"/>
                </a:solidFill>
                <a:latin typeface="CIDFont+F2"/>
              </a:rPr>
              <a:t>taksiakaan</a:t>
            </a:r>
          </a:p>
          <a:p>
            <a:pPr algn="l"/>
            <a:r>
              <a:rPr lang="fi-FI" sz="1800" b="0" i="0" u="none" strike="noStrike" baseline="0" noProof="0" dirty="0">
                <a:latin typeface="CIDFont+F2"/>
              </a:rPr>
              <a:t>Jos matkakulut ovat 70 % suuremmat kuin laskuri ilmoittaa, todellisista matkakuluista voidaan silloin laskea mukaan 80 %.</a:t>
            </a:r>
          </a:p>
          <a:p>
            <a:pPr algn="l"/>
            <a:r>
              <a:rPr lang="fi-FI" sz="1800" b="0" i="0" u="none" strike="noStrike" baseline="0" noProof="0" dirty="0">
                <a:latin typeface="CIDFont+F2"/>
              </a:rPr>
              <a:t>Todennetaan loppuraporttivaiheessa todellisissa kuluissa</a:t>
            </a:r>
            <a:r>
              <a:rPr lang="fi-FI" sz="1800" dirty="0">
                <a:latin typeface="CIDFont+F2"/>
              </a:rPr>
              <a:t> </a:t>
            </a:r>
            <a:r>
              <a:rPr lang="fi-FI" sz="1800" b="0" i="0" u="none" strike="noStrike" baseline="0" noProof="0" dirty="0">
                <a:latin typeface="CIDFont+F2"/>
              </a:rPr>
              <a:t>kuiteilla</a:t>
            </a:r>
          </a:p>
          <a:p>
            <a:pPr algn="l"/>
            <a:r>
              <a:rPr lang="fi-FI" sz="1800" noProof="0" dirty="0">
                <a:latin typeface="CIDFont+F2"/>
              </a:rPr>
              <a:t>Huom! Mikäli matkan kokonaiskulut eivät ylitä myönnettyä </a:t>
            </a:r>
            <a:r>
              <a:rPr lang="fi-FI" sz="1800" dirty="0" err="1">
                <a:latin typeface="CIDFont+F2"/>
              </a:rPr>
              <a:t>kokonais</a:t>
            </a:r>
            <a:r>
              <a:rPr lang="fi-FI" sz="1800" noProof="0" dirty="0">
                <a:latin typeface="CIDFont+F2"/>
              </a:rPr>
              <a:t>apurahaa, vaikka matkustaminen olisi ollutkin kalliimpaa, et voi saada korotettua matkatukea.</a:t>
            </a:r>
          </a:p>
          <a:p>
            <a:pPr algn="l"/>
            <a:r>
              <a:rPr lang="fi-FI" sz="1800" b="0" i="0" u="none" strike="noStrike" baseline="0" dirty="0">
                <a:latin typeface="CIDFont+F2"/>
              </a:rPr>
              <a:t>Kansallinen toimisto (OPH) joko hylkää tai hyväksyy kulut jälkikäteen.</a:t>
            </a:r>
            <a:endParaRPr lang="fi-FI" sz="1800" b="0" i="0" u="none" strike="noStrike" baseline="0" noProof="0" dirty="0">
              <a:latin typeface="CIDFont+F2"/>
            </a:endParaRPr>
          </a:p>
          <a:p>
            <a:pPr marL="0" indent="0" algn="l">
              <a:buNone/>
            </a:pPr>
            <a:endParaRPr lang="fi-FI" sz="1800" b="1" i="0" u="none" strike="noStrike" baseline="0" noProof="0" dirty="0">
              <a:solidFill>
                <a:srgbClr val="004A6C"/>
              </a:solidFill>
              <a:latin typeface="CIDFont+F2"/>
            </a:endParaRPr>
          </a:p>
          <a:p>
            <a:pPr marL="0" indent="0" algn="l">
              <a:buNone/>
            </a:pPr>
            <a:r>
              <a:rPr lang="fi-FI" sz="1800" b="1" i="0" u="none" strike="noStrike" baseline="0" noProof="0" dirty="0">
                <a:solidFill>
                  <a:srgbClr val="004A6C"/>
                </a:solidFill>
                <a:latin typeface="CIDFont+F2"/>
              </a:rPr>
              <a:t>Poikkeukselliset kulut</a:t>
            </a:r>
          </a:p>
          <a:p>
            <a:pPr algn="l"/>
            <a:r>
              <a:rPr lang="fi-FI" sz="1800" i="0" u="none" strike="noStrike" baseline="0" noProof="0" dirty="0">
                <a:solidFill>
                  <a:srgbClr val="212529"/>
                </a:solidFill>
                <a:latin typeface="CIDFont+F2"/>
              </a:rPr>
              <a:t>V</a:t>
            </a:r>
            <a:r>
              <a:rPr lang="fi-FI" sz="1800" b="0" i="0" u="none" strike="noStrike" baseline="0" noProof="0" dirty="0">
                <a:solidFill>
                  <a:srgbClr val="212529"/>
                </a:solidFill>
                <a:latin typeface="CIDFont+F2"/>
              </a:rPr>
              <a:t>iisumit ja niihin liittyvät kustannukset, oleskeluluvat, rokotukset ja lääkärintodistukset.</a:t>
            </a:r>
          </a:p>
          <a:p>
            <a:pPr algn="l"/>
            <a:r>
              <a:rPr lang="fi-FI" sz="1800" b="0" i="0" u="none" strike="noStrike" baseline="0" noProof="0" dirty="0">
                <a:solidFill>
                  <a:srgbClr val="212529"/>
                </a:solidFill>
                <a:latin typeface="CIDFont+F2"/>
              </a:rPr>
              <a:t>Kirjoita ja perustele selkeästi, mihin tarvitset tukea. </a:t>
            </a:r>
          </a:p>
          <a:p>
            <a:pPr algn="l"/>
            <a:r>
              <a:rPr lang="fi-FI" sz="1800" b="0" i="0" u="none" strike="noStrike" baseline="0" noProof="0" dirty="0">
                <a:solidFill>
                  <a:srgbClr val="212529"/>
                </a:solidFill>
                <a:latin typeface="CIDFont+F2"/>
              </a:rPr>
              <a:t>Muista laittaa euromäärä näkyville</a:t>
            </a:r>
          </a:p>
          <a:p>
            <a:pPr algn="l"/>
            <a:r>
              <a:rPr lang="fi-FI" sz="1800" noProof="0" dirty="0">
                <a:solidFill>
                  <a:srgbClr val="212529"/>
                </a:solidFill>
                <a:latin typeface="CIDFont+F2"/>
              </a:rPr>
              <a:t>Em.</a:t>
            </a:r>
            <a:r>
              <a:rPr lang="fi-FI" sz="1800" b="0" i="0" u="none" strike="noStrike" baseline="0" noProof="0" dirty="0">
                <a:solidFill>
                  <a:srgbClr val="212529"/>
                </a:solidFill>
                <a:latin typeface="CIDFont+F2"/>
              </a:rPr>
              <a:t> kulut korvataan 100 %:sti.</a:t>
            </a:r>
          </a:p>
          <a:p>
            <a:pPr algn="l"/>
            <a:r>
              <a:rPr lang="fi-FI" sz="1800" b="0" i="0" u="none" strike="noStrike" baseline="0" noProof="0" dirty="0">
                <a:solidFill>
                  <a:srgbClr val="212529"/>
                </a:solidFill>
                <a:latin typeface="CIDFont+F2"/>
              </a:rPr>
              <a:t>Kansallinen toimisto (OPH) hyväksyy tai hylkää kuluehdotuksen jälkikäteen.</a:t>
            </a:r>
            <a:endParaRPr lang="fi-FI" noProof="0" dirty="0"/>
          </a:p>
        </p:txBody>
      </p:sp>
      <p:sp>
        <p:nvSpPr>
          <p:cNvPr id="4" name="Päivämäärän paikkamerkki 3">
            <a:extLst>
              <a:ext uri="{FF2B5EF4-FFF2-40B4-BE49-F238E27FC236}">
                <a16:creationId xmlns:a16="http://schemas.microsoft.com/office/drawing/2014/main" id="{1C4661B5-1E6A-DEB8-CCD3-9E5329B264E5}"/>
              </a:ext>
            </a:extLst>
          </p:cNvPr>
          <p:cNvSpPr>
            <a:spLocks noGrp="1"/>
          </p:cNvSpPr>
          <p:nvPr>
            <p:ph type="dt" sz="half" idx="10"/>
          </p:nvPr>
        </p:nvSpPr>
        <p:spPr/>
        <p:txBody>
          <a:bodyPr/>
          <a:lstStyle/>
          <a:p>
            <a:r>
              <a:rPr lang="fi-FI" noProof="0"/>
              <a:t>2.9.2026</a:t>
            </a:r>
            <a:endParaRPr lang="fi-FI" noProof="0" dirty="0"/>
          </a:p>
        </p:txBody>
      </p:sp>
    </p:spTree>
    <p:extLst>
      <p:ext uri="{BB962C8B-B14F-4D97-AF65-F5344CB8AC3E}">
        <p14:creationId xmlns:p14="http://schemas.microsoft.com/office/powerpoint/2010/main" val="28791492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457624-E2FE-F1F8-E989-173C72787C92}"/>
              </a:ext>
            </a:extLst>
          </p:cNvPr>
          <p:cNvSpPr>
            <a:spLocks noGrp="1"/>
          </p:cNvSpPr>
          <p:nvPr>
            <p:ph type="title"/>
          </p:nvPr>
        </p:nvSpPr>
        <p:spPr>
          <a:xfrm>
            <a:off x="457198" y="274638"/>
            <a:ext cx="3403601" cy="1535689"/>
          </a:xfrm>
        </p:spPr>
        <p:txBody>
          <a:bodyPr>
            <a:normAutofit fontScale="90000"/>
          </a:bodyPr>
          <a:lstStyle/>
          <a:p>
            <a:r>
              <a:rPr lang="fi-FI" sz="4000" noProof="0" dirty="0">
                <a:solidFill>
                  <a:srgbClr val="EB9803"/>
                </a:solidFill>
              </a:rPr>
              <a:t>Matkakuluselvitys matkan jälkeen</a:t>
            </a:r>
          </a:p>
        </p:txBody>
      </p:sp>
      <p:sp>
        <p:nvSpPr>
          <p:cNvPr id="4" name="Päivämäärän paikkamerkki 3">
            <a:extLst>
              <a:ext uri="{FF2B5EF4-FFF2-40B4-BE49-F238E27FC236}">
                <a16:creationId xmlns:a16="http://schemas.microsoft.com/office/drawing/2014/main" id="{5F184A5A-816B-3C5B-5A40-33870776B708}"/>
              </a:ext>
            </a:extLst>
          </p:cNvPr>
          <p:cNvSpPr>
            <a:spLocks noGrp="1"/>
          </p:cNvSpPr>
          <p:nvPr>
            <p:ph type="dt" sz="half" idx="10"/>
          </p:nvPr>
        </p:nvSpPr>
        <p:spPr/>
        <p:txBody>
          <a:bodyPr/>
          <a:lstStyle/>
          <a:p>
            <a:r>
              <a:rPr lang="fi-FI" noProof="0"/>
              <a:t>2.9.2026</a:t>
            </a:r>
            <a:endParaRPr lang="fi-FI" noProof="0" dirty="0"/>
          </a:p>
        </p:txBody>
      </p:sp>
      <p:graphicFrame>
        <p:nvGraphicFramePr>
          <p:cNvPr id="7" name="Objekti 6">
            <a:extLst>
              <a:ext uri="{FF2B5EF4-FFF2-40B4-BE49-F238E27FC236}">
                <a16:creationId xmlns:a16="http://schemas.microsoft.com/office/drawing/2014/main" id="{D2CA3E22-1029-8F65-FD83-4D35087F9EFA}"/>
              </a:ext>
            </a:extLst>
          </p:cNvPr>
          <p:cNvGraphicFramePr>
            <a:graphicFrameLocks noChangeAspect="1"/>
          </p:cNvGraphicFramePr>
          <p:nvPr>
            <p:extLst>
              <p:ext uri="{D42A27DB-BD31-4B8C-83A1-F6EECF244321}">
                <p14:modId xmlns:p14="http://schemas.microsoft.com/office/powerpoint/2010/main" val="3832142255"/>
              </p:ext>
            </p:extLst>
          </p:nvPr>
        </p:nvGraphicFramePr>
        <p:xfrm>
          <a:off x="4572000" y="274638"/>
          <a:ext cx="3954896" cy="6362168"/>
        </p:xfrm>
        <a:graphic>
          <a:graphicData uri="http://schemas.openxmlformats.org/presentationml/2006/ole">
            <mc:AlternateContent xmlns:mc="http://schemas.openxmlformats.org/markup-compatibility/2006">
              <mc:Choice xmlns:v="urn:schemas-microsoft-com:vml" Requires="v">
                <p:oleObj name="Worksheet" r:id="rId2" imgW="6495884" imgH="11172864" progId="Excel.Sheet.12">
                  <p:embed/>
                </p:oleObj>
              </mc:Choice>
              <mc:Fallback>
                <p:oleObj name="Worksheet" r:id="rId2" imgW="6495884" imgH="11172864" progId="Excel.Sheet.12">
                  <p:embed/>
                  <p:pic>
                    <p:nvPicPr>
                      <p:cNvPr id="7" name="Objekti 6">
                        <a:extLst>
                          <a:ext uri="{FF2B5EF4-FFF2-40B4-BE49-F238E27FC236}">
                            <a16:creationId xmlns:a16="http://schemas.microsoft.com/office/drawing/2014/main" id="{D2CA3E22-1029-8F65-FD83-4D35087F9EFA}"/>
                          </a:ext>
                        </a:extLst>
                      </p:cNvPr>
                      <p:cNvPicPr/>
                      <p:nvPr/>
                    </p:nvPicPr>
                    <p:blipFill>
                      <a:blip r:embed="rId3"/>
                      <a:stretch>
                        <a:fillRect/>
                      </a:stretch>
                    </p:blipFill>
                    <p:spPr>
                      <a:xfrm>
                        <a:off x="4572000" y="274638"/>
                        <a:ext cx="3954896" cy="6362168"/>
                      </a:xfrm>
                      <a:prstGeom prst="rect">
                        <a:avLst/>
                      </a:prstGeom>
                    </p:spPr>
                  </p:pic>
                </p:oleObj>
              </mc:Fallback>
            </mc:AlternateContent>
          </a:graphicData>
        </a:graphic>
      </p:graphicFrame>
    </p:spTree>
    <p:extLst>
      <p:ext uri="{BB962C8B-B14F-4D97-AF65-F5344CB8AC3E}">
        <p14:creationId xmlns:p14="http://schemas.microsoft.com/office/powerpoint/2010/main" val="3558419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C601B48-FEDD-5AFB-CCCF-8CA1286F4AD6}"/>
              </a:ext>
            </a:extLst>
          </p:cNvPr>
          <p:cNvSpPr>
            <a:spLocks noGrp="1"/>
          </p:cNvSpPr>
          <p:nvPr>
            <p:ph type="title"/>
          </p:nvPr>
        </p:nvSpPr>
        <p:spPr>
          <a:xfrm>
            <a:off x="457200" y="274638"/>
            <a:ext cx="8229600" cy="922114"/>
          </a:xfrm>
        </p:spPr>
        <p:txBody>
          <a:bodyPr/>
          <a:lstStyle/>
          <a:p>
            <a:r>
              <a:rPr lang="fi-FI" noProof="0" dirty="0">
                <a:solidFill>
                  <a:srgbClr val="EB9803"/>
                </a:solidFill>
              </a:rPr>
              <a:t>Hankkeesta viestiminen</a:t>
            </a:r>
          </a:p>
        </p:txBody>
      </p:sp>
      <p:sp>
        <p:nvSpPr>
          <p:cNvPr id="3" name="Sisällön paikkamerkki 2">
            <a:extLst>
              <a:ext uri="{FF2B5EF4-FFF2-40B4-BE49-F238E27FC236}">
                <a16:creationId xmlns:a16="http://schemas.microsoft.com/office/drawing/2014/main" id="{01067FE0-45CD-401D-96B3-AB053D0937A4}"/>
              </a:ext>
            </a:extLst>
          </p:cNvPr>
          <p:cNvSpPr>
            <a:spLocks noGrp="1"/>
          </p:cNvSpPr>
          <p:nvPr>
            <p:ph idx="1"/>
          </p:nvPr>
        </p:nvSpPr>
        <p:spPr>
          <a:xfrm>
            <a:off x="457200" y="1443732"/>
            <a:ext cx="8229600" cy="4682431"/>
          </a:xfrm>
        </p:spPr>
        <p:txBody>
          <a:bodyPr/>
          <a:lstStyle/>
          <a:p>
            <a:r>
              <a:rPr lang="fi-FI" sz="2000" noProof="0" dirty="0"/>
              <a:t>Viestintä on tärkeä osa Erasmus+ -hanketta. Hankkeesta voi kertoa muun muassa oman organisaation sisällä, alan tapahtumissa ja julkaisuissa, sosiaalisessa mediassa ja </a:t>
            </a:r>
            <a:r>
              <a:rPr lang="fi-FI" sz="2000" noProof="0" dirty="0" err="1"/>
              <a:t>EPALEssa</a:t>
            </a:r>
            <a:r>
              <a:rPr lang="fi-FI" sz="2000" noProof="0" dirty="0"/>
              <a:t>. </a:t>
            </a:r>
          </a:p>
          <a:p>
            <a:r>
              <a:rPr lang="fi-FI" sz="2000" noProof="0" dirty="0"/>
              <a:t>Huolehdi siitä, että viestit matkasta kattavasti ja Erasmus+ -sääntöjen mukaisesti.</a:t>
            </a:r>
          </a:p>
          <a:p>
            <a:r>
              <a:rPr lang="fi-FI" sz="2000" noProof="0" dirty="0"/>
              <a:t>Myös lehtijutut ja blogi</a:t>
            </a:r>
          </a:p>
          <a:p>
            <a:r>
              <a:rPr lang="fi-FI" sz="2000" b="1" noProof="0" dirty="0"/>
              <a:t>Aina</a:t>
            </a:r>
            <a:r>
              <a:rPr lang="fi-FI" sz="2000" noProof="0" dirty="0"/>
              <a:t> käytettävä EU-logoa/ Erasmus+-logoa viestinnän yhteydessä ja somessa esim. hashtageja #ErasmusPlus, #ErasmusPlusFI, #ILoveErasmusPlus, #internationality, #Opiston_nimi, </a:t>
            </a:r>
          </a:p>
          <a:p>
            <a:r>
              <a:rPr lang="fi-FI" sz="2000" noProof="0" dirty="0"/>
              <a:t>Varaudu kouluttamaan kollegoita</a:t>
            </a:r>
          </a:p>
          <a:p>
            <a:endParaRPr lang="fi-FI" noProof="0" dirty="0"/>
          </a:p>
        </p:txBody>
      </p:sp>
      <p:sp>
        <p:nvSpPr>
          <p:cNvPr id="4" name="Päivämäärän paikkamerkki 3">
            <a:extLst>
              <a:ext uri="{FF2B5EF4-FFF2-40B4-BE49-F238E27FC236}">
                <a16:creationId xmlns:a16="http://schemas.microsoft.com/office/drawing/2014/main" id="{FAADE13E-EB52-FD23-BA06-96126975DF5A}"/>
              </a:ext>
            </a:extLst>
          </p:cNvPr>
          <p:cNvSpPr>
            <a:spLocks noGrp="1"/>
          </p:cNvSpPr>
          <p:nvPr>
            <p:ph type="dt" sz="half" idx="10"/>
          </p:nvPr>
        </p:nvSpPr>
        <p:spPr/>
        <p:txBody>
          <a:bodyPr/>
          <a:lstStyle/>
          <a:p>
            <a:r>
              <a:rPr lang="fi-FI" noProof="0"/>
              <a:t>2.9.2026</a:t>
            </a:r>
            <a:endParaRPr lang="fi-FI" noProof="0" dirty="0"/>
          </a:p>
        </p:txBody>
      </p:sp>
      <p:pic>
        <p:nvPicPr>
          <p:cNvPr id="7" name="Kuva 6" descr="Kuva, joka sisältää kohteen teksti&#10;&#10;Kuvaus luotu automaattisesti">
            <a:extLst>
              <a:ext uri="{FF2B5EF4-FFF2-40B4-BE49-F238E27FC236}">
                <a16:creationId xmlns:a16="http://schemas.microsoft.com/office/drawing/2014/main" id="{90534D44-9F76-AF77-A1AA-1D8D5FD837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90800" y="5173266"/>
            <a:ext cx="4461991" cy="936104"/>
          </a:xfrm>
          <a:prstGeom prst="rect">
            <a:avLst/>
          </a:prstGeom>
        </p:spPr>
      </p:pic>
    </p:spTree>
    <p:extLst>
      <p:ext uri="{BB962C8B-B14F-4D97-AF65-F5344CB8AC3E}">
        <p14:creationId xmlns:p14="http://schemas.microsoft.com/office/powerpoint/2010/main" val="29818829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3755522-B67C-31EC-7FB3-B14E0AF34071}"/>
              </a:ext>
            </a:extLst>
          </p:cNvPr>
          <p:cNvSpPr>
            <a:spLocks noGrp="1"/>
          </p:cNvSpPr>
          <p:nvPr>
            <p:ph type="title"/>
          </p:nvPr>
        </p:nvSpPr>
        <p:spPr>
          <a:xfrm>
            <a:off x="457200" y="274638"/>
            <a:ext cx="8229600" cy="562074"/>
          </a:xfrm>
        </p:spPr>
        <p:txBody>
          <a:bodyPr>
            <a:normAutofit fontScale="90000"/>
          </a:bodyPr>
          <a:lstStyle/>
          <a:p>
            <a:r>
              <a:rPr lang="fi-FI" noProof="0" dirty="0">
                <a:solidFill>
                  <a:srgbClr val="EB9803"/>
                </a:solidFill>
              </a:rPr>
              <a:t>Tärkeät lomakkeet</a:t>
            </a:r>
          </a:p>
        </p:txBody>
      </p:sp>
      <p:sp>
        <p:nvSpPr>
          <p:cNvPr id="3" name="Sisällön paikkamerkki 2">
            <a:extLst>
              <a:ext uri="{FF2B5EF4-FFF2-40B4-BE49-F238E27FC236}">
                <a16:creationId xmlns:a16="http://schemas.microsoft.com/office/drawing/2014/main" id="{6D93E6A6-2B9C-E282-0027-3E6667F2F6AF}"/>
              </a:ext>
            </a:extLst>
          </p:cNvPr>
          <p:cNvSpPr>
            <a:spLocks noGrp="1"/>
          </p:cNvSpPr>
          <p:nvPr>
            <p:ph idx="1"/>
          </p:nvPr>
        </p:nvSpPr>
        <p:spPr>
          <a:xfrm>
            <a:off x="457200" y="980728"/>
            <a:ext cx="8229600" cy="5145435"/>
          </a:xfrm>
        </p:spPr>
        <p:txBody>
          <a:bodyPr>
            <a:normAutofit/>
          </a:bodyPr>
          <a:lstStyle/>
          <a:p>
            <a:r>
              <a:rPr lang="fi-FI" sz="2000" noProof="0" dirty="0"/>
              <a:t>Tietojenkeräyslomake: </a:t>
            </a:r>
            <a:r>
              <a:rPr lang="fi-FI" sz="2000" noProof="0" dirty="0">
                <a:hlinkClick r:id="rId2"/>
              </a:rPr>
              <a:t>https://forms.gle/zcZQYm4YYbjiAkQW6</a:t>
            </a:r>
            <a:r>
              <a:rPr lang="fi-FI" sz="2000" noProof="0" dirty="0"/>
              <a:t> </a:t>
            </a:r>
          </a:p>
          <a:p>
            <a:r>
              <a:rPr lang="fi-FI" sz="2000" noProof="0" dirty="0"/>
              <a:t>Apurahasopimus</a:t>
            </a:r>
          </a:p>
          <a:p>
            <a:r>
              <a:rPr lang="fi-FI" sz="2000" noProof="0" dirty="0"/>
              <a:t>Vihreän matkustamisen vakuuslomake</a:t>
            </a:r>
          </a:p>
          <a:p>
            <a:r>
              <a:rPr lang="fi-FI" sz="2000" noProof="0" dirty="0"/>
              <a:t>Job shadowing –osallistumislomake</a:t>
            </a:r>
          </a:p>
          <a:p>
            <a:r>
              <a:rPr lang="fi-FI" sz="2000" noProof="0" dirty="0"/>
              <a:t>Kurssitodistus</a:t>
            </a:r>
          </a:p>
          <a:p>
            <a:r>
              <a:rPr lang="fi-FI" sz="2000" noProof="0" dirty="0" err="1"/>
              <a:t>BM:n</a:t>
            </a:r>
            <a:r>
              <a:rPr lang="fi-FI" sz="2000" noProof="0" dirty="0"/>
              <a:t> kautta tuleva kyselylomake osallistumisen vaikutuksista – vastattava 30 päivän sisällä paluusta</a:t>
            </a:r>
          </a:p>
          <a:p>
            <a:r>
              <a:rPr lang="fi-FI" sz="2000" noProof="0" dirty="0"/>
              <a:t>Muuta: Eurooppalainen sairaanhoitokortti: </a:t>
            </a:r>
            <a:r>
              <a:rPr lang="fi-FI" sz="2000" noProof="0" dirty="0">
                <a:hlinkClick r:id="rId3"/>
              </a:rPr>
              <a:t>www.kela.fi/eurooppalainen-sairaanhoitokortti</a:t>
            </a:r>
            <a:r>
              <a:rPr lang="fi-FI" sz="2000" noProof="0" dirty="0"/>
              <a:t> </a:t>
            </a:r>
          </a:p>
          <a:p>
            <a:r>
              <a:rPr lang="fi-FI" sz="2000" noProof="0" dirty="0"/>
              <a:t>Matkustusilmoitus ulkoministeriöön: </a:t>
            </a:r>
            <a:r>
              <a:rPr lang="fi-FI" sz="2000" noProof="0" dirty="0">
                <a:hlinkClick r:id="rId4"/>
              </a:rPr>
              <a:t>https://matkustusilmoitus.fi/public_html?command=browse</a:t>
            </a:r>
            <a:r>
              <a:rPr lang="fi-FI" sz="2000" noProof="0" dirty="0"/>
              <a:t> </a:t>
            </a:r>
          </a:p>
          <a:p>
            <a:r>
              <a:rPr lang="fi-FI" sz="2400" b="1" noProof="0" dirty="0"/>
              <a:t>KAIKKI TÄRKEÄ ERASMUS-MATERIAALI LÖYTYY MYÖS: </a:t>
            </a:r>
            <a:r>
              <a:rPr lang="fi-FI" sz="2400" b="1" noProof="0" dirty="0">
                <a:hlinkClick r:id="rId5"/>
              </a:rPr>
              <a:t>https://peda.net/siilinjarvi/sk/hankkeet</a:t>
            </a:r>
            <a:r>
              <a:rPr lang="fi-FI" sz="2400" b="1" noProof="0" dirty="0"/>
              <a:t> </a:t>
            </a:r>
          </a:p>
          <a:p>
            <a:pPr marL="0" indent="0">
              <a:buNone/>
            </a:pPr>
            <a:endParaRPr lang="fi-FI" sz="2000" noProof="0" dirty="0"/>
          </a:p>
        </p:txBody>
      </p:sp>
      <p:sp>
        <p:nvSpPr>
          <p:cNvPr id="4" name="Päivämäärän paikkamerkki 3">
            <a:extLst>
              <a:ext uri="{FF2B5EF4-FFF2-40B4-BE49-F238E27FC236}">
                <a16:creationId xmlns:a16="http://schemas.microsoft.com/office/drawing/2014/main" id="{42A24D85-A05F-C159-29E5-1C4537C47973}"/>
              </a:ext>
            </a:extLst>
          </p:cNvPr>
          <p:cNvSpPr>
            <a:spLocks noGrp="1"/>
          </p:cNvSpPr>
          <p:nvPr>
            <p:ph type="dt" sz="half" idx="10"/>
          </p:nvPr>
        </p:nvSpPr>
        <p:spPr/>
        <p:txBody>
          <a:bodyPr/>
          <a:lstStyle/>
          <a:p>
            <a:r>
              <a:rPr lang="fi-FI" noProof="0"/>
              <a:t>2.9.2026</a:t>
            </a:r>
            <a:endParaRPr lang="fi-FI" noProof="0" dirty="0"/>
          </a:p>
        </p:txBody>
      </p:sp>
    </p:spTree>
    <p:extLst>
      <p:ext uri="{BB962C8B-B14F-4D97-AF65-F5344CB8AC3E}">
        <p14:creationId xmlns:p14="http://schemas.microsoft.com/office/powerpoint/2010/main" val="25460998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7F9E011-3B6D-0914-C517-36BB6411D00B}"/>
              </a:ext>
            </a:extLst>
          </p:cNvPr>
          <p:cNvSpPr>
            <a:spLocks noGrp="1"/>
          </p:cNvSpPr>
          <p:nvPr>
            <p:ph type="title"/>
          </p:nvPr>
        </p:nvSpPr>
        <p:spPr>
          <a:xfrm>
            <a:off x="1115616" y="2281038"/>
            <a:ext cx="6624736" cy="1435993"/>
          </a:xfrm>
        </p:spPr>
        <p:txBody>
          <a:bodyPr>
            <a:normAutofit fontScale="90000"/>
          </a:bodyPr>
          <a:lstStyle/>
          <a:p>
            <a:r>
              <a:rPr lang="fi-FI" sz="5400" noProof="0" dirty="0">
                <a:solidFill>
                  <a:srgbClr val="00B050"/>
                </a:solidFill>
              </a:rPr>
              <a:t>Ryhmäliikkuvuuteen valmistautuminen</a:t>
            </a:r>
          </a:p>
        </p:txBody>
      </p:sp>
      <p:sp>
        <p:nvSpPr>
          <p:cNvPr id="4" name="Päivämäärän paikkamerkki 3">
            <a:extLst>
              <a:ext uri="{FF2B5EF4-FFF2-40B4-BE49-F238E27FC236}">
                <a16:creationId xmlns:a16="http://schemas.microsoft.com/office/drawing/2014/main" id="{39EE87A4-CED5-C8F0-B74A-C223C1D25D2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tint val="75000"/>
                  </a:prstClr>
                </a:solidFill>
                <a:effectLst/>
                <a:uLnTx/>
                <a:uFillTx/>
                <a:latin typeface="Gill Sans MT"/>
                <a:ea typeface="+mn-ea"/>
                <a:cs typeface="+mn-cs"/>
              </a:rPr>
              <a:t>2.9.2026</a:t>
            </a:r>
            <a:endParaRPr kumimoji="0" lang="fi-FI" sz="1200" b="0" i="0" u="none" strike="noStrike" kern="1200" cap="none" spc="0" normalizeH="0" baseline="0" noProof="0" dirty="0">
              <a:ln>
                <a:noFill/>
              </a:ln>
              <a:solidFill>
                <a:prstClr val="black">
                  <a:tint val="75000"/>
                </a:prstClr>
              </a:solidFill>
              <a:effectLst/>
              <a:uLnTx/>
              <a:uFillTx/>
              <a:latin typeface="Gill Sans MT"/>
              <a:ea typeface="+mn-ea"/>
              <a:cs typeface="+mn-cs"/>
            </a:endParaRPr>
          </a:p>
        </p:txBody>
      </p:sp>
    </p:spTree>
    <p:extLst>
      <p:ext uri="{BB962C8B-B14F-4D97-AF65-F5344CB8AC3E}">
        <p14:creationId xmlns:p14="http://schemas.microsoft.com/office/powerpoint/2010/main" val="20192843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9BB11-2E5B-7DBD-61DF-3CC75E1118DE}"/>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00F8D0E7-7FE2-E008-0703-0624EED1A257}"/>
              </a:ext>
            </a:extLst>
          </p:cNvPr>
          <p:cNvSpPr>
            <a:spLocks noGrp="1"/>
          </p:cNvSpPr>
          <p:nvPr>
            <p:ph type="title"/>
          </p:nvPr>
        </p:nvSpPr>
        <p:spPr>
          <a:xfrm>
            <a:off x="457200" y="274638"/>
            <a:ext cx="8369808" cy="1237170"/>
          </a:xfrm>
        </p:spPr>
        <p:txBody>
          <a:bodyPr>
            <a:normAutofit fontScale="90000"/>
          </a:bodyPr>
          <a:lstStyle/>
          <a:p>
            <a:r>
              <a:rPr lang="fi-FI" noProof="0" dirty="0">
                <a:solidFill>
                  <a:srgbClr val="EB9803"/>
                </a:solidFill>
              </a:rPr>
              <a:t>Oppilasryhmäliikkuvuuden prosessikuvaus</a:t>
            </a:r>
          </a:p>
        </p:txBody>
      </p:sp>
      <p:sp>
        <p:nvSpPr>
          <p:cNvPr id="3" name="Sisällön paikkamerkki 2">
            <a:extLst>
              <a:ext uri="{FF2B5EF4-FFF2-40B4-BE49-F238E27FC236}">
                <a16:creationId xmlns:a16="http://schemas.microsoft.com/office/drawing/2014/main" id="{7F4809F8-0017-624E-90DE-37E838208E84}"/>
              </a:ext>
            </a:extLst>
          </p:cNvPr>
          <p:cNvSpPr>
            <a:spLocks noGrp="1"/>
          </p:cNvSpPr>
          <p:nvPr>
            <p:ph idx="1"/>
          </p:nvPr>
        </p:nvSpPr>
        <p:spPr>
          <a:xfrm>
            <a:off x="457200" y="1600200"/>
            <a:ext cx="8229600" cy="4938712"/>
          </a:xfrm>
        </p:spPr>
        <p:txBody>
          <a:bodyPr>
            <a:normAutofit fontScale="92500" lnSpcReduction="20000"/>
          </a:bodyPr>
          <a:lstStyle/>
          <a:p>
            <a:pPr marL="514350" indent="-514350">
              <a:buAutoNum type="arabicPeriod"/>
            </a:pPr>
            <a:r>
              <a:rPr lang="fi-FI" sz="1900" noProof="0" dirty="0"/>
              <a:t>Kohteen/ kumppanin etsiminen ja ajankohdasta päättäminen</a:t>
            </a:r>
          </a:p>
          <a:p>
            <a:pPr marL="514350" indent="-514350">
              <a:buAutoNum type="arabicPeriod"/>
            </a:pPr>
            <a:r>
              <a:rPr lang="fi-FI" sz="1900" noProof="0" dirty="0"/>
              <a:t>Oman esihenkilön kanssa matkasta keskustelu/ esihenkilön hyväksyntä</a:t>
            </a:r>
          </a:p>
          <a:p>
            <a:pPr marL="514350" indent="-514350">
              <a:buAutoNum type="arabicPeriod"/>
            </a:pPr>
            <a:r>
              <a:rPr lang="fi-FI" sz="1900" noProof="0" dirty="0"/>
              <a:t>Kohteen, oppilastietojen ja matkustustavan selvittäminen ja tietolomakkeen täyttäminen. Matkustatteko ehkä vihreästi?</a:t>
            </a:r>
          </a:p>
          <a:p>
            <a:pPr marL="514350" indent="-514350">
              <a:buAutoNum type="arabicPeriod"/>
            </a:pPr>
            <a:r>
              <a:rPr lang="fi-FI" sz="1900" noProof="0" dirty="0"/>
              <a:t>Siilinjärvellä projektikoordinaattori syöttää tietolomakkeelta tiedot Beneficiary </a:t>
            </a:r>
            <a:r>
              <a:rPr lang="fi-FI" sz="1900" noProof="0" dirty="0" err="1"/>
              <a:t>Moduleen</a:t>
            </a:r>
            <a:r>
              <a:rPr lang="fi-FI" sz="1900" noProof="0" dirty="0"/>
              <a:t> ja ilmoittaa sieltä saatavat rahasummat</a:t>
            </a:r>
          </a:p>
          <a:p>
            <a:pPr marL="514350" indent="-514350">
              <a:buAutoNum type="arabicPeriod"/>
            </a:pPr>
            <a:r>
              <a:rPr lang="fi-FI" sz="1900" noProof="0" dirty="0"/>
              <a:t>Opistosi hankkii (matkatoimiston kautta) matkat ja majoituksen. Loppuraha jaetaan lähtijöille ruokarahaksi ja paikallisen liikkumisen kuluihin, jollei yhteisruokailut ja yhteiskuljetukset paikan päällä ole mahdollisia.</a:t>
            </a:r>
          </a:p>
          <a:p>
            <a:pPr marL="514350" indent="-514350">
              <a:buAutoNum type="arabicPeriod"/>
            </a:pPr>
            <a:r>
              <a:rPr lang="fi-FI" sz="1900" noProof="0" dirty="0"/>
              <a:t>Matkakurssin perustaminen Hellewiin. Kurssimaksu ja tuen ylittävät pienet kulut voidaan laskuttaa tätä kautta. Lisäksi selvitetään vähemmän mahdollisuuksia olevat opiskelijat. </a:t>
            </a:r>
          </a:p>
          <a:p>
            <a:pPr marL="514350" indent="-514350">
              <a:buAutoNum type="arabicPeriod"/>
            </a:pPr>
            <a:r>
              <a:rPr lang="fi-FI" sz="1900" noProof="0" dirty="0"/>
              <a:t>Oppimisohjelmasopimuksen laatiminen vastaanottajatahon kanssa</a:t>
            </a:r>
          </a:p>
          <a:p>
            <a:pPr marL="514350" indent="-514350">
              <a:buAutoNum type="arabicPeriod"/>
            </a:pPr>
            <a:r>
              <a:rPr lang="fi-FI" sz="1900" noProof="0" dirty="0"/>
              <a:t>Opettaja täyttää </a:t>
            </a:r>
            <a:r>
              <a:rPr lang="fi-FI" sz="1900" noProof="0" dirty="0" err="1"/>
              <a:t>BM:stä</a:t>
            </a:r>
            <a:r>
              <a:rPr lang="fi-FI" sz="1900" noProof="0" dirty="0"/>
              <a:t> tulevan kyselylomakkeen matkan jälkeen</a:t>
            </a:r>
          </a:p>
          <a:p>
            <a:pPr marL="514350" indent="-514350">
              <a:buAutoNum type="arabicPeriod"/>
            </a:pPr>
            <a:r>
              <a:rPr lang="fi-FI" sz="1900" noProof="0" dirty="0"/>
              <a:t>Opettaja tekee matkalaskun päivärahoja varten ja lähettää sen esihenkilölleen.</a:t>
            </a:r>
          </a:p>
          <a:p>
            <a:pPr marL="514350" indent="-514350">
              <a:buAutoNum type="arabicPeriod"/>
            </a:pPr>
            <a:r>
              <a:rPr lang="fi-FI" sz="1900" noProof="0" dirty="0"/>
              <a:t>Vähemmän mahdollisuuksia olevien oppilaiden kuittien keräys opistolle ja opisto maksaa niiden perusteella korvaukset ja ilmoittaa summat koordinaattorille</a:t>
            </a:r>
          </a:p>
          <a:p>
            <a:pPr marL="514350" indent="-514350">
              <a:buAutoNum type="arabicPeriod"/>
            </a:pPr>
            <a:r>
              <a:rPr lang="fi-FI" sz="1900" noProof="0" dirty="0"/>
              <a:t>Ryhmä laatii yhdessä jutun matkastaan.</a:t>
            </a:r>
            <a:endParaRPr lang="fi-FI" noProof="0" dirty="0"/>
          </a:p>
        </p:txBody>
      </p:sp>
      <p:sp>
        <p:nvSpPr>
          <p:cNvPr id="4" name="Päivämäärän paikkamerkki 3">
            <a:extLst>
              <a:ext uri="{FF2B5EF4-FFF2-40B4-BE49-F238E27FC236}">
                <a16:creationId xmlns:a16="http://schemas.microsoft.com/office/drawing/2014/main" id="{F2D6610F-628A-0644-7470-7CE5BC92F48D}"/>
              </a:ext>
            </a:extLst>
          </p:cNvPr>
          <p:cNvSpPr>
            <a:spLocks noGrp="1"/>
          </p:cNvSpPr>
          <p:nvPr>
            <p:ph type="dt" sz="half" idx="10"/>
          </p:nvPr>
        </p:nvSpPr>
        <p:spPr/>
        <p:txBody>
          <a:bodyPr/>
          <a:lstStyle/>
          <a:p>
            <a:r>
              <a:rPr lang="fi-FI" noProof="0"/>
              <a:t>2.9.2026</a:t>
            </a:r>
            <a:endParaRPr lang="fi-FI" noProof="0" dirty="0"/>
          </a:p>
        </p:txBody>
      </p:sp>
    </p:spTree>
    <p:extLst>
      <p:ext uri="{BB962C8B-B14F-4D97-AF65-F5344CB8AC3E}">
        <p14:creationId xmlns:p14="http://schemas.microsoft.com/office/powerpoint/2010/main" val="35966901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607481F-6439-4F32-ACD5-3CE4AED028BA}"/>
              </a:ext>
            </a:extLst>
          </p:cNvPr>
          <p:cNvSpPr>
            <a:spLocks noGrp="1"/>
          </p:cNvSpPr>
          <p:nvPr>
            <p:ph type="title"/>
          </p:nvPr>
        </p:nvSpPr>
        <p:spPr>
          <a:xfrm>
            <a:off x="341745" y="273049"/>
            <a:ext cx="8435280" cy="752187"/>
          </a:xfrm>
        </p:spPr>
        <p:txBody>
          <a:bodyPr>
            <a:noAutofit/>
          </a:bodyPr>
          <a:lstStyle/>
          <a:p>
            <a:pPr algn="ctr"/>
            <a:r>
              <a:rPr lang="fi-FI" sz="4000" b="0" noProof="0" dirty="0">
                <a:solidFill>
                  <a:srgbClr val="EB9803"/>
                </a:solidFill>
              </a:rPr>
              <a:t>Mikä on oppilasryhmän Erasmus-matka?</a:t>
            </a:r>
          </a:p>
        </p:txBody>
      </p:sp>
      <p:sp>
        <p:nvSpPr>
          <p:cNvPr id="4" name="Tekstin paikkamerkki 3">
            <a:extLst>
              <a:ext uri="{FF2B5EF4-FFF2-40B4-BE49-F238E27FC236}">
                <a16:creationId xmlns:a16="http://schemas.microsoft.com/office/drawing/2014/main" id="{B73C6415-9FA8-44ED-AE5B-9D18A705740E}"/>
              </a:ext>
            </a:extLst>
          </p:cNvPr>
          <p:cNvSpPr>
            <a:spLocks noGrp="1"/>
          </p:cNvSpPr>
          <p:nvPr>
            <p:ph type="body" sz="half" idx="2"/>
          </p:nvPr>
        </p:nvSpPr>
        <p:spPr>
          <a:xfrm>
            <a:off x="457200" y="1246909"/>
            <a:ext cx="8435280" cy="5109441"/>
          </a:xfrm>
        </p:spPr>
        <p:txBody>
          <a:bodyPr vert="horz" lIns="91440" tIns="45720" rIns="91440" bIns="45720" rtlCol="0" anchor="t">
            <a:noAutofit/>
          </a:bodyPr>
          <a:lstStyle/>
          <a:p>
            <a:pPr marL="285750" indent="-285750">
              <a:buFont typeface="Arial" panose="020B0604020202020204" pitchFamily="34" charset="0"/>
              <a:buChar char="•"/>
              <a:defRPr/>
            </a:pPr>
            <a:r>
              <a:rPr lang="fi-FI" sz="1600" noProof="0" dirty="0">
                <a:ea typeface="Calibri" panose="020F0502020204030204" pitchFamily="34" charset="0"/>
                <a:cs typeface="Times New Roman" panose="02020603050405020304" pitchFamily="18" charset="0"/>
              </a:rPr>
              <a:t>Opettaja vie oppilasryhmän tutustumaan</a:t>
            </a:r>
            <a:r>
              <a:rPr lang="fi-FI" sz="1600" noProof="0" dirty="0"/>
              <a:t> jonkin EU-maan oppilaitokseen/ organisaatioon, paikallisiin ihmisiin ja kulttuuriin</a:t>
            </a:r>
          </a:p>
          <a:p>
            <a:pPr marL="285750" indent="-285750">
              <a:buFont typeface="Arial" panose="020B0604020202020204" pitchFamily="34" charset="0"/>
              <a:buChar char="•"/>
              <a:defRPr/>
            </a:pPr>
            <a:r>
              <a:rPr lang="fi-FI" sz="1600" noProof="0" dirty="0"/>
              <a:t>Vierailu voi sisältää myös opiskelua, mutta kulttuuri ja paikalliset ihmiset ovat matkalla pääroolissa</a:t>
            </a:r>
          </a:p>
          <a:p>
            <a:pPr marL="285750" indent="-285750">
              <a:buFont typeface="Arial" panose="020B0604020202020204" pitchFamily="34" charset="0"/>
              <a:buChar char="•"/>
              <a:defRPr/>
            </a:pPr>
            <a:r>
              <a:rPr lang="fi-FI" sz="1600" noProof="0" dirty="0"/>
              <a:t>Ohjelmasisällöltään tarkoin suunniteltu kokonaisuus, josta tehdään oppimisohjelmasopimus. Sopimuksen allekirjoittavat sekä lähettävä (=oma opisto) että vastaanottava organisaatio</a:t>
            </a:r>
          </a:p>
          <a:p>
            <a:pPr marL="285750" indent="-285750">
              <a:buFont typeface="Arial" panose="020B0604020202020204" pitchFamily="34" charset="0"/>
              <a:buChar char="•"/>
              <a:defRPr/>
            </a:pPr>
            <a:r>
              <a:rPr lang="fi-FI" sz="1600" noProof="0" dirty="0">
                <a:ea typeface="Calibri" panose="020F0502020204030204" pitchFamily="34" charset="0"/>
                <a:cs typeface="Times New Roman" panose="02020603050405020304" pitchFamily="18" charset="0"/>
              </a:rPr>
              <a:t>Konsortio on määritellyt, että </a:t>
            </a:r>
            <a:r>
              <a:rPr lang="fi-FI" sz="1600" b="1" noProof="0" dirty="0">
                <a:ea typeface="Calibri" panose="020F0502020204030204" pitchFamily="34" charset="0"/>
                <a:cs typeface="Times New Roman" panose="02020603050405020304" pitchFamily="18" charset="0"/>
              </a:rPr>
              <a:t>matka = kurssi</a:t>
            </a:r>
            <a:r>
              <a:rPr lang="fi-FI" sz="1600" noProof="0" dirty="0">
                <a:ea typeface="Calibri" panose="020F0502020204030204" pitchFamily="34" charset="0"/>
                <a:cs typeface="Times New Roman" panose="02020603050405020304" pitchFamily="18" charset="0"/>
              </a:rPr>
              <a:t>, johon sisältyy </a:t>
            </a:r>
          </a:p>
          <a:p>
            <a:pPr marL="742950" lvl="1" indent="-285750">
              <a:buFont typeface="Arial" panose="020B0604020202020204" pitchFamily="34" charset="0"/>
              <a:buChar char="•"/>
              <a:defRPr/>
            </a:pPr>
            <a:r>
              <a:rPr lang="fi-FI" sz="1400" noProof="0" dirty="0">
                <a:ea typeface="Calibri" panose="020F0502020204030204" pitchFamily="34" charset="0"/>
                <a:cs typeface="Times New Roman"/>
              </a:rPr>
              <a:t>2 x 2t ennakkotapaamisia, ennen matkaa (sis.mm. kohteeseen ja paikkaan tutustuminen)</a:t>
            </a:r>
            <a:endParaRPr lang="fi-FI" sz="1400" noProof="0" dirty="0">
              <a:ea typeface="Calibri" panose="020F0502020204030204" pitchFamily="34" charset="0"/>
              <a:cs typeface="Times New Roman" panose="02020603050405020304" pitchFamily="18" charset="0"/>
            </a:endParaRPr>
          </a:p>
          <a:p>
            <a:pPr marL="742950" lvl="1" indent="-285750">
              <a:buFont typeface="Arial" panose="020B0604020202020204" pitchFamily="34" charset="0"/>
              <a:buChar char="•"/>
              <a:defRPr/>
            </a:pPr>
            <a:r>
              <a:rPr lang="fi-FI" sz="1400" noProof="0" dirty="0">
                <a:ea typeface="Calibri" panose="020F0502020204030204" pitchFamily="34" charset="0"/>
                <a:cs typeface="Times New Roman"/>
              </a:rPr>
              <a:t>35 t itse matka (= 2 matkustuspäivää + 5 päivää kohteessa). Tunnit lasketaan opetukseksi, kun opettaja on oppilaiden kanssa yhdessä</a:t>
            </a:r>
          </a:p>
          <a:p>
            <a:pPr marL="742950" lvl="1" indent="-285750">
              <a:buFont typeface="Arial" panose="020B0604020202020204" pitchFamily="34" charset="0"/>
              <a:buChar char="•"/>
              <a:defRPr/>
            </a:pPr>
            <a:r>
              <a:rPr lang="fi-FI" sz="1400" noProof="0" dirty="0">
                <a:ea typeface="Calibri" panose="020F0502020204030204" pitchFamily="34" charset="0"/>
                <a:cs typeface="Times New Roman"/>
              </a:rPr>
              <a:t>2 t palaute matkan jälkeen (esim. sovitaan matkan viestinnästä)</a:t>
            </a:r>
            <a:endParaRPr lang="fi-FI" sz="1400" noProof="0" dirty="0">
              <a:ea typeface="Calibri" panose="020F0502020204030204" pitchFamily="34" charset="0"/>
              <a:cs typeface="Times New Roman" panose="02020603050405020304" pitchFamily="18" charset="0"/>
            </a:endParaRPr>
          </a:p>
          <a:p>
            <a:pPr marL="742950" lvl="1" indent="-285750">
              <a:buFont typeface="Arial" panose="020B0604020202020204" pitchFamily="34" charset="0"/>
              <a:buChar char="•"/>
              <a:defRPr/>
            </a:pPr>
            <a:r>
              <a:rPr lang="fi-FI" sz="1400" noProof="0" dirty="0">
                <a:ea typeface="Calibri" panose="020F0502020204030204" pitchFamily="34" charset="0"/>
                <a:cs typeface="Times New Roman"/>
              </a:rPr>
              <a:t>Viikon matka yhteensä 41 oppituntia, josta tehdään opettajalle työsopimus</a:t>
            </a:r>
          </a:p>
          <a:p>
            <a:pPr>
              <a:lnSpc>
                <a:spcPct val="107000"/>
              </a:lnSpc>
            </a:pPr>
            <a:r>
              <a:rPr lang="fi-FI" sz="1600" b="1" noProof="0" dirty="0">
                <a:ea typeface="Calibri" panose="020F0502020204030204" pitchFamily="34" charset="0"/>
                <a:cs typeface="Times New Roman"/>
              </a:rPr>
              <a:t>Keille (oppilaat) matka on tarkoitettu?</a:t>
            </a:r>
            <a:endParaRPr lang="fi-FI" sz="1600" b="1" noProof="0" dirty="0">
              <a:ea typeface="Calibri" panose="020F0502020204030204" pitchFamily="34" charset="0"/>
              <a:cs typeface="Times New Roman" panose="02020603050405020304" pitchFamily="18" charset="0"/>
            </a:endParaRPr>
          </a:p>
          <a:p>
            <a:pPr marL="742950" lvl="1" indent="-285750">
              <a:lnSpc>
                <a:spcPct val="107000"/>
              </a:lnSpc>
              <a:buFont typeface="Arial" panose="020B0604020202020204" pitchFamily="34" charset="0"/>
              <a:buChar char="•"/>
            </a:pPr>
            <a:r>
              <a:rPr lang="fi-FI" sz="1400" noProof="0" dirty="0">
                <a:ea typeface="Calibri" panose="020F0502020204030204" pitchFamily="34" charset="0"/>
                <a:cs typeface="Times New Roman" panose="02020603050405020304" pitchFamily="18" charset="0"/>
              </a:rPr>
              <a:t>Kansalaisopiston toiminnassa aktiivisesti mukana/kirjoilla oleville oppijoille</a:t>
            </a:r>
          </a:p>
          <a:p>
            <a:pPr marL="742950" lvl="1" indent="-285750">
              <a:lnSpc>
                <a:spcPct val="107000"/>
              </a:lnSpc>
              <a:buFont typeface="Arial" panose="020B0604020202020204" pitchFamily="34" charset="0"/>
              <a:buChar char="•"/>
            </a:pPr>
            <a:r>
              <a:rPr lang="fi-FI" sz="1400" noProof="0" dirty="0">
                <a:ea typeface="Calibri" panose="020F0502020204030204" pitchFamily="34" charset="0"/>
                <a:cs typeface="Times New Roman"/>
              </a:rPr>
              <a:t>Oppijoille, joilla on vähemmän mahdollisuuksia osallistua (kts. dia 16)</a:t>
            </a:r>
            <a:endParaRPr lang="fi-FI" sz="1400" noProof="0" dirty="0">
              <a:ea typeface="Calibri" panose="020F0502020204030204" pitchFamily="34" charset="0"/>
              <a:cs typeface="Times New Roman" panose="02020603050405020304" pitchFamily="18" charset="0"/>
            </a:endParaRPr>
          </a:p>
          <a:p>
            <a:pPr>
              <a:lnSpc>
                <a:spcPct val="107000"/>
              </a:lnSpc>
            </a:pPr>
            <a:r>
              <a:rPr kumimoji="0" lang="fi-FI" sz="1600" b="1" u="none" strike="noStrike" kern="1200" cap="none" spc="0" normalizeH="0" baseline="0" noProof="0" dirty="0">
                <a:ln>
                  <a:noFill/>
                </a:ln>
                <a:effectLst/>
                <a:uLnTx/>
                <a:uFillTx/>
                <a:cs typeface="Times New Roman"/>
              </a:rPr>
              <a:t>Huom! </a:t>
            </a:r>
            <a:endParaRPr lang="fi-FI" sz="1600" b="1" noProof="0" dirty="0">
              <a:cs typeface="Times New Roman"/>
            </a:endParaRPr>
          </a:p>
          <a:p>
            <a:pPr marL="742950" lvl="1" indent="-285750">
              <a:lnSpc>
                <a:spcPct val="107000"/>
              </a:lnSpc>
              <a:buFont typeface="Arial" panose="020B0604020202020204" pitchFamily="34" charset="0"/>
              <a:buChar char="•"/>
            </a:pPr>
            <a:r>
              <a:rPr kumimoji="0" lang="fi-FI" sz="1400" b="0" i="0" u="none" strike="noStrike" kern="1200" cap="none" spc="0" normalizeH="0" baseline="0" noProof="0" dirty="0">
                <a:ln>
                  <a:noFill/>
                </a:ln>
                <a:effectLst/>
                <a:uLnTx/>
                <a:uFillTx/>
                <a:ea typeface="+mn-ea"/>
                <a:cs typeface="+mn-cs"/>
              </a:rPr>
              <a:t>Matkajärjestelyt tehdään aina sen opiston kanssa, mihin opettaja on </a:t>
            </a:r>
            <a:r>
              <a:rPr lang="fi-FI" sz="1400" noProof="0" dirty="0"/>
              <a:t>työsuhteessa</a:t>
            </a:r>
          </a:p>
          <a:p>
            <a:pPr marL="742950" lvl="1" indent="-285750">
              <a:lnSpc>
                <a:spcPct val="107000"/>
              </a:lnSpc>
              <a:buFont typeface="Arial" panose="020B0604020202020204" pitchFamily="34" charset="0"/>
              <a:buChar char="•"/>
            </a:pPr>
            <a:r>
              <a:rPr lang="fi-FI" sz="1400" noProof="0" dirty="0"/>
              <a:t>Opettajalle ei tehdä apurahasopimusta oppilasryhmämatkasta vaan opisto maksaa matkan kulut ryhmän budjetin maksimisummaan asti.</a:t>
            </a:r>
          </a:p>
          <a:p>
            <a:pPr marR="0" lvl="0" algn="l" defTabSz="914400" rtl="0" eaLnBrk="1" fontAlgn="auto" latinLnBrk="0" hangingPunct="1">
              <a:lnSpc>
                <a:spcPct val="100000"/>
              </a:lnSpc>
              <a:spcBef>
                <a:spcPct val="20000"/>
              </a:spcBef>
              <a:spcAft>
                <a:spcPts val="0"/>
              </a:spcAft>
              <a:buClrTx/>
              <a:buSzTx/>
              <a:tabLst/>
              <a:defRPr/>
            </a:pPr>
            <a:endParaRPr lang="fi-FI" sz="1800" noProof="0" dirty="0"/>
          </a:p>
        </p:txBody>
      </p:sp>
      <p:sp>
        <p:nvSpPr>
          <p:cNvPr id="5" name="Päivämäärän paikkamerkki 4">
            <a:extLst>
              <a:ext uri="{FF2B5EF4-FFF2-40B4-BE49-F238E27FC236}">
                <a16:creationId xmlns:a16="http://schemas.microsoft.com/office/drawing/2014/main" id="{BAE176E5-F2DF-4373-B7C3-3A8E24BEAE48}"/>
              </a:ext>
            </a:extLst>
          </p:cNvPr>
          <p:cNvSpPr>
            <a:spLocks noGrp="1"/>
          </p:cNvSpPr>
          <p:nvPr>
            <p:ph type="dt" sz="half" idx="10"/>
          </p:nvPr>
        </p:nvSpPr>
        <p:spPr/>
        <p:txBody>
          <a:bodyPr/>
          <a:lstStyle/>
          <a:p>
            <a:r>
              <a:rPr lang="fi-FI" noProof="0"/>
              <a:t>2.9.2026</a:t>
            </a:r>
            <a:endParaRPr lang="fi-FI" noProof="0" dirty="0"/>
          </a:p>
        </p:txBody>
      </p:sp>
    </p:spTree>
    <p:extLst>
      <p:ext uri="{BB962C8B-B14F-4D97-AF65-F5344CB8AC3E}">
        <p14:creationId xmlns:p14="http://schemas.microsoft.com/office/powerpoint/2010/main" val="9694017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F0A751E-8194-2987-75D2-3481483CB5AA}"/>
              </a:ext>
            </a:extLst>
          </p:cNvPr>
          <p:cNvSpPr>
            <a:spLocks noGrp="1"/>
          </p:cNvSpPr>
          <p:nvPr>
            <p:ph type="title"/>
          </p:nvPr>
        </p:nvSpPr>
        <p:spPr>
          <a:xfrm>
            <a:off x="457200" y="274638"/>
            <a:ext cx="8229600" cy="833726"/>
          </a:xfrm>
        </p:spPr>
        <p:txBody>
          <a:bodyPr/>
          <a:lstStyle/>
          <a:p>
            <a:r>
              <a:rPr lang="fi-FI" noProof="0" dirty="0">
                <a:solidFill>
                  <a:srgbClr val="EB9803"/>
                </a:solidFill>
              </a:rPr>
              <a:t>Matkan </a:t>
            </a:r>
            <a:r>
              <a:rPr lang="fi-FI" sz="4000" noProof="0" dirty="0">
                <a:solidFill>
                  <a:srgbClr val="EB9803"/>
                </a:solidFill>
              </a:rPr>
              <a:t>suunnitteleminen</a:t>
            </a:r>
            <a:endParaRPr lang="fi-FI" noProof="0" dirty="0">
              <a:solidFill>
                <a:srgbClr val="EB9803"/>
              </a:solidFill>
            </a:endParaRPr>
          </a:p>
        </p:txBody>
      </p:sp>
      <p:sp>
        <p:nvSpPr>
          <p:cNvPr id="13" name="Content Placeholder 2">
            <a:extLst>
              <a:ext uri="{FF2B5EF4-FFF2-40B4-BE49-F238E27FC236}">
                <a16:creationId xmlns:a16="http://schemas.microsoft.com/office/drawing/2014/main" id="{F79CE1A3-E082-BCD3-CFA1-AE177B6C3BC5}"/>
              </a:ext>
            </a:extLst>
          </p:cNvPr>
          <p:cNvSpPr>
            <a:spLocks noGrp="1"/>
          </p:cNvSpPr>
          <p:nvPr>
            <p:ph idx="1"/>
          </p:nvPr>
        </p:nvSpPr>
        <p:spPr>
          <a:xfrm>
            <a:off x="457200" y="1219200"/>
            <a:ext cx="8229600" cy="4932218"/>
          </a:xfrm>
        </p:spPr>
        <p:txBody>
          <a:bodyPr vert="horz" lIns="91440" tIns="45720" rIns="91440" bIns="45720" rtlCol="0" anchor="t">
            <a:normAutofit fontScale="25000" lnSpcReduction="20000"/>
          </a:bodyPr>
          <a:lstStyle/>
          <a:p>
            <a:pPr marL="285750" marR="0" lvl="0"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fi-FI" sz="6400" noProof="0" dirty="0"/>
              <a:t>Etsi sopiva kohdekumppani</a:t>
            </a:r>
          </a:p>
          <a:p>
            <a:pPr marL="285750" marR="0" lvl="0"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fi-FI" sz="6400" noProof="0" dirty="0"/>
              <a:t>Käytä aiempia kontaktejasi hyväksesi tai etsi sellaisia esim. </a:t>
            </a:r>
            <a:r>
              <a:rPr lang="fi-FI" sz="6400" noProof="0" dirty="0" err="1"/>
              <a:t>Epalesta</a:t>
            </a:r>
            <a:r>
              <a:rPr lang="fi-FI" sz="6400" noProof="0" dirty="0"/>
              <a:t>, Facebookista jne.</a:t>
            </a:r>
          </a:p>
          <a:p>
            <a:pPr marL="285750" indent="-285750">
              <a:lnSpc>
                <a:spcPct val="107000"/>
              </a:lnSpc>
            </a:pPr>
            <a:r>
              <a:rPr lang="fi-FI" sz="6400" noProof="0" dirty="0">
                <a:ea typeface="Calibri" panose="020F0502020204030204" pitchFamily="34" charset="0"/>
                <a:cs typeface="Times New Roman"/>
              </a:rPr>
              <a:t>Laadi </a:t>
            </a:r>
            <a:r>
              <a:rPr lang="fi-FI" sz="6400" b="1" noProof="0" dirty="0">
                <a:ea typeface="Calibri" panose="020F0502020204030204" pitchFamily="34" charset="0"/>
                <a:cs typeface="Times New Roman"/>
              </a:rPr>
              <a:t>ennakkosuunnitelma </a:t>
            </a:r>
            <a:r>
              <a:rPr lang="fi-FI" sz="6400" noProof="0" dirty="0">
                <a:ea typeface="Calibri" panose="020F0502020204030204" pitchFamily="34" charset="0"/>
                <a:cs typeface="Times New Roman"/>
              </a:rPr>
              <a:t>matkasta: minne, milloin, mitä, miksi? Muista katsoa hankkeen tavoitteet. Matkan täytyy sopia niihin.</a:t>
            </a:r>
          </a:p>
          <a:p>
            <a:pPr marL="285750" indent="-285750">
              <a:lnSpc>
                <a:spcPct val="107000"/>
              </a:lnSpc>
            </a:pPr>
            <a:r>
              <a:rPr lang="fi-FI" sz="6400" noProof="0" dirty="0">
                <a:ea typeface="Calibri" panose="020F0502020204030204" pitchFamily="34" charset="0"/>
                <a:cs typeface="Times New Roman"/>
              </a:rPr>
              <a:t>Sovi vastaanottavan organisaation/organisaatioiden kanssa vierailunne ajankohdasta ja suunnitelkaa yhdessä ohjelma sekä muut matkan järjestelyt, esim. vierailukäynnit muissa kulttuurikohteissa</a:t>
            </a:r>
            <a:endParaRPr lang="fi-FI" sz="6400" noProof="0" dirty="0">
              <a:ea typeface="Calibri" panose="020F0502020204030204" pitchFamily="34" charset="0"/>
              <a:cs typeface="Times New Roman" panose="02020603050405020304" pitchFamily="18" charset="0"/>
            </a:endParaRPr>
          </a:p>
          <a:p>
            <a:pPr marL="285750" indent="-285750">
              <a:lnSpc>
                <a:spcPct val="107000"/>
              </a:lnSpc>
            </a:pPr>
            <a:r>
              <a:rPr lang="fi-FI" sz="6400" noProof="0" dirty="0">
                <a:ea typeface="Calibri" panose="020F0502020204030204" pitchFamily="34" charset="0"/>
                <a:cs typeface="Times New Roman" panose="02020603050405020304" pitchFamily="18" charset="0"/>
              </a:rPr>
              <a:t>Selvitä seuraavat tiedot oppilaitoksesta/kohteesta:</a:t>
            </a:r>
          </a:p>
          <a:p>
            <a:pPr marL="685800" lvl="1">
              <a:lnSpc>
                <a:spcPct val="107000"/>
              </a:lnSpc>
            </a:pPr>
            <a:r>
              <a:rPr lang="fi-FI" sz="5600" noProof="0" dirty="0">
                <a:ea typeface="Calibri" panose="020F0502020204030204" pitchFamily="34" charset="0"/>
                <a:cs typeface="Times New Roman" panose="02020603050405020304" pitchFamily="18" charset="0"/>
              </a:rPr>
              <a:t>Oppilaitoksen virallinen nimi, osoite, yhteystiedot, www-osoite, maa</a:t>
            </a:r>
          </a:p>
          <a:p>
            <a:pPr marL="685800" lvl="1">
              <a:lnSpc>
                <a:spcPct val="107000"/>
              </a:lnSpc>
            </a:pPr>
            <a:r>
              <a:rPr lang="fi-FI" sz="5600" noProof="0" dirty="0">
                <a:ea typeface="Calibri" panose="020F0502020204030204" pitchFamily="34" charset="0"/>
                <a:cs typeface="Times New Roman" panose="02020603050405020304" pitchFamily="18" charset="0"/>
              </a:rPr>
              <a:t>Oppilaitoksen mahdollinen OID-koodi (entinen PIC-koodi)</a:t>
            </a:r>
          </a:p>
          <a:p>
            <a:pPr marL="685800" lvl="1">
              <a:lnSpc>
                <a:spcPct val="107000"/>
              </a:lnSpc>
            </a:pPr>
            <a:r>
              <a:rPr lang="fi-FI" sz="5600" noProof="0" dirty="0">
                <a:ea typeface="Calibri" panose="020F0502020204030204" pitchFamily="34" charset="0"/>
                <a:cs typeface="Times New Roman" panose="02020603050405020304" pitchFamily="18" charset="0"/>
              </a:rPr>
              <a:t>Oppilaitoksen tyyppi: esim. aikuiskoulutusorganisaatio, järjestö, yliopisto, yritys….</a:t>
            </a:r>
          </a:p>
          <a:p>
            <a:pPr marL="285750" lvl="0" indent="-285750">
              <a:lnSpc>
                <a:spcPct val="107000"/>
              </a:lnSpc>
              <a:buFont typeface="Arial" panose="020B0604020202020204" pitchFamily="34" charset="0"/>
              <a:buChar char="•"/>
            </a:pPr>
            <a:r>
              <a:rPr lang="fi-FI" sz="6400" noProof="0" dirty="0">
                <a:ea typeface="Calibri" panose="020F0502020204030204" pitchFamily="34" charset="0"/>
                <a:cs typeface="Times New Roman" panose="02020603050405020304" pitchFamily="18" charset="0"/>
              </a:rPr>
              <a:t>Matkan maksimipituudeksi suositellaan viikkoa (5 päivää kohteessa + 2 matkustuspäivää)</a:t>
            </a:r>
            <a:endParaRPr lang="fi-FI" sz="6400" noProof="0" dirty="0">
              <a:effectLst/>
              <a:ea typeface="Calibri" panose="020F0502020204030204" pitchFamily="34" charset="0"/>
              <a:cs typeface="Times New Roman" panose="02020603050405020304" pitchFamily="18" charset="0"/>
            </a:endParaRPr>
          </a:p>
          <a:p>
            <a:pPr marL="285750" indent="-285750">
              <a:lnSpc>
                <a:spcPct val="107000"/>
              </a:lnSpc>
            </a:pPr>
            <a:r>
              <a:rPr lang="fi-FI" sz="6400" noProof="0" dirty="0">
                <a:effectLst/>
                <a:ea typeface="Calibri" panose="020F0502020204030204" pitchFamily="34" charset="0"/>
                <a:cs typeface="Times New Roman"/>
              </a:rPr>
              <a:t>Määrittele ryhmän </a:t>
            </a:r>
            <a:r>
              <a:rPr lang="fi-FI" sz="6400" noProof="0" dirty="0">
                <a:ea typeface="Calibri" panose="020F0502020204030204" pitchFamily="34" charset="0"/>
                <a:cs typeface="Times New Roman"/>
              </a:rPr>
              <a:t>koko: yhtä</a:t>
            </a:r>
            <a:r>
              <a:rPr lang="fi-FI" sz="6400" noProof="0" dirty="0">
                <a:effectLst/>
                <a:ea typeface="Calibri" panose="020F0502020204030204" pitchFamily="34" charset="0"/>
                <a:cs typeface="Times New Roman"/>
              </a:rPr>
              <a:t> opettajaa kohden ryhmän koko 2-10 hlöä.</a:t>
            </a:r>
          </a:p>
          <a:p>
            <a:pPr marL="285750" indent="-285750">
              <a:lnSpc>
                <a:spcPct val="107000"/>
              </a:lnSpc>
            </a:pPr>
            <a:r>
              <a:rPr lang="fi-FI" sz="6400" noProof="0" dirty="0">
                <a:ea typeface="Calibri" panose="020F0502020204030204" pitchFamily="34" charset="0"/>
                <a:cs typeface="Times New Roman"/>
              </a:rPr>
              <a:t>Määrittele opistosi kanssa: keitä matkalle halutaan ja millä kriteereillä oppilaat valitaan</a:t>
            </a:r>
          </a:p>
          <a:p>
            <a:pPr marL="285750" indent="-285750">
              <a:lnSpc>
                <a:spcPct val="107000"/>
              </a:lnSpc>
            </a:pPr>
            <a:r>
              <a:rPr lang="fi-FI" sz="6400" noProof="0" dirty="0">
                <a:ea typeface="Calibri" panose="020F0502020204030204" pitchFamily="34" charset="0"/>
                <a:cs typeface="Times New Roman"/>
              </a:rPr>
              <a:t>Mieti myös, miten vastaanottava organisaatio voisi hyötyä vierailusta</a:t>
            </a:r>
          </a:p>
          <a:p>
            <a:pPr marL="285750" indent="-285750">
              <a:lnSpc>
                <a:spcPct val="107000"/>
              </a:lnSpc>
              <a:buFont typeface="Arial" panose="020B0604020202020204" pitchFamily="34" charset="0"/>
              <a:buChar char="•"/>
            </a:pPr>
            <a:r>
              <a:rPr lang="fi-FI" sz="6400" noProof="0" dirty="0">
                <a:ea typeface="Calibri" panose="020F0502020204030204" pitchFamily="34" charset="0"/>
                <a:cs typeface="Times New Roman" panose="02020603050405020304" pitchFamily="18" charset="0"/>
              </a:rPr>
              <a:t>Erasmus mahdollistaa myös valmistelevan vierailun opettajille. Valmistelevan vierailun tuki on </a:t>
            </a:r>
            <a:r>
              <a:rPr lang="fi-FI" sz="6400" dirty="0">
                <a:ea typeface="Calibri" panose="020F0502020204030204" pitchFamily="34" charset="0"/>
                <a:cs typeface="Times New Roman" panose="02020603050405020304" pitchFamily="18" charset="0"/>
              </a:rPr>
              <a:t>680</a:t>
            </a:r>
            <a:r>
              <a:rPr lang="fi-FI" sz="6400" noProof="0" dirty="0">
                <a:ea typeface="Calibri" panose="020F0502020204030204" pitchFamily="34" charset="0"/>
                <a:cs typeface="Times New Roman" panose="02020603050405020304" pitchFamily="18" charset="0"/>
              </a:rPr>
              <a:t> euroa osallistujaa kohden, enintään kolme osallistujaa vierailua kohden.</a:t>
            </a:r>
          </a:p>
          <a:p>
            <a:pPr marL="285750" indent="-285750">
              <a:lnSpc>
                <a:spcPct val="107000"/>
              </a:lnSpc>
            </a:pPr>
            <a:r>
              <a:rPr lang="fi-FI" sz="6400" noProof="0" dirty="0">
                <a:effectLst/>
                <a:latin typeface="Gill Sans MT"/>
                <a:ea typeface="Calibri" panose="020F0502020204030204" pitchFamily="34" charset="0"/>
                <a:cs typeface="Times New Roman"/>
              </a:rPr>
              <a:t>Opettajan ei tarvitse olla 24/7 oppilaiden käytettävissä matkalla </a:t>
            </a:r>
            <a:r>
              <a:rPr lang="fi-FI" sz="6400" noProof="0" dirty="0">
                <a:effectLst/>
                <a:latin typeface="Gill Sans MT"/>
                <a:ea typeface="Calibri" panose="020F0502020204030204" pitchFamily="34" charset="0"/>
                <a:cs typeface="Times New Roman"/>
                <a:sym typeface="Wingdings" panose="05000000000000000000" pitchFamily="2" charset="2"/>
              </a:rPr>
              <a:t></a:t>
            </a:r>
            <a:r>
              <a:rPr lang="fi-FI" sz="6400" noProof="0" dirty="0">
                <a:effectLst/>
                <a:latin typeface="Gill Sans MT"/>
                <a:ea typeface="Calibri" panose="020F0502020204030204" pitchFamily="34" charset="0"/>
                <a:cs typeface="Times New Roman"/>
              </a:rPr>
              <a:t> ohjelmaan </a:t>
            </a:r>
            <a:r>
              <a:rPr lang="fi-FI" sz="6400" noProof="0" dirty="0">
                <a:latin typeface="Gill Sans MT"/>
                <a:ea typeface="Calibri" panose="020F0502020204030204" pitchFamily="34" charset="0"/>
                <a:cs typeface="Times New Roman"/>
              </a:rPr>
              <a:t>vapaa-aikaa (painotettava jo ennakkotapaamisissa -&gt; oppilaille vinkkejä esim. turistikohteista ja ravintoloista?)</a:t>
            </a:r>
            <a:endParaRPr lang="fi-FI" sz="6400" noProof="0" dirty="0">
              <a:effectLst/>
              <a:latin typeface="Gill Sans MT"/>
              <a:ea typeface="Calibri" panose="020F0502020204030204" pitchFamily="34" charset="0"/>
              <a:cs typeface="Times New Roman"/>
            </a:endParaRPr>
          </a:p>
          <a:p>
            <a:pPr marL="285750" indent="-285750">
              <a:lnSpc>
                <a:spcPct val="107000"/>
              </a:lnSpc>
            </a:pPr>
            <a:r>
              <a:rPr lang="fi-FI" sz="6400" noProof="0" dirty="0">
                <a:latin typeface="Gill Sans MT"/>
                <a:ea typeface="Calibri" panose="020F0502020204030204" pitchFamily="34" charset="0"/>
                <a:cs typeface="Times New Roman"/>
              </a:rPr>
              <a:t>Suunnittelussa otettava huomioon, että matkatuki ei välttämättä kata kaikkia opiskelijoiden kuluja (matkat ja majoitus keskeisimmät korvattavat kulut)</a:t>
            </a:r>
            <a:endParaRPr lang="fi-FI" sz="6400" noProof="0" dirty="0">
              <a:effectLst/>
              <a:latin typeface="Gill Sans MT" panose="020B0502020104020203" pitchFamily="34" charset="0"/>
              <a:ea typeface="Calibri" panose="020F0502020204030204" pitchFamily="34" charset="0"/>
              <a:cs typeface="Times New Roman" panose="02020603050405020304" pitchFamily="18" charset="0"/>
            </a:endParaRPr>
          </a:p>
          <a:p>
            <a:endParaRPr lang="fi-FI" noProof="0" dirty="0"/>
          </a:p>
        </p:txBody>
      </p:sp>
      <p:sp>
        <p:nvSpPr>
          <p:cNvPr id="5" name="Päivämäärän paikkamerkki 4">
            <a:extLst>
              <a:ext uri="{FF2B5EF4-FFF2-40B4-BE49-F238E27FC236}">
                <a16:creationId xmlns:a16="http://schemas.microsoft.com/office/drawing/2014/main" id="{23554E7E-9BFD-A6DC-130F-76C187FF63CE}"/>
              </a:ext>
            </a:extLst>
          </p:cNvPr>
          <p:cNvSpPr>
            <a:spLocks noGrp="1"/>
          </p:cNvSpPr>
          <p:nvPr>
            <p:ph type="dt" sz="half" idx="10"/>
          </p:nvPr>
        </p:nvSpPr>
        <p:spPr/>
        <p:txBody>
          <a:bodyPr anchor="ctr">
            <a:normAutofit/>
          </a:bodyPr>
          <a:lstStyle/>
          <a:p>
            <a:pPr>
              <a:spcAft>
                <a:spcPts val="600"/>
              </a:spcAft>
            </a:pPr>
            <a:r>
              <a:rPr lang="fi-FI" noProof="0"/>
              <a:t>2.9.2026</a:t>
            </a:r>
            <a:endParaRPr lang="fi-FI" noProof="0" dirty="0"/>
          </a:p>
        </p:txBody>
      </p:sp>
    </p:spTree>
    <p:extLst>
      <p:ext uri="{BB962C8B-B14F-4D97-AF65-F5344CB8AC3E}">
        <p14:creationId xmlns:p14="http://schemas.microsoft.com/office/powerpoint/2010/main" val="38608765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F0A751E-8194-2987-75D2-3481483CB5AA}"/>
              </a:ext>
            </a:extLst>
          </p:cNvPr>
          <p:cNvSpPr>
            <a:spLocks noGrp="1"/>
          </p:cNvSpPr>
          <p:nvPr>
            <p:ph type="title"/>
          </p:nvPr>
        </p:nvSpPr>
        <p:spPr>
          <a:xfrm>
            <a:off x="457200" y="274638"/>
            <a:ext cx="8229600" cy="833726"/>
          </a:xfrm>
        </p:spPr>
        <p:txBody>
          <a:bodyPr/>
          <a:lstStyle/>
          <a:p>
            <a:r>
              <a:rPr lang="fi-FI" noProof="0" dirty="0">
                <a:solidFill>
                  <a:srgbClr val="EB9803"/>
                </a:solidFill>
              </a:rPr>
              <a:t>Matkan </a:t>
            </a:r>
            <a:r>
              <a:rPr lang="fi-FI" sz="4000" noProof="0" dirty="0">
                <a:solidFill>
                  <a:srgbClr val="EB9803"/>
                </a:solidFill>
              </a:rPr>
              <a:t>suunnitteleminen</a:t>
            </a:r>
            <a:endParaRPr lang="fi-FI" noProof="0" dirty="0">
              <a:solidFill>
                <a:srgbClr val="EB9803"/>
              </a:solidFill>
            </a:endParaRPr>
          </a:p>
        </p:txBody>
      </p:sp>
      <p:sp>
        <p:nvSpPr>
          <p:cNvPr id="13" name="Content Placeholder 2">
            <a:extLst>
              <a:ext uri="{FF2B5EF4-FFF2-40B4-BE49-F238E27FC236}">
                <a16:creationId xmlns:a16="http://schemas.microsoft.com/office/drawing/2014/main" id="{F79CE1A3-E082-BCD3-CFA1-AE177B6C3BC5}"/>
              </a:ext>
            </a:extLst>
          </p:cNvPr>
          <p:cNvSpPr>
            <a:spLocks noGrp="1"/>
          </p:cNvSpPr>
          <p:nvPr>
            <p:ph idx="1"/>
          </p:nvPr>
        </p:nvSpPr>
        <p:spPr>
          <a:xfrm>
            <a:off x="457200" y="1108364"/>
            <a:ext cx="8229600" cy="5144654"/>
          </a:xfrm>
        </p:spPr>
        <p:txBody>
          <a:bodyPr vert="horz" lIns="91440" tIns="45720" rIns="91440" bIns="45720" rtlCol="0" anchor="t">
            <a:normAutofit fontScale="85000" lnSpcReduction="20000"/>
          </a:bodyPr>
          <a:lstStyle/>
          <a:p>
            <a:pPr lvl="0">
              <a:lnSpc>
                <a:spcPct val="107000"/>
              </a:lnSpc>
            </a:pPr>
            <a:r>
              <a:rPr lang="fi-FI" sz="1800" noProof="0" dirty="0">
                <a:latin typeface="Gill Sans MT" panose="020B0502020104020203" pitchFamily="34" charset="0"/>
                <a:ea typeface="Calibri" panose="020F0502020204030204" pitchFamily="34" charset="0"/>
                <a:cs typeface="Times New Roman" panose="02020603050405020304" pitchFamily="18" charset="0"/>
              </a:rPr>
              <a:t>Konsortion jäsenopisto tekee matkasta kurssi Hellewiin. Koordinaattori antaa kumppaniopistoille kurssikohtaiset kysymykset ilmoittautujan sitoutumisesta ja kuulumisesta vähemmän mahdollisuuksia oleviin kohderyhmiin.</a:t>
            </a:r>
          </a:p>
          <a:p>
            <a:pPr lvl="0">
              <a:lnSpc>
                <a:spcPct val="107000"/>
              </a:lnSpc>
            </a:pPr>
            <a:r>
              <a:rPr lang="fi-FI" sz="1800" noProof="0" dirty="0">
                <a:latin typeface="Gill Sans MT" panose="020B0502020104020203" pitchFamily="34" charset="0"/>
                <a:ea typeface="Calibri" panose="020F0502020204030204" pitchFamily="34" charset="0"/>
                <a:cs typeface="Times New Roman" panose="02020603050405020304" pitchFamily="18" charset="0"/>
              </a:rPr>
              <a:t>Kun matkaohjelma ja opiskelijat ovat selvillä, täytä oppimisohjelmasopimus sekä suomeksi että englanniksi. Omat, allekirjoitetut kappaleet sopimuksesta tulevat sekä vastaanottavalle organisaatiolle että omalle opistollesi</a:t>
            </a:r>
          </a:p>
          <a:p>
            <a:pPr lvl="0">
              <a:lnSpc>
                <a:spcPct val="107000"/>
              </a:lnSpc>
            </a:pPr>
            <a:r>
              <a:rPr lang="fi-FI" sz="1800" dirty="0">
                <a:latin typeface="Gill Sans MT" panose="020B0502020104020203" pitchFamily="34" charset="0"/>
                <a:ea typeface="Calibri" panose="020F0502020204030204" pitchFamily="34" charset="0"/>
                <a:cs typeface="Times New Roman" panose="02020603050405020304" pitchFamily="18" charset="0"/>
              </a:rPr>
              <a:t>Jokainen matkalle osallistuva oppilas täyttää sitoutumislomakkeen</a:t>
            </a:r>
            <a:endParaRPr lang="fi-FI" sz="1800" noProof="0" dirty="0">
              <a:latin typeface="Gill Sans MT" panose="020B0502020104020203" pitchFamily="34" charset="0"/>
              <a:ea typeface="Calibri" panose="020F0502020204030204" pitchFamily="34" charset="0"/>
              <a:cs typeface="Times New Roman" panose="02020603050405020304" pitchFamily="18" charset="0"/>
            </a:endParaRPr>
          </a:p>
          <a:p>
            <a:pPr lvl="0">
              <a:lnSpc>
                <a:spcPct val="107000"/>
              </a:lnSpc>
            </a:pPr>
            <a:r>
              <a:rPr lang="fi-FI" sz="1800" noProof="0" dirty="0">
                <a:latin typeface="Gill Sans MT" panose="020B0502020104020203" pitchFamily="34" charset="0"/>
                <a:ea typeface="Calibri" panose="020F0502020204030204" pitchFamily="34" charset="0"/>
                <a:cs typeface="Times New Roman" panose="02020603050405020304" pitchFamily="18" charset="0"/>
              </a:rPr>
              <a:t>Konsortion jäsenopisto:</a:t>
            </a:r>
          </a:p>
          <a:p>
            <a:pPr lvl="1">
              <a:lnSpc>
                <a:spcPct val="107000"/>
              </a:lnSpc>
            </a:pPr>
            <a:r>
              <a:rPr lang="fi-FI" sz="1700" noProof="0" dirty="0">
                <a:latin typeface="Gill Sans MT" panose="020B0502020104020203" pitchFamily="34" charset="0"/>
                <a:ea typeface="Calibri" panose="020F0502020204030204" pitchFamily="34" charset="0"/>
                <a:cs typeface="Times New Roman" panose="02020603050405020304" pitchFamily="18" charset="0"/>
              </a:rPr>
              <a:t>Tarkistaa matkan pituuden kohteeseen: </a:t>
            </a:r>
            <a:r>
              <a:rPr lang="fi-FI" sz="1700" noProof="0" dirty="0">
                <a:latin typeface="Gill Sans MT" panose="020B0502020104020203" pitchFamily="34" charset="0"/>
                <a:ea typeface="Calibri" panose="020F0502020204030204" pitchFamily="34" charset="0"/>
                <a:cs typeface="Times New Roman" panose="02020603050405020304" pitchFamily="18" charset="0"/>
                <a:hlinkClick r:id="rId2"/>
              </a:rPr>
              <a:t>https://erasmus-plus.ec.europa.eu/fi/resources-and-tools/distance-calculator</a:t>
            </a:r>
            <a:r>
              <a:rPr lang="fi-FI" sz="1700" noProof="0" dirty="0">
                <a:latin typeface="Gill Sans MT" panose="020B0502020104020203" pitchFamily="34" charset="0"/>
                <a:ea typeface="Calibri" panose="020F0502020204030204" pitchFamily="34" charset="0"/>
                <a:cs typeface="Times New Roman" panose="02020603050405020304" pitchFamily="18" charset="0"/>
              </a:rPr>
              <a:t>  </a:t>
            </a:r>
          </a:p>
          <a:p>
            <a:pPr lvl="1">
              <a:lnSpc>
                <a:spcPct val="107000"/>
              </a:lnSpc>
            </a:pPr>
            <a:r>
              <a:rPr lang="fi-FI" sz="1700" noProof="0" dirty="0">
                <a:latin typeface="Gill Sans MT" panose="020B0502020104020203" pitchFamily="34" charset="0"/>
                <a:ea typeface="Calibri" panose="020F0502020204030204" pitchFamily="34" charset="0"/>
                <a:cs typeface="Times New Roman" panose="02020603050405020304" pitchFamily="18" charset="0"/>
              </a:rPr>
              <a:t>Määrittelee matkakurssille mahdollisen kurssimaksun</a:t>
            </a:r>
          </a:p>
          <a:p>
            <a:pPr lvl="1">
              <a:lnSpc>
                <a:spcPct val="107000"/>
              </a:lnSpc>
            </a:pPr>
            <a:r>
              <a:rPr lang="fi-FI" sz="1700" noProof="0" dirty="0">
                <a:latin typeface="Gill Sans MT" panose="020B0502020104020203" pitchFamily="34" charset="0"/>
                <a:ea typeface="Calibri" panose="020F0502020204030204" pitchFamily="34" charset="0"/>
                <a:cs typeface="Times New Roman" panose="02020603050405020304" pitchFamily="18" charset="0"/>
              </a:rPr>
              <a:t>Tarkistaa matkalaisten oikeuden korkeampaa tukeen</a:t>
            </a:r>
          </a:p>
          <a:p>
            <a:pPr lvl="1">
              <a:lnSpc>
                <a:spcPct val="107000"/>
              </a:lnSpc>
            </a:pPr>
            <a:r>
              <a:rPr lang="fi-FI" sz="1700" noProof="0" dirty="0">
                <a:latin typeface="Gill Sans MT" panose="020B0502020104020203" pitchFamily="34" charset="0"/>
                <a:ea typeface="Calibri" panose="020F0502020204030204" pitchFamily="34" charset="0"/>
                <a:cs typeface="Times New Roman" panose="02020603050405020304" pitchFamily="18" charset="0"/>
              </a:rPr>
              <a:t>Laatii matkabudjetin (apuja tähän saa koordinaattorilta)</a:t>
            </a:r>
          </a:p>
          <a:p>
            <a:pPr lvl="1">
              <a:lnSpc>
                <a:spcPct val="107000"/>
              </a:lnSpc>
            </a:pPr>
            <a:r>
              <a:rPr lang="fi-FI" sz="1700" noProof="0" dirty="0">
                <a:latin typeface="Gill Sans MT" panose="020B0502020104020203" pitchFamily="34" charset="0"/>
                <a:ea typeface="Calibri" panose="020F0502020204030204" pitchFamily="34" charset="0"/>
                <a:cs typeface="Times New Roman" panose="02020603050405020304" pitchFamily="18" charset="0"/>
              </a:rPr>
              <a:t>Tarkistaa, että kaikilla on matkavakuutus ja eurooppalainen sairaanhoitokortti</a:t>
            </a:r>
          </a:p>
          <a:p>
            <a:pPr lvl="1">
              <a:lnSpc>
                <a:spcPct val="107000"/>
              </a:lnSpc>
            </a:pPr>
            <a:r>
              <a:rPr lang="fi-FI" sz="1700" noProof="0" dirty="0">
                <a:latin typeface="Gill Sans MT" panose="020B0502020104020203" pitchFamily="34" charset="0"/>
                <a:ea typeface="Calibri" panose="020F0502020204030204" pitchFamily="34" charset="0"/>
                <a:cs typeface="Times New Roman" panose="02020603050405020304" pitchFamily="18" charset="0"/>
              </a:rPr>
              <a:t>Tekee työsopimuksen opettajan kanssa</a:t>
            </a:r>
          </a:p>
          <a:p>
            <a:pPr lvl="1">
              <a:lnSpc>
                <a:spcPct val="107000"/>
              </a:lnSpc>
            </a:pPr>
            <a:r>
              <a:rPr lang="fi-FI" sz="1700" noProof="0" dirty="0">
                <a:latin typeface="Gill Sans MT" panose="020B0502020104020203" pitchFamily="34" charset="0"/>
                <a:ea typeface="Calibri" panose="020F0502020204030204" pitchFamily="34" charset="0"/>
                <a:cs typeface="Times New Roman" panose="02020603050405020304" pitchFamily="18" charset="0"/>
              </a:rPr>
              <a:t>Maksaa opettajalle matkan ajalta palkan ja päivärahan</a:t>
            </a:r>
          </a:p>
          <a:p>
            <a:pPr lvl="0">
              <a:lnSpc>
                <a:spcPct val="107000"/>
              </a:lnSpc>
            </a:pPr>
            <a:r>
              <a:rPr lang="fi-FI" sz="1800" noProof="0" dirty="0">
                <a:latin typeface="Gill Sans MT" panose="020B0502020104020203" pitchFamily="34" charset="0"/>
                <a:ea typeface="Calibri" panose="020F0502020204030204" pitchFamily="34" charset="0"/>
                <a:cs typeface="Times New Roman" panose="02020603050405020304" pitchFamily="18" charset="0"/>
              </a:rPr>
              <a:t>Opettajan ja opiston suunniteltava, miten ryhmä ruokailee ja jääkö matkabudjetista rahaa kustantaa esim. lounas/ päivä</a:t>
            </a:r>
          </a:p>
          <a:p>
            <a:pPr>
              <a:lnSpc>
                <a:spcPct val="107000"/>
              </a:lnSpc>
            </a:pPr>
            <a:r>
              <a:rPr lang="fi-FI" sz="1800" noProof="0" dirty="0">
                <a:latin typeface="Gill Sans MT"/>
                <a:ea typeface="Calibri" panose="020F0502020204030204" pitchFamily="34" charset="0"/>
                <a:cs typeface="Times New Roman"/>
              </a:rPr>
              <a:t>Opettaja selvittää ennen matkaa, missä on lähin Suomen konsulaatti ja sen yhteystiedot. Tarvittaessa tehdään ennen matkaa matkustusilmoitus.</a:t>
            </a:r>
          </a:p>
          <a:p>
            <a:pPr lvl="0">
              <a:lnSpc>
                <a:spcPct val="107000"/>
              </a:lnSpc>
            </a:pPr>
            <a:r>
              <a:rPr lang="fi-FI" sz="1800" noProof="0" dirty="0">
                <a:latin typeface="Gill Sans MT" panose="020B0502020104020203" pitchFamily="34" charset="0"/>
                <a:ea typeface="Calibri" panose="020F0502020204030204" pitchFamily="34" charset="0"/>
                <a:cs typeface="Times New Roman" panose="02020603050405020304" pitchFamily="18" charset="0"/>
              </a:rPr>
              <a:t>Opettajalla oltava yhteystiedot kaikista osallistujista ja esim. WA-ryhmä, jolla tavoittaa kaikki</a:t>
            </a:r>
          </a:p>
          <a:p>
            <a:pPr lvl="0">
              <a:lnSpc>
                <a:spcPct val="107000"/>
              </a:lnSpc>
            </a:pPr>
            <a:r>
              <a:rPr lang="fi-FI" sz="1800" noProof="0" dirty="0">
                <a:latin typeface="Gill Sans MT" panose="020B0502020104020203" pitchFamily="34" charset="0"/>
                <a:ea typeface="Calibri" panose="020F0502020204030204" pitchFamily="34" charset="0"/>
                <a:cs typeface="Times New Roman" panose="02020603050405020304" pitchFamily="18" charset="0"/>
              </a:rPr>
              <a:t>Ryhmässä kukaan ei saa olla yksin ellei tahdo </a:t>
            </a:r>
            <a:r>
              <a:rPr lang="fi-FI" sz="1800" noProof="0" dirty="0">
                <a:latin typeface="Gill Sans MT" panose="020B0502020104020203" pitchFamily="34" charset="0"/>
                <a:ea typeface="Calibri" panose="020F0502020204030204" pitchFamily="34" charset="0"/>
                <a:cs typeface="Times New Roman" panose="02020603050405020304" pitchFamily="18" charset="0"/>
                <a:sym typeface="Wingdings" panose="05000000000000000000" pitchFamily="2" charset="2"/>
              </a:rPr>
              <a:t></a:t>
            </a:r>
            <a:r>
              <a:rPr lang="fi-FI" sz="1800" noProof="0" dirty="0">
                <a:latin typeface="Gill Sans MT" panose="020B0502020104020203" pitchFamily="34" charset="0"/>
                <a:ea typeface="Calibri" panose="020F0502020204030204" pitchFamily="34" charset="0"/>
                <a:cs typeface="Times New Roman" panose="02020603050405020304" pitchFamily="18" charset="0"/>
              </a:rPr>
              <a:t> ”tukihenkilöt” jokaisella </a:t>
            </a:r>
          </a:p>
        </p:txBody>
      </p:sp>
      <p:sp>
        <p:nvSpPr>
          <p:cNvPr id="5" name="Päivämäärän paikkamerkki 4">
            <a:extLst>
              <a:ext uri="{FF2B5EF4-FFF2-40B4-BE49-F238E27FC236}">
                <a16:creationId xmlns:a16="http://schemas.microsoft.com/office/drawing/2014/main" id="{23554E7E-9BFD-A6DC-130F-76C187FF63CE}"/>
              </a:ext>
            </a:extLst>
          </p:cNvPr>
          <p:cNvSpPr>
            <a:spLocks noGrp="1"/>
          </p:cNvSpPr>
          <p:nvPr>
            <p:ph type="dt" sz="half" idx="10"/>
          </p:nvPr>
        </p:nvSpPr>
        <p:spPr/>
        <p:txBody>
          <a:bodyPr anchor="ctr">
            <a:normAutofit/>
          </a:bodyPr>
          <a:lstStyle/>
          <a:p>
            <a:pPr>
              <a:spcAft>
                <a:spcPts val="600"/>
              </a:spcAft>
            </a:pPr>
            <a:r>
              <a:rPr lang="fi-FI" noProof="0"/>
              <a:t>2.9.2026</a:t>
            </a:r>
            <a:endParaRPr lang="fi-FI" noProof="0" dirty="0"/>
          </a:p>
        </p:txBody>
      </p:sp>
    </p:spTree>
    <p:extLst>
      <p:ext uri="{BB962C8B-B14F-4D97-AF65-F5344CB8AC3E}">
        <p14:creationId xmlns:p14="http://schemas.microsoft.com/office/powerpoint/2010/main" val="31869515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607481F-6439-4F32-ACD5-3CE4AED028BA}"/>
              </a:ext>
            </a:extLst>
          </p:cNvPr>
          <p:cNvSpPr>
            <a:spLocks noGrp="1"/>
          </p:cNvSpPr>
          <p:nvPr>
            <p:ph type="title"/>
          </p:nvPr>
        </p:nvSpPr>
        <p:spPr>
          <a:xfrm>
            <a:off x="457200" y="501650"/>
            <a:ext cx="8229600" cy="635670"/>
          </a:xfrm>
        </p:spPr>
        <p:txBody>
          <a:bodyPr>
            <a:noAutofit/>
          </a:bodyPr>
          <a:lstStyle/>
          <a:p>
            <a:pPr algn="ctr"/>
            <a:r>
              <a:rPr lang="fi-FI" sz="4000" b="0" noProof="0" dirty="0">
                <a:solidFill>
                  <a:srgbClr val="EB9803"/>
                </a:solidFill>
              </a:rPr>
              <a:t>Oppilaiden valmennuskurssin sisältö</a:t>
            </a:r>
          </a:p>
        </p:txBody>
      </p:sp>
      <p:sp>
        <p:nvSpPr>
          <p:cNvPr id="4" name="Tekstin paikkamerkki 3">
            <a:extLst>
              <a:ext uri="{FF2B5EF4-FFF2-40B4-BE49-F238E27FC236}">
                <a16:creationId xmlns:a16="http://schemas.microsoft.com/office/drawing/2014/main" id="{B73C6415-9FA8-44ED-AE5B-9D18A705740E}"/>
              </a:ext>
            </a:extLst>
          </p:cNvPr>
          <p:cNvSpPr>
            <a:spLocks noGrp="1"/>
          </p:cNvSpPr>
          <p:nvPr>
            <p:ph type="body" sz="half" idx="2"/>
          </p:nvPr>
        </p:nvSpPr>
        <p:spPr>
          <a:xfrm>
            <a:off x="457200" y="1228436"/>
            <a:ext cx="8435280" cy="5127914"/>
          </a:xfrm>
        </p:spPr>
        <p:txBody>
          <a:bodyPr>
            <a:noAutofit/>
          </a:bodyPr>
          <a:lstStyle/>
          <a:p>
            <a:pPr marL="285750" indent="-285750">
              <a:lnSpc>
                <a:spcPct val="107000"/>
              </a:lnSpc>
              <a:buFont typeface="Arial" panose="020B0604020202020204" pitchFamily="34" charset="0"/>
              <a:buChar char="•"/>
            </a:pPr>
            <a:r>
              <a:rPr lang="fi-FI" sz="1800" noProof="0" dirty="0">
                <a:effectLst/>
                <a:ea typeface="Calibri" panose="020F0502020204030204" pitchFamily="34" charset="0"/>
                <a:cs typeface="Times New Roman" panose="02020603050405020304" pitchFamily="18" charset="0"/>
              </a:rPr>
              <a:t>Valmennuskurssi pidetään noin kuukausi ennen lähtöä 2 x 2 t</a:t>
            </a:r>
          </a:p>
          <a:p>
            <a:pPr marL="285750" indent="-285750">
              <a:lnSpc>
                <a:spcPct val="107000"/>
              </a:lnSpc>
              <a:buFont typeface="Arial" panose="020B0604020202020204" pitchFamily="34" charset="0"/>
              <a:buChar char="•"/>
            </a:pPr>
            <a:r>
              <a:rPr lang="fi-FI" sz="1800" noProof="0" dirty="0">
                <a:effectLst/>
                <a:ea typeface="Calibri" panose="020F0502020204030204" pitchFamily="34" charset="0"/>
                <a:cs typeface="Times New Roman" panose="02020603050405020304" pitchFamily="18" charset="0"/>
              </a:rPr>
              <a:t>Oppilaiden pitää olla hyvin tietoisia siitä, mikä on matkan tarkoitus ja mitä matkalla tehdään</a:t>
            </a:r>
          </a:p>
          <a:p>
            <a:pPr marL="285750" indent="-285750">
              <a:lnSpc>
                <a:spcPct val="107000"/>
              </a:lnSpc>
              <a:buFont typeface="Arial" panose="020B0604020202020204" pitchFamily="34" charset="0"/>
              <a:buChar char="•"/>
            </a:pPr>
            <a:r>
              <a:rPr lang="fi-FI" sz="1800" noProof="0" dirty="0">
                <a:effectLst/>
                <a:ea typeface="Calibri" panose="020F0502020204030204" pitchFamily="34" charset="0"/>
                <a:cs typeface="Times New Roman" panose="02020603050405020304" pitchFamily="18" charset="0"/>
              </a:rPr>
              <a:t>Ennakkokurssi sisältöä: </a:t>
            </a:r>
          </a:p>
          <a:p>
            <a:pPr marL="1143000" lvl="2" indent="-228600">
              <a:lnSpc>
                <a:spcPct val="107000"/>
              </a:lnSpc>
              <a:buFont typeface="Wingdings" panose="05000000000000000000" pitchFamily="2" charset="2"/>
              <a:buChar char=""/>
            </a:pPr>
            <a:r>
              <a:rPr lang="fi-FI" sz="1800" noProof="0" dirty="0">
                <a:ea typeface="Calibri" panose="020F0502020204030204" pitchFamily="34" charset="0"/>
                <a:cs typeface="Times New Roman" panose="02020603050405020304" pitchFamily="18" charset="0"/>
              </a:rPr>
              <a:t>K</a:t>
            </a:r>
            <a:r>
              <a:rPr lang="fi-FI" sz="1800" noProof="0" dirty="0">
                <a:effectLst/>
                <a:ea typeface="Calibri" panose="020F0502020204030204" pitchFamily="34" charset="0"/>
                <a:cs typeface="Times New Roman" panose="02020603050405020304" pitchFamily="18" charset="0"/>
              </a:rPr>
              <a:t>äydään läpi paikka, minne mennään (nähtävyydet, julkinen liikenne jne.)</a:t>
            </a:r>
          </a:p>
          <a:p>
            <a:pPr marL="1143000" lvl="2" indent="-228600">
              <a:lnSpc>
                <a:spcPct val="107000"/>
              </a:lnSpc>
              <a:buFont typeface="Wingdings" panose="05000000000000000000" pitchFamily="2" charset="2"/>
              <a:buChar char=""/>
            </a:pPr>
            <a:r>
              <a:rPr lang="fi-FI" sz="1800" noProof="0" dirty="0">
                <a:effectLst/>
                <a:ea typeface="Calibri" panose="020F0502020204030204" pitchFamily="34" charset="0"/>
                <a:cs typeface="Times New Roman" panose="02020603050405020304" pitchFamily="18" charset="0"/>
              </a:rPr>
              <a:t>Ohjelmarunko, mitä tehdään (missä milloinkin ja mitä tehdään)</a:t>
            </a:r>
          </a:p>
          <a:p>
            <a:pPr marL="1143000" lvl="2" indent="-228600">
              <a:lnSpc>
                <a:spcPct val="107000"/>
              </a:lnSpc>
              <a:buFont typeface="Wingdings" panose="05000000000000000000" pitchFamily="2" charset="2"/>
              <a:buChar char=""/>
            </a:pPr>
            <a:r>
              <a:rPr lang="fi-FI" sz="1800" noProof="0" dirty="0">
                <a:ea typeface="Calibri" panose="020F0502020204030204" pitchFamily="34" charset="0"/>
                <a:cs typeface="Times New Roman" panose="02020603050405020304" pitchFamily="18" charset="0"/>
              </a:rPr>
              <a:t>M</a:t>
            </a:r>
            <a:r>
              <a:rPr lang="fi-FI" sz="1800" noProof="0" dirty="0">
                <a:effectLst/>
                <a:ea typeface="Calibri" panose="020F0502020204030204" pitchFamily="34" charset="0"/>
                <a:cs typeface="Times New Roman" panose="02020603050405020304" pitchFamily="18" charset="0"/>
              </a:rPr>
              <a:t>issä majoitutaan</a:t>
            </a:r>
          </a:p>
          <a:p>
            <a:pPr marL="1143000" lvl="2" indent="-228600">
              <a:lnSpc>
                <a:spcPct val="107000"/>
              </a:lnSpc>
              <a:buFont typeface="Wingdings" panose="05000000000000000000" pitchFamily="2" charset="2"/>
              <a:buChar char=""/>
            </a:pPr>
            <a:r>
              <a:rPr lang="fi-FI" sz="1800" noProof="0" dirty="0">
                <a:ea typeface="Calibri" panose="020F0502020204030204" pitchFamily="34" charset="0"/>
                <a:cs typeface="Times New Roman" panose="02020603050405020304" pitchFamily="18" charset="0"/>
              </a:rPr>
              <a:t>M</a:t>
            </a:r>
            <a:r>
              <a:rPr lang="fi-FI" sz="1800" noProof="0" dirty="0">
                <a:effectLst/>
                <a:ea typeface="Calibri" panose="020F0502020204030204" pitchFamily="34" charset="0"/>
                <a:cs typeface="Times New Roman" panose="02020603050405020304" pitchFamily="18" charset="0"/>
              </a:rPr>
              <a:t>illoin ja miten matkustetaan</a:t>
            </a:r>
          </a:p>
          <a:p>
            <a:pPr marL="1143000" lvl="2" indent="-228600">
              <a:lnSpc>
                <a:spcPct val="107000"/>
              </a:lnSpc>
              <a:buFont typeface="Wingdings" panose="05000000000000000000" pitchFamily="2" charset="2"/>
              <a:buChar char=""/>
            </a:pPr>
            <a:r>
              <a:rPr lang="fi-FI" sz="1800" noProof="0" dirty="0">
                <a:ea typeface="Calibri" panose="020F0502020204030204" pitchFamily="34" charset="0"/>
                <a:cs typeface="Times New Roman" panose="02020603050405020304" pitchFamily="18" charset="0"/>
              </a:rPr>
              <a:t>K</a:t>
            </a:r>
            <a:r>
              <a:rPr lang="fi-FI" sz="1800" noProof="0" dirty="0">
                <a:effectLst/>
                <a:ea typeface="Calibri" panose="020F0502020204030204" pitchFamily="34" charset="0"/>
                <a:cs typeface="Times New Roman" panose="02020603050405020304" pitchFamily="18" charset="0"/>
              </a:rPr>
              <a:t>arttoja ja vinkkilistoja oppilaille omaa aikaa varten, koska opettajan ei tarvitse olla tavoitettavissa 24/7</a:t>
            </a:r>
          </a:p>
          <a:p>
            <a:pPr marL="1143000" lvl="2" indent="-228600">
              <a:lnSpc>
                <a:spcPct val="107000"/>
              </a:lnSpc>
              <a:buFont typeface="Wingdings" panose="05000000000000000000" pitchFamily="2" charset="2"/>
              <a:buChar char=""/>
            </a:pPr>
            <a:r>
              <a:rPr lang="fi-FI" sz="1800" noProof="0" dirty="0">
                <a:ea typeface="Calibri" panose="020F0502020204030204" pitchFamily="34" charset="0"/>
                <a:cs typeface="Times New Roman" panose="02020603050405020304" pitchFamily="18" charset="0"/>
              </a:rPr>
              <a:t>M</a:t>
            </a:r>
            <a:r>
              <a:rPr lang="fi-FI" sz="1800" noProof="0" dirty="0">
                <a:effectLst/>
                <a:ea typeface="Calibri" panose="020F0502020204030204" pitchFamily="34" charset="0"/>
                <a:cs typeface="Times New Roman" panose="02020603050405020304" pitchFamily="18" charset="0"/>
              </a:rPr>
              <a:t>itä tarvitaan mukaan -&gt; välineet, vaatetus jne.</a:t>
            </a:r>
            <a:endParaRPr lang="fi-FI" sz="1800" noProof="0" dirty="0">
              <a:ea typeface="Calibri" panose="020F0502020204030204" pitchFamily="34" charset="0"/>
              <a:cs typeface="Times New Roman" panose="02020603050405020304" pitchFamily="18" charset="0"/>
            </a:endParaRPr>
          </a:p>
          <a:p>
            <a:pPr marL="342900" indent="-342900">
              <a:lnSpc>
                <a:spcPct val="107000"/>
              </a:lnSpc>
              <a:buFont typeface="Arial" panose="020B0604020202020204" pitchFamily="34" charset="0"/>
              <a:buChar char="•"/>
            </a:pPr>
            <a:r>
              <a:rPr lang="fi-FI" sz="2000" noProof="0" dirty="0">
                <a:ea typeface="Calibri" panose="020F0502020204030204" pitchFamily="34" charset="0"/>
                <a:cs typeface="Times New Roman" panose="02020603050405020304" pitchFamily="18" charset="0"/>
              </a:rPr>
              <a:t>Matkan jälkeen kannattaa pitää vielä lopputapaaminen</a:t>
            </a:r>
          </a:p>
          <a:p>
            <a:pPr marL="342900" indent="-342900">
              <a:lnSpc>
                <a:spcPct val="107000"/>
              </a:lnSpc>
              <a:buFont typeface="Arial" panose="020B0604020202020204" pitchFamily="34" charset="0"/>
              <a:buChar char="•"/>
            </a:pPr>
            <a:r>
              <a:rPr lang="fi-FI" sz="2000" noProof="0" dirty="0">
                <a:effectLst/>
                <a:ea typeface="Calibri" panose="020F0502020204030204" pitchFamily="34" charset="0"/>
                <a:cs typeface="Times New Roman" panose="02020603050405020304" pitchFamily="18" charset="0"/>
              </a:rPr>
              <a:t>Laatikaa matkan jälkeen yhdessä lehtiju</a:t>
            </a:r>
            <a:r>
              <a:rPr lang="fi-FI" sz="2000" noProof="0" dirty="0">
                <a:ea typeface="Calibri" panose="020F0502020204030204" pitchFamily="34" charset="0"/>
                <a:cs typeface="Times New Roman" panose="02020603050405020304" pitchFamily="18" charset="0"/>
              </a:rPr>
              <a:t>ttu ja juttu </a:t>
            </a:r>
            <a:r>
              <a:rPr lang="fi-FI" sz="2000" noProof="0" dirty="0" err="1">
                <a:ea typeface="Calibri" panose="020F0502020204030204" pitchFamily="34" charset="0"/>
                <a:cs typeface="Times New Roman" panose="02020603050405020304" pitchFamily="18" charset="0"/>
              </a:rPr>
              <a:t>Epaleeseen</a:t>
            </a:r>
            <a:r>
              <a:rPr lang="fi-FI" sz="2000" noProof="0" dirty="0">
                <a:ea typeface="Calibri" panose="020F0502020204030204" pitchFamily="34" charset="0"/>
                <a:cs typeface="Times New Roman" panose="02020603050405020304" pitchFamily="18" charset="0"/>
              </a:rPr>
              <a:t> matkastanne</a:t>
            </a:r>
            <a:endParaRPr lang="fi-FI" sz="2000" noProof="0" dirty="0">
              <a:effectLst/>
              <a:ea typeface="Calibri" panose="020F0502020204030204" pitchFamily="34" charset="0"/>
              <a:cs typeface="Times New Roman" panose="02020603050405020304" pitchFamily="18" charset="0"/>
            </a:endParaRPr>
          </a:p>
          <a:p>
            <a:pPr marR="0" lvl="0" algn="l" defTabSz="914400" rtl="0" eaLnBrk="1" fontAlgn="auto" latinLnBrk="0" hangingPunct="1">
              <a:lnSpc>
                <a:spcPct val="100000"/>
              </a:lnSpc>
              <a:spcBef>
                <a:spcPct val="20000"/>
              </a:spcBef>
              <a:spcAft>
                <a:spcPts val="0"/>
              </a:spcAft>
              <a:buClrTx/>
              <a:buSzTx/>
              <a:tabLst/>
              <a:defRPr/>
            </a:pPr>
            <a:endParaRPr lang="fi-FI" sz="1800" noProof="0" dirty="0"/>
          </a:p>
        </p:txBody>
      </p:sp>
      <p:sp>
        <p:nvSpPr>
          <p:cNvPr id="5" name="Päivämäärän paikkamerkki 4">
            <a:extLst>
              <a:ext uri="{FF2B5EF4-FFF2-40B4-BE49-F238E27FC236}">
                <a16:creationId xmlns:a16="http://schemas.microsoft.com/office/drawing/2014/main" id="{BAE176E5-F2DF-4373-B7C3-3A8E24BEAE48}"/>
              </a:ext>
            </a:extLst>
          </p:cNvPr>
          <p:cNvSpPr>
            <a:spLocks noGrp="1"/>
          </p:cNvSpPr>
          <p:nvPr>
            <p:ph type="dt" sz="half" idx="10"/>
          </p:nvPr>
        </p:nvSpPr>
        <p:spPr/>
        <p:txBody>
          <a:bodyPr/>
          <a:lstStyle/>
          <a:p>
            <a:r>
              <a:rPr lang="fi-FI" noProof="0"/>
              <a:t>2.9.2026</a:t>
            </a:r>
            <a:endParaRPr lang="fi-FI" noProof="0" dirty="0"/>
          </a:p>
        </p:txBody>
      </p:sp>
    </p:spTree>
    <p:extLst>
      <p:ext uri="{BB962C8B-B14F-4D97-AF65-F5344CB8AC3E}">
        <p14:creationId xmlns:p14="http://schemas.microsoft.com/office/powerpoint/2010/main" val="36777109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84010AB-D308-2E72-B338-6EFB60282945}"/>
              </a:ext>
            </a:extLst>
          </p:cNvPr>
          <p:cNvSpPr>
            <a:spLocks noGrp="1"/>
          </p:cNvSpPr>
          <p:nvPr>
            <p:ph type="title"/>
          </p:nvPr>
        </p:nvSpPr>
        <p:spPr/>
        <p:txBody>
          <a:bodyPr>
            <a:noAutofit/>
          </a:bodyPr>
          <a:lstStyle/>
          <a:p>
            <a:r>
              <a:rPr lang="fi-FI" sz="3600" noProof="0" dirty="0">
                <a:solidFill>
                  <a:srgbClr val="EB9803"/>
                </a:solidFill>
              </a:rPr>
              <a:t>Vähemmän mahdollisuuksia olevien opiskelijoiden tukeminen</a:t>
            </a:r>
          </a:p>
        </p:txBody>
      </p:sp>
      <p:sp>
        <p:nvSpPr>
          <p:cNvPr id="3" name="Sisällön paikkamerkki 2">
            <a:extLst>
              <a:ext uri="{FF2B5EF4-FFF2-40B4-BE49-F238E27FC236}">
                <a16:creationId xmlns:a16="http://schemas.microsoft.com/office/drawing/2014/main" id="{0BD42887-8BEB-4807-CF4C-DD3A94FCAD02}"/>
              </a:ext>
            </a:extLst>
          </p:cNvPr>
          <p:cNvSpPr>
            <a:spLocks noGrp="1"/>
          </p:cNvSpPr>
          <p:nvPr>
            <p:ph sz="half" idx="1"/>
          </p:nvPr>
        </p:nvSpPr>
        <p:spPr>
          <a:xfrm>
            <a:off x="457200" y="1600200"/>
            <a:ext cx="4038600" cy="3710709"/>
          </a:xfrm>
        </p:spPr>
        <p:txBody>
          <a:bodyPr>
            <a:normAutofit lnSpcReduction="10000"/>
          </a:bodyPr>
          <a:lstStyle/>
          <a:p>
            <a:pPr algn="l"/>
            <a:r>
              <a:rPr lang="fi-FI" sz="1600" b="1" i="0" u="none" strike="noStrike" baseline="0" noProof="0" dirty="0"/>
              <a:t>Vammaisuus: </a:t>
            </a:r>
            <a:r>
              <a:rPr lang="fi-FI" sz="1600" b="0" i="0" u="none" strike="noStrike" baseline="0" noProof="0" dirty="0"/>
              <a:t>aikuiset, joilla on psyykkinen tai fyysinen vamma.</a:t>
            </a:r>
          </a:p>
          <a:p>
            <a:pPr algn="l"/>
            <a:r>
              <a:rPr lang="fi-FI" sz="1600" b="1" i="0" u="none" strike="noStrike" baseline="0" noProof="0" dirty="0"/>
              <a:t>Terveyteen liittyvät ongelmat: </a:t>
            </a:r>
            <a:r>
              <a:rPr lang="fi-FI" sz="1600" b="0" i="0" u="none" strike="noStrike" baseline="0" noProof="0" dirty="0"/>
              <a:t>krooninen tai vaikea fyysinen tai psyykkinen sairaus.</a:t>
            </a:r>
          </a:p>
          <a:p>
            <a:pPr algn="l"/>
            <a:r>
              <a:rPr lang="fi-FI" sz="1600" b="1" i="0" u="none" strike="noStrike" baseline="0" noProof="0" dirty="0"/>
              <a:t>Koulutukseen ja/tai oppimiseen liittyvät ongelmat: </a:t>
            </a:r>
            <a:r>
              <a:rPr lang="fi-FI" sz="1600" b="0" i="0" u="none" strike="noStrike" baseline="0" noProof="0" dirty="0"/>
              <a:t>oppimisvaikeudet, keskeytyneet opinnot, matala koulutustaso.</a:t>
            </a:r>
          </a:p>
          <a:p>
            <a:pPr algn="l"/>
            <a:r>
              <a:rPr lang="fi-FI" sz="1600" b="1" i="0" u="none" strike="noStrike" baseline="0" noProof="0" dirty="0"/>
              <a:t>Kulttuuritaustaan liittyvät esteet: </a:t>
            </a:r>
            <a:r>
              <a:rPr lang="fi-FI" sz="1600" b="0" i="0" u="none" strike="noStrike" baseline="0" noProof="0" dirty="0"/>
              <a:t>maahanmuuttajat, pakolaistaustaiset, vähemmistöryhmiin kuuluvat, muut, joilla on kielen tai kulttuurin vuoksi vaikeuksia toimia yhteiskunnan täysivaltaisina jäseninä.</a:t>
            </a:r>
            <a:endParaRPr lang="fi-FI" sz="1600" noProof="0" dirty="0"/>
          </a:p>
        </p:txBody>
      </p:sp>
      <p:sp>
        <p:nvSpPr>
          <p:cNvPr id="6" name="Sisällön paikkamerkki 5">
            <a:extLst>
              <a:ext uri="{FF2B5EF4-FFF2-40B4-BE49-F238E27FC236}">
                <a16:creationId xmlns:a16="http://schemas.microsoft.com/office/drawing/2014/main" id="{CADE231F-E909-5C52-FF3E-51C1B10336F4}"/>
              </a:ext>
            </a:extLst>
          </p:cNvPr>
          <p:cNvSpPr>
            <a:spLocks noGrp="1"/>
          </p:cNvSpPr>
          <p:nvPr>
            <p:ph sz="half" idx="2"/>
          </p:nvPr>
        </p:nvSpPr>
        <p:spPr>
          <a:xfrm>
            <a:off x="4648200" y="1600200"/>
            <a:ext cx="4038600" cy="4227945"/>
          </a:xfrm>
        </p:spPr>
        <p:txBody>
          <a:bodyPr>
            <a:normAutofit lnSpcReduction="10000"/>
          </a:bodyPr>
          <a:lstStyle/>
          <a:p>
            <a:r>
              <a:rPr lang="fi-FI" sz="1600" b="1" i="0" u="none" strike="noStrike" baseline="0" noProof="0" dirty="0"/>
              <a:t>Taloudelliset tekijät: </a:t>
            </a:r>
            <a:r>
              <a:rPr lang="fi-FI" sz="1600" b="0" i="0" u="none" strike="noStrike" baseline="0" noProof="0" dirty="0"/>
              <a:t>matala elintaso, esim. sosiaalietuuksien varassa elävät, pitkäaikaistyöttömät, kodittomat, velkaantuneet tai muuten taloudellisesti heikommassa asemassa olevat.</a:t>
            </a:r>
          </a:p>
          <a:p>
            <a:r>
              <a:rPr lang="fi-FI" sz="1600" b="1" i="0" u="none" strike="noStrike" baseline="0" noProof="0" dirty="0"/>
              <a:t>Sosiaaliset tekijät: </a:t>
            </a:r>
            <a:r>
              <a:rPr lang="fi-FI" sz="1600" b="0" i="0" u="none" strike="noStrike" baseline="0" noProof="0" dirty="0"/>
              <a:t>Syrjintää perhetaustan (esim. yksinhuoltajuus), sukupuolen, iän, etnisen alkuperän, uskonnon tai seksuaalisen suuntautumisen vuoksi kohtaavat aikuiset.</a:t>
            </a:r>
          </a:p>
          <a:p>
            <a:r>
              <a:rPr lang="fi-FI" sz="1600" b="1" i="0" u="none" strike="noStrike" baseline="0" noProof="0" dirty="0"/>
              <a:t>Syrjäytyneet</a:t>
            </a:r>
            <a:r>
              <a:rPr lang="fi-FI" sz="1600" b="0" i="0" u="none" strike="noStrike" baseline="0" noProof="0" dirty="0"/>
              <a:t> tai syrjäytymisvaarassa olevat ihmiset.</a:t>
            </a:r>
          </a:p>
          <a:p>
            <a:r>
              <a:rPr lang="fi-FI" sz="1600" b="1" i="0" u="none" strike="sngStrike" baseline="0" noProof="0" dirty="0"/>
              <a:t>Maantieteelliset tekijät: </a:t>
            </a:r>
            <a:r>
              <a:rPr lang="fi-FI" sz="1600" b="0" i="0" u="none" strike="sngStrike" baseline="0" noProof="0" dirty="0"/>
              <a:t>Sellaiset aikuiset oppijat, joiden osallisuutta maantieteelliset tekijät heikentävät (esim. syrjäisillä seuduilla tai heikkojen liikenneyhteyksien päässä asuminen).</a:t>
            </a:r>
            <a:endParaRPr lang="fi-FI" sz="1600" strike="sngStrike" noProof="0" dirty="0"/>
          </a:p>
        </p:txBody>
      </p:sp>
      <p:sp>
        <p:nvSpPr>
          <p:cNvPr id="4" name="Päivämäärän paikkamerkki 3">
            <a:extLst>
              <a:ext uri="{FF2B5EF4-FFF2-40B4-BE49-F238E27FC236}">
                <a16:creationId xmlns:a16="http://schemas.microsoft.com/office/drawing/2014/main" id="{3E07A194-B27D-021C-0B27-A8F703ADEC46}"/>
              </a:ext>
            </a:extLst>
          </p:cNvPr>
          <p:cNvSpPr>
            <a:spLocks noGrp="1"/>
          </p:cNvSpPr>
          <p:nvPr>
            <p:ph type="dt" sz="half" idx="10"/>
          </p:nvPr>
        </p:nvSpPr>
        <p:spPr/>
        <p:txBody>
          <a:bodyPr/>
          <a:lstStyle/>
          <a:p>
            <a:r>
              <a:rPr lang="fi-FI" noProof="0"/>
              <a:t>2.9.2026</a:t>
            </a:r>
            <a:endParaRPr lang="fi-FI" noProof="0" dirty="0"/>
          </a:p>
        </p:txBody>
      </p:sp>
      <p:sp>
        <p:nvSpPr>
          <p:cNvPr id="7" name="Tekstiruutu 6">
            <a:extLst>
              <a:ext uri="{FF2B5EF4-FFF2-40B4-BE49-F238E27FC236}">
                <a16:creationId xmlns:a16="http://schemas.microsoft.com/office/drawing/2014/main" id="{F892EEF3-1514-AF34-B20A-3C86BDFFFBF4}"/>
              </a:ext>
            </a:extLst>
          </p:cNvPr>
          <p:cNvSpPr txBox="1"/>
          <p:nvPr/>
        </p:nvSpPr>
        <p:spPr>
          <a:xfrm>
            <a:off x="782782" y="5561447"/>
            <a:ext cx="7730836" cy="584775"/>
          </a:xfrm>
          <a:prstGeom prst="rect">
            <a:avLst/>
          </a:prstGeom>
          <a:noFill/>
        </p:spPr>
        <p:txBody>
          <a:bodyPr wrap="square" rtlCol="0">
            <a:spAutoFit/>
          </a:bodyPr>
          <a:lstStyle/>
          <a:p>
            <a:r>
              <a:rPr lang="fi-FI" sz="1600" noProof="0" dirty="0">
                <a:solidFill>
                  <a:srgbClr val="FF0000"/>
                </a:solidFill>
              </a:rPr>
              <a:t>Näihin ryhmiin kuuluvat voivat saada kuitteja </a:t>
            </a:r>
            <a:r>
              <a:rPr lang="fi-FI" sz="1600" noProof="0">
                <a:solidFill>
                  <a:srgbClr val="FF0000"/>
                </a:solidFill>
              </a:rPr>
              <a:t>vastaan kuluista korvauksen</a:t>
            </a:r>
            <a:r>
              <a:rPr lang="fi-FI" sz="1600" noProof="0" dirty="0">
                <a:solidFill>
                  <a:srgbClr val="FF0000"/>
                </a:solidFill>
              </a:rPr>
              <a:t>. </a:t>
            </a:r>
            <a:r>
              <a:rPr lang="fi-FI" sz="1600" u="sng" noProof="0" dirty="0">
                <a:solidFill>
                  <a:srgbClr val="FF0000"/>
                </a:solidFill>
              </a:rPr>
              <a:t>Tätä varten on oma lomake</a:t>
            </a:r>
            <a:r>
              <a:rPr lang="fi-FI" sz="1600" noProof="0" dirty="0">
                <a:solidFill>
                  <a:srgbClr val="FF0000"/>
                </a:solidFill>
              </a:rPr>
              <a:t>. Ostokuitit on säilytettävä todisteena.</a:t>
            </a:r>
          </a:p>
        </p:txBody>
      </p:sp>
    </p:spTree>
    <p:extLst>
      <p:ext uri="{BB962C8B-B14F-4D97-AF65-F5344CB8AC3E}">
        <p14:creationId xmlns:p14="http://schemas.microsoft.com/office/powerpoint/2010/main" val="17084375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F0A751E-8194-2987-75D2-3481483CB5AA}"/>
              </a:ext>
            </a:extLst>
          </p:cNvPr>
          <p:cNvSpPr>
            <a:spLocks noGrp="1"/>
          </p:cNvSpPr>
          <p:nvPr>
            <p:ph type="title"/>
          </p:nvPr>
        </p:nvSpPr>
        <p:spPr>
          <a:xfrm>
            <a:off x="457200" y="274638"/>
            <a:ext cx="8229600" cy="833726"/>
          </a:xfrm>
        </p:spPr>
        <p:txBody>
          <a:bodyPr/>
          <a:lstStyle/>
          <a:p>
            <a:r>
              <a:rPr lang="fi-FI" noProof="0" dirty="0">
                <a:solidFill>
                  <a:srgbClr val="EB9803"/>
                </a:solidFill>
              </a:rPr>
              <a:t>Matkan ostaminen</a:t>
            </a:r>
          </a:p>
        </p:txBody>
      </p:sp>
      <p:sp>
        <p:nvSpPr>
          <p:cNvPr id="13" name="Content Placeholder 2">
            <a:extLst>
              <a:ext uri="{FF2B5EF4-FFF2-40B4-BE49-F238E27FC236}">
                <a16:creationId xmlns:a16="http://schemas.microsoft.com/office/drawing/2014/main" id="{F79CE1A3-E082-BCD3-CFA1-AE177B6C3BC5}"/>
              </a:ext>
            </a:extLst>
          </p:cNvPr>
          <p:cNvSpPr>
            <a:spLocks noGrp="1"/>
          </p:cNvSpPr>
          <p:nvPr>
            <p:ph idx="1"/>
          </p:nvPr>
        </p:nvSpPr>
        <p:spPr>
          <a:xfrm>
            <a:off x="457200" y="1455174"/>
            <a:ext cx="8229600" cy="4797844"/>
          </a:xfrm>
        </p:spPr>
        <p:txBody>
          <a:bodyPr vert="horz" lIns="91440" tIns="45720" rIns="91440" bIns="45720" rtlCol="0" anchor="t">
            <a:normAutofit/>
          </a:bodyPr>
          <a:lstStyle/>
          <a:p>
            <a:pPr marL="0" lvl="0" indent="0">
              <a:lnSpc>
                <a:spcPct val="107000"/>
              </a:lnSpc>
              <a:buNone/>
            </a:pPr>
            <a:r>
              <a:rPr lang="fi-FI" sz="1800" b="1" noProof="0" dirty="0">
                <a:latin typeface="Gill Sans MT" panose="020B0502020104020203" pitchFamily="34" charset="0"/>
                <a:ea typeface="Calibri" panose="020F0502020204030204" pitchFamily="34" charset="0"/>
                <a:cs typeface="Times New Roman" panose="02020603050405020304" pitchFamily="18" charset="0"/>
              </a:rPr>
              <a:t>Matkojen ostaminen</a:t>
            </a:r>
          </a:p>
          <a:p>
            <a:pPr>
              <a:lnSpc>
                <a:spcPct val="107000"/>
              </a:lnSpc>
            </a:pPr>
            <a:r>
              <a:rPr lang="fi-FI" sz="1800" noProof="0" dirty="0">
                <a:effectLst/>
                <a:latin typeface="Gill Sans MT" panose="020B0502020104020203" pitchFamily="34" charset="0"/>
                <a:ea typeface="Calibri" panose="020F0502020204030204" pitchFamily="34" charset="0"/>
                <a:cs typeface="Times New Roman" panose="02020603050405020304" pitchFamily="18" charset="0"/>
              </a:rPr>
              <a:t>Ryhmämatkojen hankintaan käytämme apuna matkatoimistoa</a:t>
            </a:r>
          </a:p>
          <a:p>
            <a:pPr>
              <a:lnSpc>
                <a:spcPct val="107000"/>
              </a:lnSpc>
            </a:pPr>
            <a:r>
              <a:rPr lang="fi-FI" sz="1800" noProof="0" dirty="0">
                <a:latin typeface="Gill Sans MT" panose="020B0502020104020203" pitchFamily="34" charset="0"/>
                <a:ea typeface="Calibri" panose="020F0502020204030204" pitchFamily="34" charset="0"/>
                <a:cs typeface="Times New Roman" panose="02020603050405020304" pitchFamily="18" charset="0"/>
              </a:rPr>
              <a:t>Matkatoimisto</a:t>
            </a:r>
            <a:r>
              <a:rPr lang="fi-FI" sz="1800" noProof="0" dirty="0">
                <a:effectLst/>
                <a:latin typeface="Gill Sans MT" panose="020B0502020104020203" pitchFamily="34" charset="0"/>
                <a:ea typeface="Calibri" panose="020F0502020204030204" pitchFamily="34" charset="0"/>
                <a:cs typeface="Times New Roman" panose="02020603050405020304" pitchFamily="18" charset="0"/>
              </a:rPr>
              <a:t>kumppaneiksi suositellaan: Kilroy/Tiia Kotala, sp. </a:t>
            </a:r>
            <a:r>
              <a:rPr lang="fi-FI" sz="1800" noProof="0" dirty="0">
                <a:effectLst/>
                <a:latin typeface="Gill Sans MT" panose="020B0502020104020203" pitchFamily="34" charset="0"/>
                <a:ea typeface="Calibri" panose="020F0502020204030204" pitchFamily="34" charset="0"/>
                <a:cs typeface="Times New Roman" panose="02020603050405020304" pitchFamily="18" charset="0"/>
                <a:hlinkClick r:id="rId2"/>
              </a:rPr>
              <a:t>titu@kilroy.fi</a:t>
            </a:r>
            <a:r>
              <a:rPr lang="fi-FI" sz="1800" noProof="0" dirty="0">
                <a:effectLst/>
                <a:latin typeface="Gill Sans MT" panose="020B0502020104020203" pitchFamily="34" charset="0"/>
                <a:ea typeface="Calibri" panose="020F0502020204030204" pitchFamily="34" charset="0"/>
                <a:cs typeface="Times New Roman" panose="02020603050405020304" pitchFamily="18" charset="0"/>
              </a:rPr>
              <a:t> tai Matkamainio Henna Oikarinen, sp. </a:t>
            </a:r>
            <a:r>
              <a:rPr lang="fi-FI" sz="1800" noProof="0" dirty="0">
                <a:effectLst/>
                <a:latin typeface="Gill Sans MT" panose="020B0502020104020203" pitchFamily="34" charset="0"/>
                <a:ea typeface="Calibri" panose="020F0502020204030204" pitchFamily="34" charset="0"/>
                <a:cs typeface="Times New Roman" panose="02020603050405020304" pitchFamily="18" charset="0"/>
                <a:hlinkClick r:id="rId3"/>
              </a:rPr>
              <a:t>henna@matkamainio.fi</a:t>
            </a:r>
            <a:r>
              <a:rPr lang="fi-FI" sz="1800" noProof="0" dirty="0">
                <a:effectLst/>
                <a:latin typeface="Gill Sans MT" panose="020B0502020104020203" pitchFamily="34" charset="0"/>
                <a:ea typeface="Calibri" panose="020F0502020204030204" pitchFamily="34" charset="0"/>
                <a:cs typeface="Times New Roman" panose="02020603050405020304" pitchFamily="18" charset="0"/>
              </a:rPr>
              <a:t> </a:t>
            </a:r>
          </a:p>
          <a:p>
            <a:pPr>
              <a:lnSpc>
                <a:spcPct val="107000"/>
              </a:lnSpc>
            </a:pPr>
            <a:r>
              <a:rPr lang="fi-FI" sz="1800" noProof="0" dirty="0">
                <a:latin typeface="Gill Sans MT"/>
                <a:ea typeface="Calibri" panose="020F0502020204030204" pitchFamily="34" charset="0"/>
                <a:cs typeface="Times New Roman"/>
              </a:rPr>
              <a:t>Matkojen ja majoituksen tilaamisesta huolehtii se opisto, jonka palveluksessa olet</a:t>
            </a:r>
          </a:p>
          <a:p>
            <a:pPr>
              <a:lnSpc>
                <a:spcPct val="107000"/>
              </a:lnSpc>
            </a:pPr>
            <a:r>
              <a:rPr lang="fi-FI" sz="1800" noProof="0" dirty="0">
                <a:latin typeface="Gill Sans MT"/>
                <a:ea typeface="Calibri" panose="020F0502020204030204" pitchFamily="34" charset="0"/>
                <a:cs typeface="Times New Roman"/>
              </a:rPr>
              <a:t>Matkatoimisto voi hankkia ryhmälle myös sisäänpääsyjä eri kulttuurikohteisiin (esim. museot, konsertit jne.)</a:t>
            </a:r>
            <a:endParaRPr lang="fi-FI" sz="1600" noProof="0" dirty="0">
              <a:latin typeface="Gill Sans MT"/>
              <a:ea typeface="Calibri" panose="020F0502020204030204" pitchFamily="34" charset="0"/>
              <a:cs typeface="Times New Roman"/>
            </a:endParaRPr>
          </a:p>
        </p:txBody>
      </p:sp>
      <p:sp>
        <p:nvSpPr>
          <p:cNvPr id="5" name="Päivämäärän paikkamerkki 4">
            <a:extLst>
              <a:ext uri="{FF2B5EF4-FFF2-40B4-BE49-F238E27FC236}">
                <a16:creationId xmlns:a16="http://schemas.microsoft.com/office/drawing/2014/main" id="{23554E7E-9BFD-A6DC-130F-76C187FF63CE}"/>
              </a:ext>
            </a:extLst>
          </p:cNvPr>
          <p:cNvSpPr>
            <a:spLocks noGrp="1"/>
          </p:cNvSpPr>
          <p:nvPr>
            <p:ph type="dt" sz="half" idx="10"/>
          </p:nvPr>
        </p:nvSpPr>
        <p:spPr/>
        <p:txBody>
          <a:bodyPr anchor="ctr">
            <a:normAutofit/>
          </a:bodyPr>
          <a:lstStyle/>
          <a:p>
            <a:pPr>
              <a:spcAft>
                <a:spcPts val="600"/>
              </a:spcAft>
            </a:pPr>
            <a:r>
              <a:rPr lang="fi-FI" noProof="0"/>
              <a:t>2.9.2026</a:t>
            </a:r>
            <a:endParaRPr lang="fi-FI" noProof="0" dirty="0"/>
          </a:p>
        </p:txBody>
      </p:sp>
    </p:spTree>
    <p:extLst>
      <p:ext uri="{BB962C8B-B14F-4D97-AF65-F5344CB8AC3E}">
        <p14:creationId xmlns:p14="http://schemas.microsoft.com/office/powerpoint/2010/main" val="25532863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46BECA5-01D9-9B9D-7DB5-FC7E1121D63F}"/>
              </a:ext>
            </a:extLst>
          </p:cNvPr>
          <p:cNvSpPr>
            <a:spLocks noGrp="1"/>
          </p:cNvSpPr>
          <p:nvPr>
            <p:ph type="title"/>
          </p:nvPr>
        </p:nvSpPr>
        <p:spPr>
          <a:xfrm>
            <a:off x="457200" y="274638"/>
            <a:ext cx="8229600" cy="648998"/>
          </a:xfrm>
        </p:spPr>
        <p:txBody>
          <a:bodyPr>
            <a:normAutofit fontScale="90000"/>
          </a:bodyPr>
          <a:lstStyle/>
          <a:p>
            <a:br>
              <a:rPr lang="fi-FI" noProof="0" dirty="0"/>
            </a:br>
            <a:r>
              <a:rPr lang="fi-FI" noProof="0" dirty="0">
                <a:solidFill>
                  <a:srgbClr val="EB9803"/>
                </a:solidFill>
              </a:rPr>
              <a:t>Matkatoimistopalveluiden ehtoja</a:t>
            </a:r>
            <a:br>
              <a:rPr lang="fi-FI" noProof="0" dirty="0"/>
            </a:br>
            <a:endParaRPr lang="fi-FI" noProof="0" dirty="0"/>
          </a:p>
        </p:txBody>
      </p:sp>
      <p:sp>
        <p:nvSpPr>
          <p:cNvPr id="3" name="Sisällön paikkamerkki 2">
            <a:extLst>
              <a:ext uri="{FF2B5EF4-FFF2-40B4-BE49-F238E27FC236}">
                <a16:creationId xmlns:a16="http://schemas.microsoft.com/office/drawing/2014/main" id="{2A9976F0-9683-CD86-869C-D50761A9A5F2}"/>
              </a:ext>
            </a:extLst>
          </p:cNvPr>
          <p:cNvSpPr>
            <a:spLocks noGrp="1"/>
          </p:cNvSpPr>
          <p:nvPr>
            <p:ph idx="1"/>
          </p:nvPr>
        </p:nvSpPr>
        <p:spPr>
          <a:xfrm>
            <a:off x="457200" y="1099126"/>
            <a:ext cx="8229600" cy="5027037"/>
          </a:xfrm>
        </p:spPr>
        <p:txBody>
          <a:bodyPr>
            <a:normAutofit fontScale="85000" lnSpcReduction="10000"/>
          </a:bodyPr>
          <a:lstStyle/>
          <a:p>
            <a:pPr marL="0" indent="0">
              <a:buNone/>
            </a:pPr>
            <a:r>
              <a:rPr lang="fi-FI" sz="1900" b="1" noProof="0" dirty="0">
                <a:effectLst/>
                <a:ea typeface="Calibri" panose="020F0502020204030204" pitchFamily="34" charset="0"/>
              </a:rPr>
              <a:t>Yli 10 hengen ryhmät</a:t>
            </a:r>
          </a:p>
          <a:p>
            <a:r>
              <a:rPr lang="fi-FI" sz="1800" noProof="0" dirty="0">
                <a:effectLst/>
                <a:ea typeface="Calibri" panose="020F0502020204030204" pitchFamily="34" charset="0"/>
              </a:rPr>
              <a:t>Yli 10 henkilön ryhmille lennot varataan ryhmälippuina, jolloin on voimassa lentoyhtiön ryhmäsäännöt. Ne ovat yleensä huomattavasti joustavammat kuin yksittäismatkustajien lentolipuissa. </a:t>
            </a:r>
          </a:p>
          <a:p>
            <a:r>
              <a:rPr lang="fi-FI" sz="1800" noProof="0" dirty="0">
                <a:effectLst/>
                <a:ea typeface="Calibri" panose="020F0502020204030204" pitchFamily="34" charset="0"/>
              </a:rPr>
              <a:t>Ryhmälipuissa tarvitaan varausvaiheessa tietoon ainoastaan sitovan henkilömäärän.</a:t>
            </a:r>
          </a:p>
          <a:p>
            <a:r>
              <a:rPr lang="fi-FI" sz="1800" noProof="0" dirty="0">
                <a:effectLst/>
                <a:ea typeface="Calibri" panose="020F0502020204030204" pitchFamily="34" charset="0"/>
              </a:rPr>
              <a:t>Matkustajien nimet ja syntymäajat tulee toimittaa meille 8 viikkoa ennen matkan alkua.</a:t>
            </a:r>
          </a:p>
          <a:p>
            <a:r>
              <a:rPr lang="fi-FI" sz="1800" noProof="0" dirty="0">
                <a:effectLst/>
                <a:ea typeface="Calibri" panose="020F0502020204030204" pitchFamily="34" charset="0"/>
              </a:rPr>
              <a:t>Ryhmälipuissa maksetaan varausvaiheessa ainoastaan ennakkomaksu. Ennakkomaksun määrä riippuu lennoista ja matkapaketista, mutta on yleensä noin 100-150 eur/hlö (pelkät lennot) tai noin 150-200 eur/hlö (lennot + majoitus). </a:t>
            </a:r>
          </a:p>
          <a:p>
            <a:r>
              <a:rPr lang="fi-FI" sz="1800" noProof="0" dirty="0">
                <a:effectLst/>
                <a:ea typeface="Calibri" panose="020F0502020204030204" pitchFamily="34" charset="0"/>
              </a:rPr>
              <a:t>Loppusumma erääntyy maksettavaksi 8 viikkoa ennen lähtöä.</a:t>
            </a:r>
          </a:p>
          <a:p>
            <a:r>
              <a:rPr lang="fi-FI" sz="1800" noProof="0" dirty="0">
                <a:ea typeface="Calibri" panose="020F0502020204030204" pitchFamily="34" charset="0"/>
              </a:rPr>
              <a:t>Yli 10 henkilön ryhmille meillä on hotellimajoitus useasti järjestettynä paikallisen yhteistyökumppanin kautta.</a:t>
            </a:r>
            <a:endParaRPr lang="fi-FI" sz="1800" noProof="0" dirty="0">
              <a:effectLst/>
              <a:ea typeface="Calibri" panose="020F0502020204030204" pitchFamily="34" charset="0"/>
            </a:endParaRPr>
          </a:p>
          <a:p>
            <a:pPr marL="0" indent="0">
              <a:buNone/>
            </a:pPr>
            <a:r>
              <a:rPr lang="fi-FI" sz="1900" b="1" noProof="0" dirty="0">
                <a:effectLst/>
                <a:ea typeface="Calibri" panose="020F0502020204030204" pitchFamily="34" charset="0"/>
              </a:rPr>
              <a:t>Alle 10 hengen ryhmät</a:t>
            </a:r>
          </a:p>
          <a:p>
            <a:r>
              <a:rPr lang="fi-FI" sz="1800" noProof="0" dirty="0">
                <a:effectLst/>
                <a:ea typeface="Calibri" panose="020F0502020204030204" pitchFamily="34" charset="0"/>
              </a:rPr>
              <a:t>Alle 10 henkilön pienryhmille yksittäismatkustajien lentoliput. </a:t>
            </a:r>
          </a:p>
          <a:p>
            <a:r>
              <a:rPr lang="fi-FI" sz="1800" noProof="0" dirty="0">
                <a:effectLst/>
                <a:ea typeface="Calibri" panose="020F0502020204030204" pitchFamily="34" charset="0"/>
              </a:rPr>
              <a:t>Yksittäismatkustajien lippuihin pätee aivan erilaiset säännöt kuin ryhmiin.</a:t>
            </a:r>
          </a:p>
          <a:p>
            <a:r>
              <a:rPr lang="fi-FI" sz="1800" noProof="0" dirty="0">
                <a:effectLst/>
                <a:ea typeface="Calibri" panose="020F0502020204030204" pitchFamily="34" charset="0"/>
              </a:rPr>
              <a:t>Yksittäismatkustajien lentoliput tulee yleensä liputtaa heti varauksenteon yhteydessä, maksu tulisi suorittaa heti </a:t>
            </a:r>
          </a:p>
          <a:p>
            <a:r>
              <a:rPr lang="fi-FI" sz="1800" noProof="0" dirty="0">
                <a:ea typeface="Calibri" panose="020F0502020204030204" pitchFamily="34" charset="0"/>
              </a:rPr>
              <a:t>M</a:t>
            </a:r>
            <a:r>
              <a:rPr lang="fi-FI" sz="1800" noProof="0" dirty="0">
                <a:effectLst/>
                <a:ea typeface="Calibri" panose="020F0502020204030204" pitchFamily="34" charset="0"/>
              </a:rPr>
              <a:t>atkustajien nimet ja syntymäajat tulee ilmoittaa heti varausvaiheessa, eikä yksittäismatkustajien lentolippuihin yleensä voi tehdä nimenmuutoksia.  </a:t>
            </a:r>
          </a:p>
          <a:p>
            <a:r>
              <a:rPr lang="fi-FI" sz="1800" noProof="0" dirty="0">
                <a:effectLst/>
                <a:ea typeface="Calibri" panose="020F0502020204030204" pitchFamily="34" charset="0"/>
              </a:rPr>
              <a:t>Laskutus onnistuu verkkolaskuna tai sähköpostitse</a:t>
            </a:r>
          </a:p>
          <a:p>
            <a:r>
              <a:rPr lang="fi-FI" sz="1800" noProof="0" dirty="0">
                <a:effectLst/>
                <a:ea typeface="Calibri" panose="020F0502020204030204" pitchFamily="34" charset="0"/>
              </a:rPr>
              <a:t>Hotellien osalta alle 10 henkilön pienryhmille tullaan pääasiassa käyttämään varausjärjestelmiä </a:t>
            </a:r>
          </a:p>
        </p:txBody>
      </p:sp>
      <p:sp>
        <p:nvSpPr>
          <p:cNvPr id="4" name="Päivämäärän paikkamerkki 3">
            <a:extLst>
              <a:ext uri="{FF2B5EF4-FFF2-40B4-BE49-F238E27FC236}">
                <a16:creationId xmlns:a16="http://schemas.microsoft.com/office/drawing/2014/main" id="{E4C57707-E7EC-FCA0-D973-82788A0306CD}"/>
              </a:ext>
            </a:extLst>
          </p:cNvPr>
          <p:cNvSpPr>
            <a:spLocks noGrp="1"/>
          </p:cNvSpPr>
          <p:nvPr>
            <p:ph type="dt" sz="half" idx="10"/>
          </p:nvPr>
        </p:nvSpPr>
        <p:spPr/>
        <p:txBody>
          <a:bodyPr/>
          <a:lstStyle/>
          <a:p>
            <a:r>
              <a:rPr lang="fi-FI" noProof="0"/>
              <a:t>2.9.2026</a:t>
            </a:r>
            <a:endParaRPr lang="fi-FI" noProof="0" dirty="0"/>
          </a:p>
        </p:txBody>
      </p:sp>
    </p:spTree>
    <p:extLst>
      <p:ext uri="{BB962C8B-B14F-4D97-AF65-F5344CB8AC3E}">
        <p14:creationId xmlns:p14="http://schemas.microsoft.com/office/powerpoint/2010/main" val="11702505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C601B48-FEDD-5AFB-CCCF-8CA1286F4AD6}"/>
              </a:ext>
            </a:extLst>
          </p:cNvPr>
          <p:cNvSpPr>
            <a:spLocks noGrp="1"/>
          </p:cNvSpPr>
          <p:nvPr>
            <p:ph type="title"/>
          </p:nvPr>
        </p:nvSpPr>
        <p:spPr>
          <a:xfrm>
            <a:off x="457200" y="274638"/>
            <a:ext cx="8229600" cy="922114"/>
          </a:xfrm>
        </p:spPr>
        <p:txBody>
          <a:bodyPr/>
          <a:lstStyle/>
          <a:p>
            <a:r>
              <a:rPr lang="fi-FI" noProof="0" dirty="0">
                <a:solidFill>
                  <a:srgbClr val="EB9803"/>
                </a:solidFill>
              </a:rPr>
              <a:t>Hankkeesta viestiminen</a:t>
            </a:r>
          </a:p>
        </p:txBody>
      </p:sp>
      <p:sp>
        <p:nvSpPr>
          <p:cNvPr id="3" name="Sisällön paikkamerkki 2">
            <a:extLst>
              <a:ext uri="{FF2B5EF4-FFF2-40B4-BE49-F238E27FC236}">
                <a16:creationId xmlns:a16="http://schemas.microsoft.com/office/drawing/2014/main" id="{01067FE0-45CD-401D-96B3-AB053D0937A4}"/>
              </a:ext>
            </a:extLst>
          </p:cNvPr>
          <p:cNvSpPr>
            <a:spLocks noGrp="1"/>
          </p:cNvSpPr>
          <p:nvPr>
            <p:ph idx="1"/>
          </p:nvPr>
        </p:nvSpPr>
        <p:spPr>
          <a:xfrm>
            <a:off x="457200" y="1443732"/>
            <a:ext cx="8229600" cy="4682431"/>
          </a:xfrm>
        </p:spPr>
        <p:txBody>
          <a:bodyPr/>
          <a:lstStyle/>
          <a:p>
            <a:r>
              <a:rPr lang="fi-FI" sz="2000" noProof="0" dirty="0"/>
              <a:t>Viestintä on tärkeä osa Erasmus+ -hanketta. Hankkeesta voi kertoa muun muassa oman organisaation sisällä, alan tapahtumissa ja julkaisuissa, sosiaalisessa mediassa ja </a:t>
            </a:r>
            <a:r>
              <a:rPr lang="fi-FI" sz="2000" noProof="0" dirty="0" err="1"/>
              <a:t>EPALEssa</a:t>
            </a:r>
            <a:r>
              <a:rPr lang="fi-FI" sz="2000" noProof="0" dirty="0"/>
              <a:t>. </a:t>
            </a:r>
          </a:p>
          <a:p>
            <a:r>
              <a:rPr lang="fi-FI" sz="2000" noProof="0" dirty="0"/>
              <a:t>Huolehdi siitä, että viestit matkasta kattavasti ja Erasmus+ -sääntöjen mukaisesti.</a:t>
            </a:r>
          </a:p>
          <a:p>
            <a:r>
              <a:rPr lang="fi-FI" sz="2000" noProof="0" dirty="0"/>
              <a:t>Myös lehtijutut ja blogi</a:t>
            </a:r>
          </a:p>
          <a:p>
            <a:r>
              <a:rPr lang="fi-FI" sz="2000" b="1" noProof="0" dirty="0"/>
              <a:t>Aina</a:t>
            </a:r>
            <a:r>
              <a:rPr lang="fi-FI" sz="2000" noProof="0" dirty="0"/>
              <a:t> käytettävä EU-logoa/ Erasmus+-logoa viestinnän yhteydessä ja somessa esim. hashtageja #Erasmusplus, #Opiston_nimi, #.......</a:t>
            </a:r>
          </a:p>
          <a:p>
            <a:r>
              <a:rPr lang="fi-FI" sz="2000" noProof="0" dirty="0"/>
              <a:t>Varaudu kouluttamaan kollegoita</a:t>
            </a:r>
          </a:p>
          <a:p>
            <a:endParaRPr lang="fi-FI" noProof="0" dirty="0"/>
          </a:p>
        </p:txBody>
      </p:sp>
      <p:sp>
        <p:nvSpPr>
          <p:cNvPr id="4" name="Päivämäärän paikkamerkki 3">
            <a:extLst>
              <a:ext uri="{FF2B5EF4-FFF2-40B4-BE49-F238E27FC236}">
                <a16:creationId xmlns:a16="http://schemas.microsoft.com/office/drawing/2014/main" id="{FAADE13E-EB52-FD23-BA06-96126975DF5A}"/>
              </a:ext>
            </a:extLst>
          </p:cNvPr>
          <p:cNvSpPr>
            <a:spLocks noGrp="1"/>
          </p:cNvSpPr>
          <p:nvPr>
            <p:ph type="dt" sz="half" idx="10"/>
          </p:nvPr>
        </p:nvSpPr>
        <p:spPr/>
        <p:txBody>
          <a:bodyPr/>
          <a:lstStyle/>
          <a:p>
            <a:r>
              <a:rPr lang="fi-FI" noProof="0"/>
              <a:t>2.9.2026</a:t>
            </a:r>
            <a:endParaRPr lang="fi-FI" noProof="0" dirty="0"/>
          </a:p>
        </p:txBody>
      </p:sp>
      <p:pic>
        <p:nvPicPr>
          <p:cNvPr id="7" name="Kuva 6" descr="Kuva, joka sisältää kohteen teksti&#10;&#10;Kuvaus luotu automaattisesti">
            <a:extLst>
              <a:ext uri="{FF2B5EF4-FFF2-40B4-BE49-F238E27FC236}">
                <a16:creationId xmlns:a16="http://schemas.microsoft.com/office/drawing/2014/main" id="{90534D44-9F76-AF77-A1AA-1D8D5FD837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90800" y="5173266"/>
            <a:ext cx="4461991" cy="936104"/>
          </a:xfrm>
          <a:prstGeom prst="rect">
            <a:avLst/>
          </a:prstGeom>
        </p:spPr>
      </p:pic>
    </p:spTree>
    <p:extLst>
      <p:ext uri="{BB962C8B-B14F-4D97-AF65-F5344CB8AC3E}">
        <p14:creationId xmlns:p14="http://schemas.microsoft.com/office/powerpoint/2010/main" val="16060044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3755522-B67C-31EC-7FB3-B14E0AF34071}"/>
              </a:ext>
            </a:extLst>
          </p:cNvPr>
          <p:cNvSpPr>
            <a:spLocks noGrp="1"/>
          </p:cNvSpPr>
          <p:nvPr>
            <p:ph type="title"/>
          </p:nvPr>
        </p:nvSpPr>
        <p:spPr>
          <a:xfrm>
            <a:off x="457200" y="274638"/>
            <a:ext cx="8229600" cy="562074"/>
          </a:xfrm>
        </p:spPr>
        <p:txBody>
          <a:bodyPr>
            <a:normAutofit fontScale="90000"/>
          </a:bodyPr>
          <a:lstStyle/>
          <a:p>
            <a:r>
              <a:rPr lang="fi-FI" noProof="0" dirty="0">
                <a:solidFill>
                  <a:srgbClr val="EB9803"/>
                </a:solidFill>
              </a:rPr>
              <a:t>Tärkeät lomakkeet</a:t>
            </a:r>
          </a:p>
        </p:txBody>
      </p:sp>
      <p:sp>
        <p:nvSpPr>
          <p:cNvPr id="3" name="Sisällön paikkamerkki 2">
            <a:extLst>
              <a:ext uri="{FF2B5EF4-FFF2-40B4-BE49-F238E27FC236}">
                <a16:creationId xmlns:a16="http://schemas.microsoft.com/office/drawing/2014/main" id="{6D93E6A6-2B9C-E282-0027-3E6667F2F6AF}"/>
              </a:ext>
            </a:extLst>
          </p:cNvPr>
          <p:cNvSpPr>
            <a:spLocks noGrp="1"/>
          </p:cNvSpPr>
          <p:nvPr>
            <p:ph idx="1"/>
          </p:nvPr>
        </p:nvSpPr>
        <p:spPr>
          <a:xfrm>
            <a:off x="457200" y="980728"/>
            <a:ext cx="8229600" cy="5145435"/>
          </a:xfrm>
        </p:spPr>
        <p:txBody>
          <a:bodyPr>
            <a:normAutofit/>
          </a:bodyPr>
          <a:lstStyle/>
          <a:p>
            <a:r>
              <a:rPr lang="fi-FI" sz="2000" noProof="0" dirty="0"/>
              <a:t>Oppimisohjelmasopimus: </a:t>
            </a:r>
            <a:r>
              <a:rPr lang="fi-FI" sz="2000" noProof="0" dirty="0">
                <a:hlinkClick r:id="rId2"/>
              </a:rPr>
              <a:t>https://bit.ly/ohjelmasopimus</a:t>
            </a:r>
            <a:r>
              <a:rPr lang="fi-FI" sz="2000" noProof="0" dirty="0"/>
              <a:t> </a:t>
            </a:r>
          </a:p>
          <a:p>
            <a:r>
              <a:rPr lang="fi-FI" sz="2000" noProof="0" dirty="0"/>
              <a:t>Vähemmän mahdollisuuksia olevien henkilöiden vakuuslomake: </a:t>
            </a:r>
            <a:r>
              <a:rPr lang="fi-FI" sz="2000" noProof="0" dirty="0">
                <a:hlinkClick r:id="rId3"/>
              </a:rPr>
              <a:t>https://bit.ly/osallisuusvakuus</a:t>
            </a:r>
            <a:r>
              <a:rPr lang="fi-FI" sz="2000" noProof="0" dirty="0"/>
              <a:t> </a:t>
            </a:r>
          </a:p>
          <a:p>
            <a:r>
              <a:rPr lang="fi-FI" sz="2000" noProof="0" dirty="0"/>
              <a:t>Vihreän matkustamisen vakuuslomake: </a:t>
            </a:r>
            <a:r>
              <a:rPr lang="fi-FI" sz="2000" noProof="0" dirty="0">
                <a:hlinkClick r:id="rId4"/>
              </a:rPr>
              <a:t>https://bit.ly/vihrea-matkustaminen</a:t>
            </a:r>
            <a:r>
              <a:rPr lang="fi-FI" sz="2000" noProof="0" dirty="0"/>
              <a:t> </a:t>
            </a:r>
          </a:p>
          <a:p>
            <a:r>
              <a:rPr lang="fi-FI" sz="2000" noProof="0" dirty="0" err="1"/>
              <a:t>BM:n</a:t>
            </a:r>
            <a:r>
              <a:rPr lang="fi-FI" sz="2000" noProof="0" dirty="0"/>
              <a:t> kautta tuleva kyselylomake osallistumisen vaikutuksista – vastattava 30 päivän sisällä paluusta</a:t>
            </a:r>
          </a:p>
          <a:p>
            <a:r>
              <a:rPr lang="fi-FI" sz="2000" noProof="0" dirty="0"/>
              <a:t>Muuta: Eurooppalainen sairaanhoitokortti: </a:t>
            </a:r>
            <a:r>
              <a:rPr lang="fi-FI" sz="2000" noProof="0" dirty="0">
                <a:hlinkClick r:id="rId5"/>
              </a:rPr>
              <a:t>www.kela.fi/eurooppalainen-sairaanhoitokortti</a:t>
            </a:r>
            <a:r>
              <a:rPr lang="fi-FI" sz="2000" noProof="0" dirty="0"/>
              <a:t> </a:t>
            </a:r>
          </a:p>
          <a:p>
            <a:r>
              <a:rPr lang="fi-FI" sz="2000" noProof="0" dirty="0"/>
              <a:t>Matkustusilmoitus ulkoministeriöön: </a:t>
            </a:r>
            <a:r>
              <a:rPr lang="fi-FI" sz="2000" noProof="0" dirty="0">
                <a:hlinkClick r:id="rId6"/>
              </a:rPr>
              <a:t>https://matkustusilmoitus.fi/public_html?command=browse</a:t>
            </a:r>
            <a:r>
              <a:rPr lang="fi-FI" sz="2000" noProof="0" dirty="0"/>
              <a:t> </a:t>
            </a:r>
          </a:p>
          <a:p>
            <a:r>
              <a:rPr lang="fi-FI" sz="2000" b="1" noProof="0" dirty="0"/>
              <a:t>KAIKKI TÄRKEÄ ERASMUS-MATERIAALI LÖYTYY MYÖS: </a:t>
            </a:r>
            <a:r>
              <a:rPr lang="fi-FI" sz="2000" b="1" noProof="0" dirty="0">
                <a:hlinkClick r:id="rId7"/>
              </a:rPr>
              <a:t>https://peda.net/siilinjarvi/sk/hankkeet</a:t>
            </a:r>
            <a:r>
              <a:rPr lang="fi-FI" sz="2000" b="1" noProof="0" dirty="0"/>
              <a:t> </a:t>
            </a:r>
          </a:p>
          <a:p>
            <a:endParaRPr lang="fi-FI" sz="2000" noProof="0" dirty="0"/>
          </a:p>
        </p:txBody>
      </p:sp>
      <p:sp>
        <p:nvSpPr>
          <p:cNvPr id="4" name="Päivämäärän paikkamerkki 3">
            <a:extLst>
              <a:ext uri="{FF2B5EF4-FFF2-40B4-BE49-F238E27FC236}">
                <a16:creationId xmlns:a16="http://schemas.microsoft.com/office/drawing/2014/main" id="{42A24D85-A05F-C159-29E5-1C4537C47973}"/>
              </a:ext>
            </a:extLst>
          </p:cNvPr>
          <p:cNvSpPr>
            <a:spLocks noGrp="1"/>
          </p:cNvSpPr>
          <p:nvPr>
            <p:ph type="dt" sz="half" idx="10"/>
          </p:nvPr>
        </p:nvSpPr>
        <p:spPr/>
        <p:txBody>
          <a:bodyPr/>
          <a:lstStyle/>
          <a:p>
            <a:r>
              <a:rPr lang="fi-FI" noProof="0"/>
              <a:t>2.9.2026</a:t>
            </a:r>
            <a:endParaRPr lang="fi-FI" noProof="0" dirty="0"/>
          </a:p>
        </p:txBody>
      </p:sp>
    </p:spTree>
    <p:extLst>
      <p:ext uri="{BB962C8B-B14F-4D97-AF65-F5344CB8AC3E}">
        <p14:creationId xmlns:p14="http://schemas.microsoft.com/office/powerpoint/2010/main" val="27828569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5F8FC55-89A9-4269-B681-40A541105209}"/>
              </a:ext>
            </a:extLst>
          </p:cNvPr>
          <p:cNvSpPr>
            <a:spLocks noGrp="1"/>
          </p:cNvSpPr>
          <p:nvPr>
            <p:ph type="title"/>
          </p:nvPr>
        </p:nvSpPr>
        <p:spPr>
          <a:xfrm>
            <a:off x="1760600" y="1408369"/>
            <a:ext cx="5766816" cy="3413760"/>
          </a:xfrm>
        </p:spPr>
        <p:txBody>
          <a:bodyPr>
            <a:noAutofit/>
          </a:bodyPr>
          <a:lstStyle/>
          <a:p>
            <a:r>
              <a:rPr lang="fi-FI" sz="5400" noProof="0" dirty="0">
                <a:solidFill>
                  <a:schemeClr val="bg2">
                    <a:lumMod val="50000"/>
                  </a:schemeClr>
                </a:solidFill>
              </a:rPr>
              <a:t>Hienoja reissuja! Kiitos!</a:t>
            </a:r>
          </a:p>
        </p:txBody>
      </p:sp>
      <p:sp>
        <p:nvSpPr>
          <p:cNvPr id="3" name="Tekstiruutu 2">
            <a:extLst>
              <a:ext uri="{FF2B5EF4-FFF2-40B4-BE49-F238E27FC236}">
                <a16:creationId xmlns:a16="http://schemas.microsoft.com/office/drawing/2014/main" id="{79F1D4A1-0939-43A3-B489-5503F6DB1E3B}"/>
              </a:ext>
            </a:extLst>
          </p:cNvPr>
          <p:cNvSpPr txBox="1"/>
          <p:nvPr/>
        </p:nvSpPr>
        <p:spPr>
          <a:xfrm>
            <a:off x="611560" y="5173741"/>
            <a:ext cx="8064896" cy="830997"/>
          </a:xfrm>
          <a:prstGeom prst="rect">
            <a:avLst/>
          </a:prstGeom>
          <a:noFill/>
        </p:spPr>
        <p:txBody>
          <a:bodyPr wrap="square" rtlCol="0">
            <a:spAutoFit/>
          </a:bodyPr>
          <a:lstStyle/>
          <a:p>
            <a:pPr algn="ctr"/>
            <a:r>
              <a:rPr lang="fi-FI" sz="1600" noProof="0" dirty="0"/>
              <a:t>Koordinaattorin yhteystiedot:</a:t>
            </a:r>
          </a:p>
          <a:p>
            <a:pPr algn="ctr"/>
            <a:r>
              <a:rPr lang="fi-FI" sz="1600" noProof="0" dirty="0"/>
              <a:t>Anita Heino, p. 0447401310, </a:t>
            </a:r>
            <a:r>
              <a:rPr lang="fi-FI" sz="1600" noProof="0" dirty="0">
                <a:hlinkClick r:id="rId2"/>
              </a:rPr>
              <a:t>anita.heino@siilinjarvi.fi</a:t>
            </a:r>
            <a:endParaRPr lang="fi-FI" sz="1600" noProof="0" dirty="0"/>
          </a:p>
          <a:p>
            <a:pPr algn="ctr"/>
            <a:r>
              <a:rPr lang="fi-FI" sz="1600" noProof="0" dirty="0"/>
              <a:t>Mari Puttonen p. 0447401372, </a:t>
            </a:r>
            <a:r>
              <a:rPr lang="fi-FI" sz="1600" noProof="0" dirty="0">
                <a:hlinkClick r:id="rId3"/>
              </a:rPr>
              <a:t>mari.puttonen@siilinjarvi.fi</a:t>
            </a:r>
            <a:r>
              <a:rPr lang="fi-FI" sz="1600" noProof="0" dirty="0"/>
              <a:t> </a:t>
            </a:r>
          </a:p>
        </p:txBody>
      </p:sp>
      <p:sp>
        <p:nvSpPr>
          <p:cNvPr id="4" name="Päivämäärän paikkamerkki 3">
            <a:extLst>
              <a:ext uri="{FF2B5EF4-FFF2-40B4-BE49-F238E27FC236}">
                <a16:creationId xmlns:a16="http://schemas.microsoft.com/office/drawing/2014/main" id="{03462E1E-D6C0-4B8D-9C69-661AF12AFF57}"/>
              </a:ext>
            </a:extLst>
          </p:cNvPr>
          <p:cNvSpPr>
            <a:spLocks noGrp="1"/>
          </p:cNvSpPr>
          <p:nvPr>
            <p:ph type="dt" sz="half" idx="10"/>
          </p:nvPr>
        </p:nvSpPr>
        <p:spPr/>
        <p:txBody>
          <a:bodyPr/>
          <a:lstStyle/>
          <a:p>
            <a:r>
              <a:rPr lang="fi-FI" noProof="0"/>
              <a:t>2.9.2026</a:t>
            </a:r>
            <a:endParaRPr lang="fi-FI" noProof="0" dirty="0"/>
          </a:p>
        </p:txBody>
      </p:sp>
    </p:spTree>
    <p:extLst>
      <p:ext uri="{BB962C8B-B14F-4D97-AF65-F5344CB8AC3E}">
        <p14:creationId xmlns:p14="http://schemas.microsoft.com/office/powerpoint/2010/main" val="93088433"/>
      </p:ext>
    </p:extLst>
  </p:cSld>
  <p:clrMapOvr>
    <a:masterClrMapping/>
  </p:clrMapOvr>
</p:sld>
</file>

<file path=ppt/theme/theme1.xml><?xml version="1.0" encoding="utf-8"?>
<a:theme xmlns:a="http://schemas.openxmlformats.org/drawingml/2006/main" name="Siilinjärven_Kansalaisopisto">
  <a:themeElements>
    <a:clrScheme name="Aaltomuoto">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Päivänseisaus">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siakirja" ma:contentTypeID="0x010100562924823AB0AA40A18B3153FCDD341D" ma:contentTypeVersion="20" ma:contentTypeDescription="Luo uusi asiakirja." ma:contentTypeScope="" ma:versionID="6481bde70c4973c446fed522d08924cd">
  <xsd:schema xmlns:xsd="http://www.w3.org/2001/XMLSchema" xmlns:xs="http://www.w3.org/2001/XMLSchema" xmlns:p="http://schemas.microsoft.com/office/2006/metadata/properties" xmlns:ns1="http://schemas.microsoft.com/sharepoint/v3" xmlns:ns2="5bfa3395-b2a0-42aa-b13c-4a3af5f09f89" xmlns:ns3="e3ce2fd3-5748-4337-af69-7a22c2fd0b7d" targetNamespace="http://schemas.microsoft.com/office/2006/metadata/properties" ma:root="true" ma:fieldsID="5bb355185d66a13d7d944c2d525b24c4" ns1:_="" ns2:_="" ns3:_="">
    <xsd:import namespace="http://schemas.microsoft.com/sharepoint/v3"/>
    <xsd:import namespace="5bfa3395-b2a0-42aa-b13c-4a3af5f09f89"/>
    <xsd:import namespace="e3ce2fd3-5748-4337-af69-7a22c2fd0b7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lcf76f155ced4ddcb4097134ff3c332f" minOccurs="0"/>
                <xsd:element ref="ns3:TaxCatchAll" minOccurs="0"/>
                <xsd:element ref="ns2:MediaLengthInSeconds" minOccurs="0"/>
                <xsd:element ref="ns3:SharedWithUsers" minOccurs="0"/>
                <xsd:element ref="ns3:SharedWithDetails" minOccurs="0"/>
                <xsd:element ref="ns2:MediaServiceObjectDetectorVersions" minOccurs="0"/>
                <xsd:element ref="ns2:MediaServiceSearchPropertie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6" nillable="true" ma:displayName="Yhtenäisen yhteensopivuuskäytännön ominaisuudet" ma:hidden="true" ma:internalName="_ip_UnifiedCompliancePolicyProperties">
      <xsd:simpleType>
        <xsd:restriction base="dms:Note"/>
      </xsd:simpleType>
    </xsd:element>
    <xsd:element name="_ip_UnifiedCompliancePolicyUIAction" ma:index="27" nillable="true" ma:displayName="Yhtenäisen yhteensopivuuskäytännön käyttöliittymän toiminto"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bfa3395-b2a0-42aa-b13c-4a3af5f09f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Kuvien tunnisteet" ma:readOnly="false" ma:fieldId="{5cf76f15-5ced-4ddc-b409-7134ff3c332f}" ma:taxonomyMulti="true" ma:sspId="2247cbd7-b43d-4108-9404-2c6ea24eb5d7" ma:termSetId="09814cd3-568e-fe90-9814-8d621ff8fb84" ma:anchorId="fba54fb3-c3e1-fe81-a776-ca4b69148c4d" ma:open="true" ma:isKeyword="false">
      <xsd:complexType>
        <xsd:sequence>
          <xsd:element ref="pc:Terms" minOccurs="0" maxOccurs="1"/>
        </xsd:sequence>
      </xsd:complex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3ce2fd3-5748-4337-af69-7a22c2fd0b7d"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a5bf7b9d-b51e-4b75-8eb2-2e550536e9c5}" ma:internalName="TaxCatchAll" ma:showField="CatchAllData" ma:web="e3ce2fd3-5748-4337-af69-7a22c2fd0b7d">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Jakamisen tiedot"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3ce2fd3-5748-4337-af69-7a22c2fd0b7d" xsi:nil="true"/>
    <lcf76f155ced4ddcb4097134ff3c332f xmlns="5bfa3395-b2a0-42aa-b13c-4a3af5f09f89">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C6E4A6B6-8101-45EC-B59A-4708E2EAD461}">
  <ds:schemaRefs>
    <ds:schemaRef ds:uri="http://schemas.microsoft.com/sharepoint/v3/contenttype/forms"/>
  </ds:schemaRefs>
</ds:datastoreItem>
</file>

<file path=customXml/itemProps2.xml><?xml version="1.0" encoding="utf-8"?>
<ds:datastoreItem xmlns:ds="http://schemas.openxmlformats.org/officeDocument/2006/customXml" ds:itemID="{4F074D30-E393-4C1F-BD37-0738BD6BC5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bfa3395-b2a0-42aa-b13c-4a3af5f09f89"/>
    <ds:schemaRef ds:uri="e3ce2fd3-5748-4337-af69-7a22c2fd0b7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E5F1199-D0F2-4CB0-82A2-BB037E311EC0}">
  <ds:schemaRefs>
    <ds:schemaRef ds:uri="5bfa3395-b2a0-42aa-b13c-4a3af5f09f89"/>
    <ds:schemaRef ds:uri="e3ce2fd3-5748-4337-af69-7a22c2fd0b7d"/>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
  <TotalTime>1384</TotalTime>
  <Words>3539</Words>
  <Application>Microsoft Office PowerPoint</Application>
  <PresentationFormat>Näytössä katseltava diaesitys (4:3)</PresentationFormat>
  <Paragraphs>352</Paragraphs>
  <Slides>33</Slides>
  <Notes>0</Notes>
  <HiddenSlides>0</HiddenSlides>
  <MMClips>0</MMClips>
  <ScaleCrop>false</ScaleCrop>
  <HeadingPairs>
    <vt:vector size="8" baseType="variant">
      <vt:variant>
        <vt:lpstr>Käytetyt fontit</vt:lpstr>
      </vt:variant>
      <vt:variant>
        <vt:i4>6</vt:i4>
      </vt:variant>
      <vt:variant>
        <vt:lpstr>Teema</vt:lpstr>
      </vt:variant>
      <vt:variant>
        <vt:i4>1</vt:i4>
      </vt:variant>
      <vt:variant>
        <vt:lpstr>Upotetut OLE-palvelimet</vt:lpstr>
      </vt:variant>
      <vt:variant>
        <vt:i4>1</vt:i4>
      </vt:variant>
      <vt:variant>
        <vt:lpstr>Dian otsikot</vt:lpstr>
      </vt:variant>
      <vt:variant>
        <vt:i4>33</vt:i4>
      </vt:variant>
    </vt:vector>
  </HeadingPairs>
  <TitlesOfParts>
    <vt:vector size="41" baseType="lpstr">
      <vt:lpstr>Arial</vt:lpstr>
      <vt:lpstr>Calibri</vt:lpstr>
      <vt:lpstr>CIDFont+F2</vt:lpstr>
      <vt:lpstr>Gill Sans MT</vt:lpstr>
      <vt:lpstr>Times New Roman</vt:lpstr>
      <vt:lpstr>Wingdings</vt:lpstr>
      <vt:lpstr>Siilinjärven_Kansalaisopisto</vt:lpstr>
      <vt:lpstr>Worksheet</vt:lpstr>
      <vt:lpstr>Tietopaketti Erasmus-matkaa suunnitteleville  2.9.2026</vt:lpstr>
      <vt:lpstr>Konsortio ja Erasmus -akkreditointi</vt:lpstr>
      <vt:lpstr>Liikkuvuusmuodot</vt:lpstr>
      <vt:lpstr>Konsortion tavoitteet liikkuvuuksille</vt:lpstr>
      <vt:lpstr>Tavoite 1: Henkilöstön osaamisen vahvistaminen ja syventäminen</vt:lpstr>
      <vt:lpstr>Tavoite 2: Eurooppalainen yhteistyöverkosto</vt:lpstr>
      <vt:lpstr>Tavoite 3: Eurooppalaisen kulttuuriperinnön vaaliminen</vt:lpstr>
      <vt:lpstr>Tavoite 4: Kv-toiminta osaksi konsortion jäsenten arkea</vt:lpstr>
      <vt:lpstr>Yksilöliikkuvuuteen valmistautuminen</vt:lpstr>
      <vt:lpstr>Yksilöliikkuvuuden prosessikuvaus</vt:lpstr>
      <vt:lpstr>Kohteen etsiminen</vt:lpstr>
      <vt:lpstr>Kurssien laatuvaatimukset</vt:lpstr>
      <vt:lpstr>Kun kohde on löytynyt…</vt:lpstr>
      <vt:lpstr>Täytä tietojenkeräyslomake</vt:lpstr>
      <vt:lpstr>Tukirahat</vt:lpstr>
      <vt:lpstr>Vihreä matkustaminen</vt:lpstr>
      <vt:lpstr>Tarvittavat dokumentit eri liikkuvuuksissa</vt:lpstr>
      <vt:lpstr>Poikkeukselliset matkakulut</vt:lpstr>
      <vt:lpstr>Matkakuluselvitys matkan jälkeen</vt:lpstr>
      <vt:lpstr>Hankkeesta viestiminen</vt:lpstr>
      <vt:lpstr>Tärkeät lomakkeet</vt:lpstr>
      <vt:lpstr>Ryhmäliikkuvuuteen valmistautuminen</vt:lpstr>
      <vt:lpstr>Oppilasryhmäliikkuvuuden prosessikuvaus</vt:lpstr>
      <vt:lpstr>Mikä on oppilasryhmän Erasmus-matka?</vt:lpstr>
      <vt:lpstr>Matkan suunnitteleminen</vt:lpstr>
      <vt:lpstr>Matkan suunnitteleminen</vt:lpstr>
      <vt:lpstr>Oppilaiden valmennuskurssin sisältö</vt:lpstr>
      <vt:lpstr>Vähemmän mahdollisuuksia olevien opiskelijoiden tukeminen</vt:lpstr>
      <vt:lpstr>Matkan ostaminen</vt:lpstr>
      <vt:lpstr> Matkatoimistopalveluiden ehtoja </vt:lpstr>
      <vt:lpstr>Hankkeesta viestiminen</vt:lpstr>
      <vt:lpstr>Tärkeät lomakkeet</vt:lpstr>
      <vt:lpstr>Hienoja reissuja! Kiitos!</vt:lpstr>
    </vt:vector>
  </TitlesOfParts>
  <Company>Siilinjärven kunta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OPETTAJAIN KOKOUS 2016</dc:title>
  <dc:creator>Heino, Anita</dc:creator>
  <cp:lastModifiedBy>Heino, Anita</cp:lastModifiedBy>
  <cp:revision>5</cp:revision>
  <cp:lastPrinted>2017-08-21T08:07:55Z</cp:lastPrinted>
  <dcterms:created xsi:type="dcterms:W3CDTF">2016-08-22T07:56:17Z</dcterms:created>
  <dcterms:modified xsi:type="dcterms:W3CDTF">2026-09-02T11:52:02Z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0x010100562924823AB0AA40A18B3153FCDD341D</vt:lpwstr>
  </property>
  <property fmtid="{D5CDD505-2E9C-101B-9397-08002B2CF9AE}" pid="3" name="MediaServiceImageTags">
    <vt:lpwstr/>
  </property>
</Properties>
</file>