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90" r:id="rId2"/>
    <p:sldId id="257" r:id="rId3"/>
    <p:sldId id="259" r:id="rId4"/>
    <p:sldId id="291" r:id="rId5"/>
    <p:sldId id="261" r:id="rId6"/>
    <p:sldId id="292" r:id="rId7"/>
    <p:sldId id="262" r:id="rId8"/>
    <p:sldId id="263" r:id="rId9"/>
    <p:sldId id="268" r:id="rId10"/>
    <p:sldId id="260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BA0D"/>
    <a:srgbClr val="FFD97A"/>
    <a:srgbClr val="898E2A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3737" autoAdjust="0"/>
  </p:normalViewPr>
  <p:slideViewPr>
    <p:cSldViewPr snapToGrid="0">
      <p:cViewPr varScale="1">
        <p:scale>
          <a:sx n="53" d="100"/>
          <a:sy n="53" d="100"/>
        </p:scale>
        <p:origin x="5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3CB9D-FCFE-4217-A754-BACF7CFCDC24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7A2857-4ACA-48F5-A377-1C744E8A37E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60932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2857-4ACA-48F5-A377-1C744E8A37E3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859417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Kalvon linkitys vie Senaatintorille Google </a:t>
            </a:r>
            <a:r>
              <a:rPr lang="fi-FI" dirty="0" err="1"/>
              <a:t>Street</a:t>
            </a:r>
            <a:r>
              <a:rPr lang="fi-FI" dirty="0"/>
              <a:t> </a:t>
            </a:r>
            <a:r>
              <a:rPr lang="fi-FI" dirty="0" err="1"/>
              <a:t>Viewn</a:t>
            </a:r>
            <a:r>
              <a:rPr lang="fi-FI" dirty="0"/>
              <a:t> avulla. 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7A2857-4ACA-48F5-A377-1C744E8A37E3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03306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87604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628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66439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>
  <p:cSld name="Otsikko, sisältö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465CE9-B6E0-428D-9AE0-C10951505182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80712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603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513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1589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408657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999452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6972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345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661395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9F5B7-D733-4DD4-A3CF-F3D000078A37}" type="datetimeFigureOut">
              <a:rPr lang="fi-FI" smtClean="0"/>
              <a:t>29.8.2019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E8C72B-932D-40BF-85AD-97F5A8F54C3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000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goo.gl/maps/zbrRnrjDX6MadeWr6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Kuva 4" descr="Kuva, joka sisältää kohteen ulko, kenttä, lammas, ruoho&#10;&#10;Kuvaus luotu automaattisesti">
            <a:extLst>
              <a:ext uri="{FF2B5EF4-FFF2-40B4-BE49-F238E27FC236}">
                <a16:creationId xmlns:a16="http://schemas.microsoft.com/office/drawing/2014/main" id="{809D1F72-2DA6-4D40-AB3A-CA1906B3897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b="-589"/>
          <a:stretch/>
        </p:blipFill>
        <p:spPr>
          <a:xfrm>
            <a:off x="0" y="-1"/>
            <a:ext cx="9144000" cy="6968359"/>
          </a:xfrm>
          <a:prstGeom prst="rect">
            <a:avLst/>
          </a:prstGeom>
        </p:spPr>
      </p:pic>
      <p:sp>
        <p:nvSpPr>
          <p:cNvPr id="4" name="Shape 89">
            <a:extLst>
              <a:ext uri="{FF2B5EF4-FFF2-40B4-BE49-F238E27FC236}">
                <a16:creationId xmlns:a16="http://schemas.microsoft.com/office/drawing/2014/main" id="{C6335F8A-AC91-47F7-8668-7A59F4A25F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584003"/>
            <a:ext cx="9144000" cy="1017642"/>
          </a:xfrm>
          <a:prstGeom prst="rect">
            <a:avLst/>
          </a:prstGeom>
          <a:gradFill rotWithShape="0">
            <a:gsLst>
              <a:gs pos="36000">
                <a:srgbClr val="898E2A"/>
              </a:gs>
              <a:gs pos="100000">
                <a:schemeClr val="accent6">
                  <a:lumMod val="60000"/>
                  <a:lumOff val="40000"/>
                </a:schemeClr>
              </a:gs>
            </a:gsLst>
            <a:lin ang="5400000"/>
          </a:gradFill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eaLnBrk="1" hangingPunct="1"/>
            <a:endParaRPr lang="fi-FI" altLang="fi-FI" sz="18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476AEA7-45C9-443E-9CE9-387452C1F6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4177" y="5584003"/>
            <a:ext cx="8315325" cy="1017642"/>
          </a:xfrm>
        </p:spPr>
        <p:txBody>
          <a:bodyPr>
            <a:normAutofit fontScale="90000"/>
          </a:bodyPr>
          <a:lstStyle/>
          <a:p>
            <a:pPr algn="ctr"/>
            <a:r>
              <a:rPr lang="fi-FI" sz="6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20. Kulttuurin uudet tehtävät</a:t>
            </a:r>
          </a:p>
        </p:txBody>
      </p:sp>
      <p:sp>
        <p:nvSpPr>
          <p:cNvPr id="6" name="Shape 91">
            <a:extLst>
              <a:ext uri="{FF2B5EF4-FFF2-40B4-BE49-F238E27FC236}">
                <a16:creationId xmlns:a16="http://schemas.microsoft.com/office/drawing/2014/main" id="{6BB26A0C-5390-485A-8D7B-06356E1273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6601645"/>
            <a:ext cx="9144000" cy="363483"/>
          </a:xfrm>
          <a:prstGeom prst="rect">
            <a:avLst/>
          </a:prstGeom>
          <a:solidFill>
            <a:srgbClr val="FFBA0D">
              <a:alpha val="62000"/>
            </a:srgbClr>
          </a:solidFill>
          <a:ln>
            <a:noFill/>
          </a:ln>
        </p:spPr>
        <p:txBody>
          <a:bodyPr lIns="91425" tIns="45700" rIns="91425" bIns="45700" anchor="ctr"/>
          <a:lstStyle>
            <a:lvl1pPr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Font typeface="Arial" panose="020B0604020202020204" pitchFamily="34" charset="0"/>
              <a:defRPr sz="14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>
              <a:buSzPts val="1400"/>
            </a:pPr>
            <a:r>
              <a:rPr lang="en-US" altLang="fi-FI" sz="1800" b="1" i="1" dirty="0" err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Tuntidiat</a:t>
            </a:r>
            <a:r>
              <a:rPr lang="en-US" altLang="fi-FI" sz="1800" b="1" i="1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, </a:t>
            </a:r>
            <a:r>
              <a:rPr lang="en-US" altLang="fi-FI" sz="1800" b="1" i="1" dirty="0" err="1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sivut</a:t>
            </a:r>
            <a:r>
              <a:rPr lang="en-US" altLang="fi-FI" sz="1800" b="1" i="1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Times New Roman" panose="02020603050405020304" pitchFamily="18" charset="0"/>
              </a:rPr>
              <a:t> </a:t>
            </a:r>
            <a:r>
              <a:rPr lang="fi-FI" sz="1800" b="1" i="1" dirty="0">
                <a:solidFill>
                  <a:srgbClr val="FFFF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173–183</a:t>
            </a:r>
            <a:endParaRPr lang="fi-FI" altLang="fi-FI" sz="1800" b="1" i="1" dirty="0">
              <a:solidFill>
                <a:srgbClr val="FFFF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28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363040" y="335446"/>
            <a:ext cx="7429500" cy="857250"/>
          </a:xfrm>
        </p:spPr>
        <p:txBody>
          <a:bodyPr>
            <a:normAutofit/>
          </a:bodyPr>
          <a:lstStyle/>
          <a:p>
            <a:pPr eaLnBrk="1" hangingPunct="1"/>
            <a:r>
              <a:rPr lang="fi-FI" altLang="fi-FI" sz="3600" b="1" dirty="0">
                <a:latin typeface="+mn-lt"/>
                <a:ea typeface="ＭＳ Ｐゴシック" panose="020B0600070205080204" pitchFamily="34" charset="-128"/>
              </a:rPr>
              <a:t>Empire eli keisarityyli</a:t>
            </a:r>
          </a:p>
        </p:txBody>
      </p:sp>
      <p:sp>
        <p:nvSpPr>
          <p:cNvPr id="13316" name="Rectangle 10"/>
          <p:cNvSpPr>
            <a:spLocks noGrp="1" noChangeArrowheads="1"/>
          </p:cNvSpPr>
          <p:nvPr>
            <p:ph type="body" sz="half" idx="2"/>
          </p:nvPr>
        </p:nvSpPr>
        <p:spPr>
          <a:xfrm>
            <a:off x="447261" y="1192696"/>
            <a:ext cx="4786476" cy="4835125"/>
          </a:xfrm>
        </p:spPr>
        <p:txBody>
          <a:bodyPr>
            <a:noAutofit/>
          </a:bodyPr>
          <a:lstStyle/>
          <a:p>
            <a:pPr>
              <a:spcAft>
                <a:spcPts val="450"/>
              </a:spcAft>
            </a:pPr>
            <a:r>
              <a:rPr lang="fi-FI" altLang="fi-FI" sz="2400" dirty="0">
                <a:ea typeface="ＭＳ Ｐゴシック" panose="020B0600070205080204" pitchFamily="34" charset="-128"/>
              </a:rPr>
              <a:t>Uusklassiset antiikin tyyli-ihanteet kulkeutuivat Suomeen jo Ruotsin vallan aikana ns. kustavilaisena tyylinä.</a:t>
            </a:r>
          </a:p>
          <a:p>
            <a:pPr>
              <a:spcAft>
                <a:spcPts val="450"/>
              </a:spcAft>
            </a:pPr>
            <a:r>
              <a:rPr lang="fi-FI" altLang="fi-FI" sz="2400" dirty="0">
                <a:ea typeface="ＭＳ Ｐゴシック" panose="020B0600070205080204" pitchFamily="34" charset="-128"/>
              </a:rPr>
              <a:t>Empire-tyylillä tarkoitetaan Napoleonin aikana muotiin tullutta uusklassismia, joka kukoisti Euroopassa 1800-luvun puoliväliin saakka.</a:t>
            </a:r>
          </a:p>
          <a:p>
            <a:pPr>
              <a:spcAft>
                <a:spcPts val="450"/>
              </a:spcAft>
            </a:pPr>
            <a:r>
              <a:rPr lang="fi-FI" altLang="fi-FI" sz="2400" dirty="0">
                <a:ea typeface="ＭＳ Ｐゴシック" panose="020B0600070205080204" pitchFamily="34" charset="-128"/>
              </a:rPr>
              <a:t>Suomi sai vaikutteita Pietarista, mikä näkyy esimerkiksi Helsingin </a:t>
            </a:r>
            <a:r>
              <a:rPr lang="fi-FI" altLang="fi-FI" sz="2400" dirty="0">
                <a:ea typeface="ＭＳ Ｐゴシック" panose="020B0600070205080204" pitchFamily="34" charset="-128"/>
                <a:hlinkClick r:id="rId3"/>
              </a:rPr>
              <a:t>Senaatintorin</a:t>
            </a:r>
            <a:r>
              <a:rPr lang="fi-FI" altLang="fi-FI" sz="2400" dirty="0">
                <a:ea typeface="ＭＳ Ｐゴシック" panose="020B0600070205080204" pitchFamily="34" charset="-128"/>
              </a:rPr>
              <a:t> arkkitehtuurissa.</a:t>
            </a:r>
          </a:p>
        </p:txBody>
      </p:sp>
      <p:sp>
        <p:nvSpPr>
          <p:cNvPr id="2" name="Nuoli: Oikea 1">
            <a:extLst>
              <a:ext uri="{FF2B5EF4-FFF2-40B4-BE49-F238E27FC236}">
                <a16:creationId xmlns:a16="http://schemas.microsoft.com/office/drawing/2014/main" id="{59976CB0-D690-4187-B613-7D3F562A9487}"/>
              </a:ext>
            </a:extLst>
          </p:cNvPr>
          <p:cNvSpPr/>
          <p:nvPr/>
        </p:nvSpPr>
        <p:spPr>
          <a:xfrm rot="2271490">
            <a:off x="4929326" y="651676"/>
            <a:ext cx="1852863" cy="1263316"/>
          </a:xfrm>
          <a:prstGeom prst="rightArrow">
            <a:avLst/>
          </a:prstGeom>
          <a:solidFill>
            <a:srgbClr val="FFBA0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dirty="0"/>
              <a:t>Vertaa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BCAB413C-9FDF-4874-AF5E-CE38FAAF1487}"/>
              </a:ext>
            </a:extLst>
          </p:cNvPr>
          <p:cNvSpPr txBox="1">
            <a:spLocks noChangeArrowheads="1"/>
          </p:cNvSpPr>
          <p:nvPr/>
        </p:nvSpPr>
        <p:spPr>
          <a:xfrm>
            <a:off x="5029200" y="1773840"/>
            <a:ext cx="3166997" cy="9766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i-FI" altLang="fi-FI" sz="2800" b="1" dirty="0">
                <a:latin typeface="+mn-lt"/>
                <a:ea typeface="ＭＳ Ｐゴシック" panose="020B0600070205080204" pitchFamily="34" charset="-128"/>
              </a:rPr>
              <a:t>Biedermeier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05493F1-30C7-4088-89E7-0E4C34996904}"/>
              </a:ext>
            </a:extLst>
          </p:cNvPr>
          <p:cNvSpPr txBox="1">
            <a:spLocks noChangeArrowheads="1"/>
          </p:cNvSpPr>
          <p:nvPr/>
        </p:nvSpPr>
        <p:spPr>
          <a:xfrm>
            <a:off x="5029200" y="2633348"/>
            <a:ext cx="4114800" cy="41163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spcAft>
                <a:spcPts val="450"/>
              </a:spcAft>
            </a:pPr>
            <a:r>
              <a:rPr lang="fi-FI" altLang="fi-FI" sz="2400" dirty="0">
                <a:ea typeface="ＭＳ Ｐゴシック" panose="020B0600070205080204" pitchFamily="34" charset="-128"/>
              </a:rPr>
              <a:t>Biedermeier-tyyli oli empiren muunnos, jossa pyrittiin käytännöllisyyteen ja edullisuuteen.</a:t>
            </a:r>
          </a:p>
          <a:p>
            <a:pPr marL="342900" indent="-342900">
              <a:spcAft>
                <a:spcPts val="450"/>
              </a:spcAft>
            </a:pPr>
            <a:r>
              <a:rPr lang="fi-FI" altLang="fi-FI" sz="2400" dirty="0">
                <a:ea typeface="ＭＳ Ｐゴシック" panose="020B0600070205080204" pitchFamily="34" charset="-128"/>
              </a:rPr>
              <a:t>Yksinkertaisemmat ja halvemmat ratkaisut vetosivat porvariston makuun.</a:t>
            </a:r>
          </a:p>
          <a:p>
            <a:pPr marL="342900" indent="-342900">
              <a:spcAft>
                <a:spcPts val="450"/>
              </a:spcAft>
            </a:pPr>
            <a:r>
              <a:rPr lang="fi-FI" altLang="fi-FI" sz="2400" dirty="0">
                <a:ea typeface="ＭＳ Ｐゴシック" panose="020B0600070205080204" pitchFamily="34" charset="-128"/>
              </a:rPr>
              <a:t>Tyyli levisi Suomeen Saksasta. </a:t>
            </a:r>
          </a:p>
        </p:txBody>
      </p:sp>
    </p:spTree>
    <p:extLst>
      <p:ext uri="{BB962C8B-B14F-4D97-AF65-F5344CB8AC3E}">
        <p14:creationId xmlns:p14="http://schemas.microsoft.com/office/powerpoint/2010/main" val="1761493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7" grpId="0"/>
      <p:bldP spid="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3">
            <a:extLst>
              <a:ext uri="{FF2B5EF4-FFF2-40B4-BE49-F238E27FC236}">
                <a16:creationId xmlns:a16="http://schemas.microsoft.com/office/drawing/2014/main" id="{2FD05D42-54C9-42AB-B495-C803EDD275AD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5482" y="48126"/>
            <a:ext cx="6064006" cy="67617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1346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303440" y="365126"/>
            <a:ext cx="8211910" cy="1325563"/>
          </a:xfrm>
        </p:spPr>
        <p:txBody>
          <a:bodyPr>
            <a:normAutofit/>
          </a:bodyPr>
          <a:lstStyle/>
          <a:p>
            <a:r>
              <a:rPr lang="fi-FI" sz="2800" b="1" dirty="0">
                <a:latin typeface="+mn-lt"/>
              </a:rPr>
              <a:t>Kansallisen heräämisen ensiaskeleet</a:t>
            </a:r>
          </a:p>
        </p:txBody>
      </p:sp>
      <p:sp>
        <p:nvSpPr>
          <p:cNvPr id="5" name="Sisällön paikkamerkki 4"/>
          <p:cNvSpPr>
            <a:spLocks noGrp="1"/>
          </p:cNvSpPr>
          <p:nvPr>
            <p:ph sz="half" idx="1"/>
          </p:nvPr>
        </p:nvSpPr>
        <p:spPr>
          <a:xfrm>
            <a:off x="424543" y="1455601"/>
            <a:ext cx="5061857" cy="4351338"/>
          </a:xfrm>
        </p:spPr>
        <p:txBody>
          <a:bodyPr>
            <a:noAutofit/>
          </a:bodyPr>
          <a:lstStyle/>
          <a:p>
            <a:r>
              <a:rPr lang="fi-FI" sz="2400" dirty="0"/>
              <a:t>Tieteellinen kiinnostus Suomen kieltä, kulttuuria ja historiaa kohtaan oli virinnyt jo 1700-luvun jälkipuoliskolla.</a:t>
            </a:r>
          </a:p>
          <a:p>
            <a:r>
              <a:rPr lang="fi-FI" sz="2400" dirty="0"/>
              <a:t>Euroopan kansallisromanttiset virtaukset saivat jalansijaa yliopistopiireissä 1810-luvulta lähtien.</a:t>
            </a:r>
          </a:p>
          <a:p>
            <a:r>
              <a:rPr lang="fi-FI" sz="2400" dirty="0"/>
              <a:t>Yliopistoväki heräsi ajatukseen suomalaisista omana kansanaan.</a:t>
            </a:r>
          </a:p>
          <a:p>
            <a:r>
              <a:rPr lang="fi-FI" sz="2400" dirty="0"/>
              <a:t>Turun akatemian piirissä syntynyttä kansallisromanttista liikettä kutsutaan Turun romantiikaksi</a:t>
            </a:r>
            <a:r>
              <a:rPr lang="fi-FI" sz="2400" b="1" dirty="0"/>
              <a:t>.</a:t>
            </a:r>
          </a:p>
        </p:txBody>
      </p:sp>
      <p:pic>
        <p:nvPicPr>
          <p:cNvPr id="3" name="Sisällön paikkamerkki 2">
            <a:extLst>
              <a:ext uri="{FF2B5EF4-FFF2-40B4-BE49-F238E27FC236}">
                <a16:creationId xmlns:a16="http://schemas.microsoft.com/office/drawing/2014/main" id="{704CAC68-5008-4EB2-8BFD-1A991C91CCD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9084" y="1589338"/>
            <a:ext cx="3121476" cy="4351338"/>
          </a:xfrm>
        </p:spPr>
      </p:pic>
    </p:spTree>
    <p:extLst>
      <p:ext uri="{BB962C8B-B14F-4D97-AF65-F5344CB8AC3E}">
        <p14:creationId xmlns:p14="http://schemas.microsoft.com/office/powerpoint/2010/main" val="412508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2400" b="1" dirty="0">
                <a:latin typeface="+mn-lt"/>
              </a:rPr>
              <a:t>Turun romantiikka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628650" y="1582858"/>
            <a:ext cx="8069036" cy="451314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dirty="0"/>
              <a:t>Tavoitteet:</a:t>
            </a:r>
          </a:p>
          <a:p>
            <a:r>
              <a:rPr lang="fi-FI" sz="2400" dirty="0"/>
              <a:t>suomen kielen aseman parantaminen</a:t>
            </a:r>
          </a:p>
          <a:p>
            <a:r>
              <a:rPr lang="fi-FI" sz="2400" dirty="0"/>
              <a:t>sivistystason kohentaminen</a:t>
            </a:r>
          </a:p>
          <a:p>
            <a:r>
              <a:rPr lang="fi-FI" sz="2400" dirty="0"/>
              <a:t>kansallistunteen herättäminen</a:t>
            </a:r>
          </a:p>
          <a:p>
            <a:r>
              <a:rPr lang="fi-FI" sz="2400" dirty="0"/>
              <a:t>suomenkielisen kulttuurin kehittäminen.</a:t>
            </a:r>
          </a:p>
          <a:p>
            <a:pPr marL="0" indent="0">
              <a:buNone/>
            </a:pPr>
            <a:r>
              <a:rPr lang="fi-FI" sz="2400" b="1" dirty="0"/>
              <a:t>Mutta:</a:t>
            </a:r>
          </a:p>
          <a:p>
            <a:r>
              <a:rPr lang="fi-FI" sz="2400" dirty="0"/>
              <a:t>Sivistyneistö oli hyvin ruotsinkielistä. Suomen osaajista oli pulaa.</a:t>
            </a:r>
          </a:p>
          <a:p>
            <a:r>
              <a:rPr lang="fi-FI" sz="2400" dirty="0"/>
              <a:t>Liikkeellä oli viranomaisten tuki kunhan toiminta ei haiskahtanut poliittisesti vaaralliselta nationalismilta.</a:t>
            </a:r>
          </a:p>
          <a:p>
            <a:endParaRPr lang="fi-FI" sz="2400" dirty="0"/>
          </a:p>
          <a:p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1757102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Kuva 2" descr="Kuva, joka sisältää kohteen teksti&#10;&#10;Kuvaus luotu automaattisesti">
            <a:extLst>
              <a:ext uri="{FF2B5EF4-FFF2-40B4-BE49-F238E27FC236}">
                <a16:creationId xmlns:a16="http://schemas.microsoft.com/office/drawing/2014/main" id="{11857484-6C8D-457D-B4D5-D36315B070A9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1335024"/>
            <a:ext cx="9144000" cy="552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235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28650" y="354240"/>
            <a:ext cx="7886700" cy="1325563"/>
          </a:xfrm>
        </p:spPr>
        <p:txBody>
          <a:bodyPr>
            <a:normAutofit/>
          </a:bodyPr>
          <a:lstStyle/>
          <a:p>
            <a:r>
              <a:rPr lang="fi-FI" sz="2800" b="1" dirty="0">
                <a:latin typeface="+mn-lt"/>
              </a:rPr>
              <a:t>Kieliolot muuttuvat hitaasti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51" y="1541859"/>
            <a:ext cx="8025492" cy="3774281"/>
          </a:xfrm>
        </p:spPr>
        <p:txBody>
          <a:bodyPr>
            <a:noAutofit/>
          </a:bodyPr>
          <a:lstStyle/>
          <a:p>
            <a:r>
              <a:rPr lang="fi-FI" dirty="0"/>
              <a:t>Kun valtiollinen yhteys Ruotsiin katkesi, suomesta tuli kertaheitolla enemmistön äidinkieli.</a:t>
            </a:r>
          </a:p>
          <a:p>
            <a:r>
              <a:rPr lang="fi-FI" dirty="0"/>
              <a:t>Ruotsin kieli oli kuitenkin edelleen maan virallinen kieli.</a:t>
            </a:r>
          </a:p>
          <a:p>
            <a:r>
              <a:rPr lang="fi-FI" dirty="0"/>
              <a:t>Lukuun ottamatta uskonnollista kirjallisuutta suomenkielistä tekstiä ei juuri ollut saatavilla.</a:t>
            </a:r>
          </a:p>
          <a:p>
            <a:r>
              <a:rPr lang="fi-FI" dirty="0"/>
              <a:t>Toisaalta suomea käytettiin varsin yleisesti esimerkiksi kirkossa ja oikeuslaitoksessa.</a:t>
            </a:r>
          </a:p>
          <a:p>
            <a:r>
              <a:rPr lang="fi-FI" dirty="0"/>
              <a:t>Ruotsin kielen hallinnossa ja esimerkiksi yliopistossa säilyi vankkana vielä 1900-luvullakin.</a:t>
            </a:r>
          </a:p>
        </p:txBody>
      </p:sp>
    </p:spTree>
    <p:extLst>
      <p:ext uri="{BB962C8B-B14F-4D97-AF65-F5344CB8AC3E}">
        <p14:creationId xmlns:p14="http://schemas.microsoft.com/office/powerpoint/2010/main" val="663017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468" y="665124"/>
            <a:ext cx="7909063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b="1" dirty="0"/>
              <a:t>Ote vuoden 1863 kieliasetuksesta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”…</a:t>
            </a:r>
            <a:r>
              <a:rPr lang="fi-FI" i="1" dirty="0"/>
              <a:t>Vaikka Ruotsin kieli edellensä pysyy maan virallisena kielenä, julistetaan Suomen kieli kuitenkin yhtä oikeutetuksi edellisen kanssa kaikissa semmoisissa asioissa, jotka välittömästi koskevat maan nimenomaan suomalaista väestöä; jonka johdosta suomenkielisiä kirjoituksia ja asiakirjoja tästä lähin pitää esteettömästi kaikissa Suomenmaan tuomio­istuimissa ja virastoissa vastaan otettaman…”</a:t>
            </a:r>
          </a:p>
          <a:p>
            <a:pPr marL="0" indent="0">
              <a:buNone/>
            </a:pPr>
            <a:endParaRPr lang="fi-FI" dirty="0">
              <a:solidFill>
                <a:srgbClr val="0070C0"/>
              </a:solidFill>
            </a:endParaRPr>
          </a:p>
        </p:txBody>
      </p:sp>
      <p:sp>
        <p:nvSpPr>
          <p:cNvPr id="11" name="Suorakulmio 10">
            <a:extLst>
              <a:ext uri="{FF2B5EF4-FFF2-40B4-BE49-F238E27FC236}">
                <a16:creationId xmlns:a16="http://schemas.microsoft.com/office/drawing/2014/main" id="{11B0FF13-3AB9-421D-BA07-B0C814C2E0FA}"/>
              </a:ext>
            </a:extLst>
          </p:cNvPr>
          <p:cNvSpPr/>
          <p:nvPr/>
        </p:nvSpPr>
        <p:spPr>
          <a:xfrm>
            <a:off x="750632" y="5204853"/>
            <a:ext cx="7439211" cy="886397"/>
          </a:xfrm>
          <a:prstGeom prst="rect">
            <a:avLst/>
          </a:prstGeom>
          <a:solidFill>
            <a:srgbClr val="FFFFCC"/>
          </a:solidFill>
          <a:ln>
            <a:solidFill>
              <a:srgbClr val="828C3F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buSzPts val="3600"/>
            </a:pPr>
            <a:r>
              <a:rPr lang="fi-FI" sz="2400" b="1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Dokumenttitehtävä: Vuoden 1863 kieliasetus</a:t>
            </a:r>
          </a:p>
          <a:p>
            <a:r>
              <a:rPr lang="fi-FI" sz="2400" dirty="0">
                <a:solidFill>
                  <a:srgbClr val="828C3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Lue kieliasetus ja pohdi: Mikä oli sen merkitys?</a:t>
            </a:r>
          </a:p>
        </p:txBody>
      </p:sp>
      <p:pic>
        <p:nvPicPr>
          <p:cNvPr id="12" name="Kuva 11" descr="Asiakirja">
            <a:extLst>
              <a:ext uri="{FF2B5EF4-FFF2-40B4-BE49-F238E27FC236}">
                <a16:creationId xmlns:a16="http://schemas.microsoft.com/office/drawing/2014/main" id="{D70BA684-5A8F-4CA6-B6FE-56731C7E919E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99181" y="5225377"/>
            <a:ext cx="729349" cy="7868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488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Kuva 7" descr="Kuva, joka sisältää kohteen henkilö, sotilaallinen, mies, ryhmä&#10;&#10;Kuvaus luotu automaattisesti">
            <a:extLst>
              <a:ext uri="{FF2B5EF4-FFF2-40B4-BE49-F238E27FC236}">
                <a16:creationId xmlns:a16="http://schemas.microsoft.com/office/drawing/2014/main" id="{F10B3222-6552-419F-9A53-7B0191A84E8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393748" y="1570022"/>
            <a:ext cx="3750252" cy="3910263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25517" y="138462"/>
            <a:ext cx="10775558" cy="812033"/>
          </a:xfrm>
        </p:spPr>
        <p:txBody>
          <a:bodyPr>
            <a:normAutofit/>
          </a:bodyPr>
          <a:lstStyle/>
          <a:p>
            <a:r>
              <a:rPr lang="fi-FI" sz="2800" b="1" dirty="0">
                <a:latin typeface="+mn-lt"/>
              </a:rPr>
              <a:t>Valvottu yliopisto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525517" y="950495"/>
            <a:ext cx="5117293" cy="5050255"/>
          </a:xfrm>
        </p:spPr>
        <p:txBody>
          <a:bodyPr>
            <a:noAutofit/>
          </a:bodyPr>
          <a:lstStyle/>
          <a:p>
            <a:r>
              <a:rPr lang="fi-FI" sz="2400" dirty="0"/>
              <a:t>Venäjän valtaapitävät pelkäsivät maan yliopistojen muodostuvan vallankumouksellisten aatteiden pesäpaikoiksi muun Euroopan tapaan.</a:t>
            </a:r>
          </a:p>
          <a:p>
            <a:r>
              <a:rPr lang="fi-FI" sz="2400" dirty="0"/>
              <a:t>Viranomaiset valvoivat opiskelijoiden puuhia tarkasti myös Suomessa. </a:t>
            </a:r>
          </a:p>
          <a:p>
            <a:r>
              <a:rPr lang="fi-FI" sz="2400" dirty="0"/>
              <a:t>Juhlimista ja kolttosia lukuun ottamatta opiskelijat olivat kuitenkin säyseitä. Useimpien tavoite oli tuottoisa virkaura.</a:t>
            </a:r>
          </a:p>
          <a:p>
            <a:r>
              <a:rPr lang="fi-FI" sz="2400" dirty="0"/>
              <a:t>Tutkimustyö suuntautui kansallisiin tieteisiin kuten historiaan ja kielitieteeseen. Ne eivät olleet poliittisesti vaarallisia.</a:t>
            </a:r>
          </a:p>
          <a:p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23485377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909442" y="267489"/>
            <a:ext cx="3558339" cy="1325563"/>
          </a:xfrm>
        </p:spPr>
        <p:txBody>
          <a:bodyPr>
            <a:normAutofit/>
          </a:bodyPr>
          <a:lstStyle/>
          <a:p>
            <a:r>
              <a:rPr lang="fi-FI" sz="3200" b="1" dirty="0">
                <a:latin typeface="+mn-lt"/>
              </a:rPr>
              <a:t>Kansalliset riennot</a:t>
            </a:r>
          </a:p>
        </p:txBody>
      </p:sp>
      <p:sp>
        <p:nvSpPr>
          <p:cNvPr id="4" name="Pyöristetty suorakulmio 3"/>
          <p:cNvSpPr/>
          <p:nvPr/>
        </p:nvSpPr>
        <p:spPr>
          <a:xfrm>
            <a:off x="909442" y="1690689"/>
            <a:ext cx="3365834" cy="2399291"/>
          </a:xfrm>
          <a:prstGeom prst="roundRect">
            <a:avLst/>
          </a:prstGeom>
          <a:solidFill>
            <a:srgbClr val="898E2A"/>
          </a:solidFill>
          <a:ln>
            <a:solidFill>
              <a:srgbClr val="FFBA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SEURATOIMINTA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Lauantai-seura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Suomalaisen Kirjallisuuden Seura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Flora et Fauna Fennica -seura</a:t>
            </a:r>
          </a:p>
        </p:txBody>
      </p:sp>
      <p:sp>
        <p:nvSpPr>
          <p:cNvPr id="5" name="Pyöristetty suorakulmio 4"/>
          <p:cNvSpPr/>
          <p:nvPr/>
        </p:nvSpPr>
        <p:spPr>
          <a:xfrm>
            <a:off x="4467781" y="1186009"/>
            <a:ext cx="3427229" cy="2399291"/>
          </a:xfrm>
          <a:prstGeom prst="roundRect">
            <a:avLst/>
          </a:prstGeom>
          <a:solidFill>
            <a:srgbClr val="FFD97A"/>
          </a:solidFill>
          <a:ln>
            <a:solidFill>
              <a:srgbClr val="FFBA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solidFill>
                  <a:schemeClr val="tx1"/>
                </a:solidFill>
              </a:rPr>
              <a:t>SANOMALEHDISTÖ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Turun </a:t>
            </a:r>
            <a:r>
              <a:rPr lang="fi-FI" sz="2400" dirty="0" err="1">
                <a:solidFill>
                  <a:schemeClr val="tx1"/>
                </a:solidFill>
              </a:rPr>
              <a:t>Wiikko</a:t>
            </a:r>
            <a:r>
              <a:rPr lang="fi-FI" sz="2400" dirty="0">
                <a:solidFill>
                  <a:schemeClr val="tx1"/>
                </a:solidFill>
              </a:rPr>
              <a:t>-sanomat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Saima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Mehiläinen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Åbo </a:t>
            </a:r>
            <a:r>
              <a:rPr lang="fi-FI" sz="2400" dirty="0" err="1">
                <a:solidFill>
                  <a:schemeClr val="tx1"/>
                </a:solidFill>
              </a:rPr>
              <a:t>morgonblad</a:t>
            </a:r>
            <a:endParaRPr lang="fi-FI" sz="2400" dirty="0">
              <a:solidFill>
                <a:schemeClr val="tx1"/>
              </a:solidFill>
            </a:endParaRPr>
          </a:p>
        </p:txBody>
      </p:sp>
      <p:sp>
        <p:nvSpPr>
          <p:cNvPr id="6" name="Pyöristetty suorakulmio 5"/>
          <p:cNvSpPr/>
          <p:nvPr/>
        </p:nvSpPr>
        <p:spPr>
          <a:xfrm>
            <a:off x="909442" y="4285254"/>
            <a:ext cx="3558339" cy="2021092"/>
          </a:xfrm>
          <a:prstGeom prst="roundRect">
            <a:avLst/>
          </a:prstGeom>
          <a:solidFill>
            <a:srgbClr val="FFD97A"/>
          </a:solidFill>
          <a:ln>
            <a:solidFill>
              <a:srgbClr val="FFBA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>
                <a:solidFill>
                  <a:schemeClr val="tx1"/>
                </a:solidFill>
              </a:rPr>
              <a:t>KIRJALLISUUS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Kalevala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Vänrikki Stoolin tarinat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Välskärin kertomuksia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>
                <a:solidFill>
                  <a:schemeClr val="tx1"/>
                </a:solidFill>
              </a:rPr>
              <a:t>Maamme-kirja</a:t>
            </a:r>
          </a:p>
        </p:txBody>
      </p:sp>
      <p:sp>
        <p:nvSpPr>
          <p:cNvPr id="7" name="Pyöristetty suorakulmio 6"/>
          <p:cNvSpPr/>
          <p:nvPr/>
        </p:nvSpPr>
        <p:spPr>
          <a:xfrm>
            <a:off x="4676221" y="3769469"/>
            <a:ext cx="3365834" cy="2536877"/>
          </a:xfrm>
          <a:prstGeom prst="roundRect">
            <a:avLst/>
          </a:prstGeom>
          <a:solidFill>
            <a:srgbClr val="898E2A"/>
          </a:solidFill>
          <a:ln>
            <a:solidFill>
              <a:srgbClr val="FFBA0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400" dirty="0"/>
              <a:t>TUTKIMUS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kansanrunous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kielitiede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historia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maantiede</a:t>
            </a:r>
          </a:p>
          <a:p>
            <a:pPr marL="214313" indent="-214313" algn="ctr">
              <a:buFont typeface="Arial" panose="020B0604020202020204" pitchFamily="34" charset="0"/>
              <a:buChar char="•"/>
            </a:pPr>
            <a:r>
              <a:rPr lang="fi-FI" sz="2400" dirty="0"/>
              <a:t>kansantieteet</a:t>
            </a:r>
          </a:p>
        </p:txBody>
      </p:sp>
    </p:spTree>
    <p:extLst>
      <p:ext uri="{BB962C8B-B14F-4D97-AF65-F5344CB8AC3E}">
        <p14:creationId xmlns:p14="http://schemas.microsoft.com/office/powerpoint/2010/main" val="2730042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3600" b="1" dirty="0">
                <a:latin typeface="+mn-lt"/>
              </a:rPr>
              <a:t>Kansallisromanttinen kuvataide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628649" y="1690689"/>
            <a:ext cx="8097907" cy="4310061"/>
          </a:xfrm>
        </p:spPr>
        <p:txBody>
          <a:bodyPr>
            <a:noAutofit/>
          </a:bodyPr>
          <a:lstStyle/>
          <a:p>
            <a:r>
              <a:rPr lang="fi-FI" sz="2400" dirty="0"/>
              <a:t>Ennen Suomen taideyhdistyksen perustamista 1846 Suomessa ei ollut taiteen opetusta eikä taidemuseota.</a:t>
            </a:r>
          </a:p>
          <a:p>
            <a:r>
              <a:rPr lang="fi-FI" sz="2400" dirty="0"/>
              <a:t>Taideyhdistys piti yllä piirustuskoulua, järjesti taidenäyttelyitä ja jakoi stipendejä.</a:t>
            </a:r>
          </a:p>
          <a:p>
            <a:r>
              <a:rPr lang="fi-FI" sz="2400" dirty="0"/>
              <a:t>Stipendien turvin moni nuori taiteilija jatkoi opintojaan ulkomailla esimerkiksi Düsseldorfin taideakatemiassa, joka oli tunnettu maisemamaalauksessa.</a:t>
            </a:r>
          </a:p>
          <a:p>
            <a:r>
              <a:rPr lang="fi-FI" sz="2400" dirty="0"/>
              <a:t>”</a:t>
            </a:r>
            <a:r>
              <a:rPr lang="fi-FI" sz="2400" dirty="0" err="1"/>
              <a:t>Kansallistaiteilijoiksi</a:t>
            </a:r>
            <a:r>
              <a:rPr lang="fi-FI" sz="2400" dirty="0"/>
              <a:t>” nousseet maalarit tallensivat Suomen maan ja kansan töihin, jotka edelleen vaikuttavat tapaamme katsoa suomalaista ”</a:t>
            </a:r>
            <a:r>
              <a:rPr lang="fi-FI" sz="2400" dirty="0" err="1"/>
              <a:t>kansallismaisemaa</a:t>
            </a:r>
            <a:r>
              <a:rPr lang="fi-FI" sz="2400" dirty="0"/>
              <a:t>”.</a:t>
            </a:r>
          </a:p>
          <a:p>
            <a:endParaRPr lang="fi-FI" sz="2400" dirty="0"/>
          </a:p>
          <a:p>
            <a:endParaRPr lang="fi-FI" sz="2400" dirty="0"/>
          </a:p>
        </p:txBody>
      </p:sp>
    </p:spTree>
    <p:extLst>
      <p:ext uri="{BB962C8B-B14F-4D97-AF65-F5344CB8AC3E}">
        <p14:creationId xmlns:p14="http://schemas.microsoft.com/office/powerpoint/2010/main" val="830252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451</Words>
  <Application>Microsoft Office PowerPoint</Application>
  <PresentationFormat>Näytössä katseltava diaesitys (4:3)</PresentationFormat>
  <Paragraphs>71</Paragraphs>
  <Slides>11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Office-teema</vt:lpstr>
      <vt:lpstr>20. Kulttuurin uudet tehtävät</vt:lpstr>
      <vt:lpstr>Kansallisen heräämisen ensiaskeleet</vt:lpstr>
      <vt:lpstr>Turun romantiikka</vt:lpstr>
      <vt:lpstr>PowerPoint-esitys</vt:lpstr>
      <vt:lpstr>Kieliolot muuttuvat hitaasti</vt:lpstr>
      <vt:lpstr>PowerPoint-esitys</vt:lpstr>
      <vt:lpstr>Valvottu yliopisto</vt:lpstr>
      <vt:lpstr>Kansalliset riennot</vt:lpstr>
      <vt:lpstr>Kansallisromanttinen kuvataide</vt:lpstr>
      <vt:lpstr>Empire eli keisarityyli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18. Venäjän suuriruhtinaskunnaksi</dc:title>
  <dc:creator>Minna Sallanen</dc:creator>
  <cp:lastModifiedBy>Minna Sallanen</cp:lastModifiedBy>
  <cp:revision>13</cp:revision>
  <dcterms:created xsi:type="dcterms:W3CDTF">2019-08-27T11:50:30Z</dcterms:created>
  <dcterms:modified xsi:type="dcterms:W3CDTF">2019-08-29T12:25:09Z</dcterms:modified>
</cp:coreProperties>
</file>