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5"/>
    <p:sldMasterId id="2147483660" r:id="rId6"/>
  </p:sldMasterIdLst>
  <p:sldIdLst>
    <p:sldId id="256" r:id="rId7"/>
    <p:sldId id="271" r:id="rId8"/>
    <p:sldId id="272" r:id="rId9"/>
    <p:sldId id="276" r:id="rId10"/>
    <p:sldId id="262" r:id="rId11"/>
    <p:sldId id="259" r:id="rId12"/>
    <p:sldId id="269" r:id="rId13"/>
    <p:sldId id="266" r:id="rId14"/>
    <p:sldId id="265" r:id="rId15"/>
    <p:sldId id="258" r:id="rId16"/>
    <p:sldId id="268" r:id="rId17"/>
    <p:sldId id="257" r:id="rId18"/>
    <p:sldId id="267" r:id="rId19"/>
    <p:sldId id="264" r:id="rId20"/>
  </p:sldIdLst>
  <p:sldSz cx="9144000" cy="6858000" type="screen4x3"/>
  <p:notesSz cx="6858000" cy="9144000"/>
  <p:defaultTextStyle>
    <a:defPPr>
      <a:defRPr lang="fi-FI"/>
    </a:defPPr>
    <a:lvl1pPr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482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slide" Target="slides/slide5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9.xml"/><Relationship Id="rId23" Type="http://schemas.openxmlformats.org/officeDocument/2006/relationships/theme" Target="theme/theme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Aallokko merkki leikattu_rgb_55mm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3900" y="4933950"/>
            <a:ext cx="2070100" cy="192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Kuva 12" descr="Jyväskylä_logo_web_iso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8867" b="6947"/>
          <a:stretch>
            <a:fillRect/>
          </a:stretch>
        </p:blipFill>
        <p:spPr bwMode="auto">
          <a:xfrm>
            <a:off x="3894138" y="5732463"/>
            <a:ext cx="3041650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Kuva 8" descr="Jkl_yläpalkki_A4.pd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60" r="1741" b="94539"/>
          <a:stretch>
            <a:fillRect/>
          </a:stretch>
        </p:blipFill>
        <p:spPr bwMode="auto">
          <a:xfrm>
            <a:off x="0" y="0"/>
            <a:ext cx="9144000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1034890"/>
            <a:ext cx="7772400" cy="1470025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2519205"/>
            <a:ext cx="6400800" cy="1752600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7" name="Päiväykse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00">
                <a:latin typeface="Arial"/>
                <a:cs typeface="Arial"/>
              </a:defRPr>
            </a:lvl1pPr>
          </a:lstStyle>
          <a:p>
            <a:pPr>
              <a:defRPr/>
            </a:pPr>
            <a:fld id="{11648687-F3D1-B242-93F7-A3F7AFF8400E}" type="datetime1">
              <a:rPr lang="fi-FI"/>
              <a:pPr>
                <a:defRPr/>
              </a:pPr>
              <a:t>11.2.2020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43684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isäsiv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Aallokko merkki leikattu_rgb_55mm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9125" y="6016625"/>
            <a:ext cx="904875" cy="841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Kuva 9" descr="Jyväskylä_logo_mv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067" r="28769" b="17770"/>
          <a:stretch>
            <a:fillRect/>
          </a:stretch>
        </p:blipFill>
        <p:spPr bwMode="auto">
          <a:xfrm>
            <a:off x="6365875" y="6397625"/>
            <a:ext cx="1811338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800"/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6" name="Päiväykse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00">
                <a:solidFill>
                  <a:srgbClr val="898989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fld id="{64F52795-5AEB-5C46-8ABF-2C235A7DBF4D}" type="datetime1">
              <a:rPr lang="fi-FI"/>
              <a:pPr>
                <a:defRPr/>
              </a:pPr>
              <a:t>11.2.2020</a:t>
            </a:fld>
            <a:endParaRPr lang="fi-FI" dirty="0"/>
          </a:p>
        </p:txBody>
      </p:sp>
      <p:sp>
        <p:nvSpPr>
          <p:cNvPr id="7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>
                    <a:tint val="75000"/>
                  </a:schemeClr>
                </a:solidFill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 sz="1000">
                <a:solidFill>
                  <a:srgbClr val="898989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fld id="{98AC36C8-14ED-174F-91BC-FEED42DCEDD6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76235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Kuvapohja_Jkl_väri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41" y="14941"/>
            <a:ext cx="9144000" cy="6858000"/>
          </a:xfrm>
          <a:prstGeom prst="rect">
            <a:avLst/>
          </a:prstGeom>
        </p:spPr>
      </p:pic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1225176"/>
            <a:ext cx="7772400" cy="940574"/>
          </a:xfrm>
        </p:spPr>
        <p:txBody>
          <a:bodyPr anchor="b"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ykse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49EF1A-E17E-2749-A1CE-3B9E71C6E916}" type="datetime1">
              <a:rPr lang="fi-FI"/>
              <a:pPr>
                <a:defRPr/>
              </a:pPr>
              <a:t>11.2.2020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CC2C02-4A24-1740-A230-CAEB88099744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sp>
        <p:nvSpPr>
          <p:cNvPr id="11" name="Otsikko 1"/>
          <p:cNvSpPr>
            <a:spLocks noGrp="1"/>
          </p:cNvSpPr>
          <p:nvPr>
            <p:ph type="title"/>
          </p:nvPr>
        </p:nvSpPr>
        <p:spPr>
          <a:xfrm>
            <a:off x="722313" y="2434688"/>
            <a:ext cx="7772400" cy="1362075"/>
          </a:xfrm>
        </p:spPr>
        <p:txBody>
          <a:bodyPr anchor="t"/>
          <a:lstStyle>
            <a:lvl1pPr algn="ctr">
              <a:defRPr sz="4000" b="0" i="0" cap="none"/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56829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, iso kuva tai taulu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ykse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F9475-F905-C342-A965-847EBFBB2B94}" type="datetime1">
              <a:rPr lang="fi-FI"/>
              <a:pPr>
                <a:defRPr/>
              </a:pPr>
              <a:t>11.2.2020</a:t>
            </a:fld>
            <a:endParaRPr lang="fi-FI"/>
          </a:p>
        </p:txBody>
      </p:sp>
      <p:sp>
        <p:nvSpPr>
          <p:cNvPr id="3" name="Alatunnisteen paikkamerkki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7CEA20-206D-5949-B68A-BCD5DB0E41FE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82282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800"/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Päiväykse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26FF5C-FF96-C34D-A7AC-424BC39D7FD4}" type="datetime1">
              <a:rPr lang="fi-FI"/>
              <a:pPr>
                <a:defRPr/>
              </a:pPr>
              <a:t>11.2.2020</a:t>
            </a:fld>
            <a:endParaRPr lang="fi-FI"/>
          </a:p>
        </p:txBody>
      </p:sp>
      <p:sp>
        <p:nvSpPr>
          <p:cNvPr id="4" name="Alatunnisteen paikkamerkki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5EF622-D64C-EE44-83D3-3BEC786FB1B5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47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isäsiv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800"/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6" name="Päiväykse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00">
                <a:solidFill>
                  <a:srgbClr val="898989"/>
                </a:solidFill>
                <a:latin typeface="Arial"/>
                <a:cs typeface="Arial"/>
              </a:defRPr>
            </a:lvl1pPr>
          </a:lstStyle>
          <a:p>
            <a:fld id="{A7C38DC4-2E45-426A-A681-11798A67683E}" type="datetimeFigureOut">
              <a:rPr lang="fi-FI" smtClean="0"/>
              <a:t>11.2.2020</a:t>
            </a:fld>
            <a:endParaRPr lang="fi-FI"/>
          </a:p>
        </p:txBody>
      </p:sp>
      <p:sp>
        <p:nvSpPr>
          <p:cNvPr id="7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>
                    <a:tint val="75000"/>
                  </a:schemeClr>
                </a:solidFill>
                <a:latin typeface="Arial"/>
                <a:ea typeface="+mn-ea"/>
                <a:cs typeface="Arial"/>
              </a:defRPr>
            </a:lvl1pPr>
          </a:lstStyle>
          <a:p>
            <a:endParaRPr lang="fi-FI"/>
          </a:p>
        </p:txBody>
      </p:sp>
      <p:sp>
        <p:nvSpPr>
          <p:cNvPr id="8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 sz="1000">
                <a:solidFill>
                  <a:srgbClr val="898989"/>
                </a:solidFill>
                <a:latin typeface="Arial"/>
                <a:cs typeface="Arial"/>
              </a:defRPr>
            </a:lvl1pPr>
          </a:lstStyle>
          <a:p>
            <a:fld id="{1C62057D-550D-4B09-80B3-16F340E3FB7C}" type="slidenum">
              <a:rPr lang="fi-FI" smtClean="0"/>
              <a:t>‹#›</a:t>
            </a:fld>
            <a:endParaRPr lang="fi-FI"/>
          </a:p>
        </p:txBody>
      </p:sp>
      <p:pic>
        <p:nvPicPr>
          <p:cNvPr id="9" name="Picture 6" descr="Aallokko merkki leikattu_rgb_55mm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98178" y="5915472"/>
            <a:ext cx="782335" cy="969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Kuva 9" descr="Jyväskylä_logo_mv.pdf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067" r="28769" b="17770"/>
          <a:stretch>
            <a:fillRect/>
          </a:stretch>
        </p:blipFill>
        <p:spPr bwMode="auto">
          <a:xfrm>
            <a:off x="6647680" y="6335759"/>
            <a:ext cx="1566044" cy="40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76235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Otsikon paikkamerkki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/>
              <a:t>Muokkaa perustyylejä osoitt.</a:t>
            </a:r>
          </a:p>
        </p:txBody>
      </p:sp>
      <p:sp>
        <p:nvSpPr>
          <p:cNvPr id="1027" name="Tekstin paikkamerkki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/>
              <a:t>Muokkaa tekstin perustyylejä osoittamalla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yksen paikkamerkki 3"/>
          <p:cNvSpPr>
            <a:spLocks noGrp="1"/>
          </p:cNvSpPr>
          <p:nvPr>
            <p:ph type="dt" sz="half" idx="2"/>
          </p:nvPr>
        </p:nvSpPr>
        <p:spPr>
          <a:xfrm>
            <a:off x="146050" y="6429375"/>
            <a:ext cx="1285875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pPr>
              <a:defRPr/>
            </a:pPr>
            <a:fld id="{21F62107-F71D-EA43-85FE-A5714D561E5A}" type="datetime1">
              <a:rPr lang="fi-FI"/>
              <a:pPr>
                <a:defRPr/>
              </a:pPr>
              <a:t>11.2.2020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1563688" y="6429375"/>
            <a:ext cx="2895600" cy="365125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4565650" y="6429375"/>
            <a:ext cx="1498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pPr>
              <a:defRPr/>
            </a:pPr>
            <a:fld id="{CCF4F339-D9FA-D742-B92F-C65D83296993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25" r:id="rId3"/>
    <p:sldLayoutId id="2147483718" r:id="rId4"/>
    <p:sldLayoutId id="2147483717" r:id="rId5"/>
  </p:sldLayoutIdLst>
  <p:hf hdr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Arial"/>
          <a:ea typeface="ＭＳ Ｐゴシック" charset="-128"/>
          <a:cs typeface="Arial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Arial"/>
          <a:ea typeface="ＭＳ Ｐゴシック" charset="-128"/>
          <a:cs typeface="Arial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Arial"/>
          <a:ea typeface="ＭＳ Ｐゴシック" charset="-128"/>
          <a:cs typeface="Arial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/>
          <a:ea typeface="ＭＳ Ｐゴシック" charset="-128"/>
          <a:cs typeface="Arial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/>
          <a:ea typeface="ＭＳ Ｐゴシック" charset="-128"/>
          <a:cs typeface="Arial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Arial"/>
          <a:ea typeface="ＭＳ Ｐゴシック" charset="-128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Otsikon paikkamerkki 1"/>
          <p:cNvSpPr>
            <a:spLocks noGrp="1"/>
          </p:cNvSpPr>
          <p:nvPr>
            <p:ph type="title"/>
          </p:nvPr>
        </p:nvSpPr>
        <p:spPr bwMode="auto">
          <a:xfrm>
            <a:off x="457200" y="274639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/>
              <a:t>Muokkaa perustyylejä osoitt.</a:t>
            </a:r>
          </a:p>
        </p:txBody>
      </p:sp>
      <p:sp>
        <p:nvSpPr>
          <p:cNvPr id="1027" name="Tekstin paikkamerkki 2"/>
          <p:cNvSpPr>
            <a:spLocks noGrp="1"/>
          </p:cNvSpPr>
          <p:nvPr>
            <p:ph type="body" idx="1"/>
          </p:nvPr>
        </p:nvSpPr>
        <p:spPr bwMode="auto">
          <a:xfrm>
            <a:off x="457200" y="1600201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/>
              <a:t>Muokkaa tekstin perustyylejä osoittamalla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yksen paikkamerkki 3"/>
          <p:cNvSpPr>
            <a:spLocks noGrp="1"/>
          </p:cNvSpPr>
          <p:nvPr>
            <p:ph type="dt" sz="half" idx="2"/>
          </p:nvPr>
        </p:nvSpPr>
        <p:spPr>
          <a:xfrm>
            <a:off x="146052" y="6429376"/>
            <a:ext cx="1285875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fld id="{A7C38DC4-2E45-426A-A681-11798A67683E}" type="datetimeFigureOut">
              <a:rPr lang="fi-FI" smtClean="0"/>
              <a:t>11.2.2020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1563688" y="6429376"/>
            <a:ext cx="2895600" cy="365125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4565650" y="6429376"/>
            <a:ext cx="1498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fld id="{1C62057D-550D-4B09-80B3-16F340E3FB7C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Arial"/>
          <a:ea typeface="ＭＳ Ｐゴシック" charset="-128"/>
          <a:cs typeface="Arial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Arial"/>
          <a:ea typeface="ＭＳ Ｐゴシック" charset="-128"/>
          <a:cs typeface="Arial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Arial"/>
          <a:ea typeface="ＭＳ Ｐゴシック" charset="-128"/>
          <a:cs typeface="Arial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/>
          <a:ea typeface="ＭＳ Ｐゴシック" charset="-128"/>
          <a:cs typeface="Arial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/>
          <a:ea typeface="ＭＳ Ｐゴシック" charset="-128"/>
          <a:cs typeface="Arial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Arial"/>
          <a:ea typeface="ＭＳ Ｐゴシック" charset="-128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inlex.fi/fi/laki/alkup/1998/19980628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peda.net/opetussuunnitelma/ksops/jyvaskyla/luku14/14-4_oppiaineet/14-3-1_ai/suomi2" TargetMode="External"/><Relationship Id="rId7" Type="http://schemas.openxmlformats.org/officeDocument/2006/relationships/hyperlink" Target="https://peda.net/opetussuunnitelma/ksops/jyvaskyla/luku9/9-4/ko" TargetMode="External"/><Relationship Id="rId2" Type="http://schemas.openxmlformats.org/officeDocument/2006/relationships/hyperlink" Target="https://peda.net/opetussuunnitelma/ksops/jyvaskyla/luku13/13-4_oppiaineet/13-4-1_ai/s2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peda.net/opetussuunnitelma/ksops/jyvaskyla/luku9" TargetMode="External"/><Relationship Id="rId5" Type="http://schemas.openxmlformats.org/officeDocument/2006/relationships/hyperlink" Target="https://peda.net/opetussuunnitelma/ksops/jyvaskyla/ejpvo" TargetMode="External"/><Relationship Id="rId4" Type="http://schemas.openxmlformats.org/officeDocument/2006/relationships/hyperlink" Target="https://peda.net/opetussuunnitelma/ksops/jyvaskyla/luku15/15-4_oppiaineet/15-4-1_ai/s2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OPH%20S2%20esite%202008.pdf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Suomi toisena kielenä ja kirjallisuus –oppimäärä sekä muun opetuksen tukeminen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789039"/>
            <a:ext cx="6400800" cy="482765"/>
          </a:xfrm>
        </p:spPr>
        <p:txBody>
          <a:bodyPr/>
          <a:lstStyle/>
          <a:p>
            <a:r>
              <a:rPr lang="fi-FI" dirty="0"/>
              <a:t>Pia Bärlund</a:t>
            </a:r>
          </a:p>
          <a:p>
            <a:r>
              <a:rPr lang="fi-FI" dirty="0"/>
              <a:t>6.2.2020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1648687-F3D1-B242-93F7-A3F7AFF8400E}" type="datetime1">
              <a:rPr lang="fi-FI" smtClean="0"/>
              <a:pPr>
                <a:defRPr/>
              </a:pPr>
              <a:t>11.2.2020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883402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Huoltaja päättää S2 -oppimäärän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3 Perusopetuslaki 628/1998, 3 §. </a:t>
            </a:r>
          </a:p>
          <a:p>
            <a:r>
              <a:rPr lang="fi-FI" dirty="0"/>
              <a:t>4 Perusopetuslaki 628/1998, 30 §.</a:t>
            </a:r>
          </a:p>
          <a:p>
            <a:r>
              <a:rPr lang="fi-FI" sz="1600" b="1" dirty="0">
                <a:hlinkClick r:id="rId2" tooltip="Linkki voimaantulosäännökseen"/>
              </a:rPr>
              <a:t>30 §:</a:t>
            </a:r>
            <a:endParaRPr lang="fi-FI" sz="1600" b="1" dirty="0"/>
          </a:p>
          <a:p>
            <a:r>
              <a:rPr lang="fi-FI" sz="1600" b="1" dirty="0"/>
              <a:t>Oikeus saada opetusta</a:t>
            </a:r>
          </a:p>
          <a:p>
            <a:pPr marL="0" indent="0">
              <a:buNone/>
            </a:pPr>
            <a:r>
              <a:rPr lang="fi-FI" sz="1600" b="1" dirty="0"/>
              <a:t>	</a:t>
            </a:r>
            <a:r>
              <a:rPr lang="fi-FI" sz="1600" i="1" dirty="0"/>
              <a:t>”Opetusryhmät tulee muodostaa siten, että opetuksessa voidaan saavuttaa 	opetussuunnitelmassa asetetut tavoitteet. </a:t>
            </a:r>
            <a:r>
              <a:rPr lang="fi-FI" sz="1600" b="1" i="1" dirty="0"/>
              <a:t>Oppilaan huoltaja päättää 11 §:ssä 	tarkoitettuja oppiaineita ja oppimääriä koskevista valinnoista. </a:t>
            </a:r>
            <a:r>
              <a:rPr lang="fi-FI" sz="1600" i="1" dirty="0"/>
              <a:t>Valittu aine tai 	oppimäärä voidaan, sen jälkeen kun huoltajaa on asiasta kuultu, muuttaa toiseksi, 	jos opetusta ei voida tarkoituksenmukaisesti järjestää oppilaan omassa eikä muussa 	koulussa.”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4F52795-5AEB-5C46-8ABF-2C235A7DBF4D}" type="datetime1">
              <a:rPr lang="fi-FI" smtClean="0"/>
              <a:pPr>
                <a:defRPr/>
              </a:pPr>
              <a:t>11.2.2020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AC36C8-14ED-174F-91BC-FEED42DCEDD6}" type="slidenum">
              <a:rPr lang="fi-FI" smtClean="0"/>
              <a:pPr>
                <a:defRPr/>
              </a:pPr>
              <a:t>10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543930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Case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”Oppilas oli syntynyt Suomessa ja oli suomen kansalainen. Vanhemmat olivat maahanmuuttajia. Vanhempien kulttuurissa S2-opetus miellettiin erityisopetukseksi ja oppilaan arvoa alentavaksi. He vaativat, että oppilas opiskelee suomi äidinkielenä ja kirjallisuus –oppimäärän mukaan.  Oppilaan tosiasiallinen suomen kielen taito oli erittäin heikko.”</a:t>
            </a:r>
          </a:p>
          <a:p>
            <a:pPr marL="457200" lvl="1" indent="0">
              <a:buNone/>
            </a:pPr>
            <a:r>
              <a:rPr lang="fi-FI" dirty="0"/>
              <a:t>→  Huoltajaa kuultiin asiasta ja siitä tehtiin muistio. Huoltajalle kerrottiin, mitä oppimäärän muuttaminen tarkoittaa oppilaan koulutyön kannalta. Huoltaja päätti koulun suosituksia vastoin, että oppimäärä vaihdetaan.”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4F52795-5AEB-5C46-8ABF-2C235A7DBF4D}" type="datetime1">
              <a:rPr lang="fi-FI" smtClean="0"/>
              <a:pPr>
                <a:defRPr/>
              </a:pPr>
              <a:t>11.2.2020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AC36C8-14ED-174F-91BC-FEED42DCEDD6}" type="slidenum">
              <a:rPr lang="fi-FI" smtClean="0"/>
              <a:pPr>
                <a:defRPr/>
              </a:pPr>
              <a:t>11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409325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Opetussuunnitelma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i-FI" dirty="0">
              <a:hlinkClick r:id="rId2"/>
            </a:endParaRPr>
          </a:p>
          <a:p>
            <a:r>
              <a:rPr lang="fi-FI" dirty="0">
                <a:hlinkClick r:id="rId2"/>
              </a:rPr>
              <a:t>S2 –luokat 1-2</a:t>
            </a:r>
            <a:endParaRPr lang="fi-FI" dirty="0"/>
          </a:p>
          <a:p>
            <a:r>
              <a:rPr lang="fi-FI" dirty="0">
                <a:hlinkClick r:id="rId3"/>
              </a:rPr>
              <a:t>S2 – luokat 3-6</a:t>
            </a:r>
            <a:endParaRPr lang="fi-FI" dirty="0"/>
          </a:p>
          <a:p>
            <a:r>
              <a:rPr lang="fi-FI" dirty="0">
                <a:hlinkClick r:id="rId4"/>
              </a:rPr>
              <a:t>S2- luokat 7-9 </a:t>
            </a:r>
            <a:endParaRPr lang="fi-FI" dirty="0">
              <a:hlinkClick r:id="rId5"/>
            </a:endParaRPr>
          </a:p>
          <a:p>
            <a:r>
              <a:rPr lang="fi-FI" dirty="0">
                <a:hlinkClick r:id="rId5"/>
              </a:rPr>
              <a:t>Esi- ja perusopetuksen valmistava opetus</a:t>
            </a:r>
            <a:endParaRPr lang="fi-FI" dirty="0">
              <a:hlinkClick r:id="rId6"/>
            </a:endParaRPr>
          </a:p>
          <a:p>
            <a:r>
              <a:rPr lang="fi-FI" dirty="0">
                <a:hlinkClick r:id="rId6"/>
              </a:rPr>
              <a:t>Kieleen ja kulttuurin liittyviä erityiskysymyksiä</a:t>
            </a:r>
            <a:endParaRPr lang="fi-FI" dirty="0"/>
          </a:p>
          <a:p>
            <a:pPr lvl="1"/>
            <a:r>
              <a:rPr lang="fi-FI" dirty="0">
                <a:hlinkClick r:id="rId7"/>
              </a:rPr>
              <a:t>Luku 9.4. Jyväskylän paikalliset linjaukset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4F52795-5AEB-5C46-8ABF-2C235A7DBF4D}" type="datetime1">
              <a:rPr lang="fi-FI" smtClean="0"/>
              <a:pPr>
                <a:defRPr/>
              </a:pPr>
              <a:t>11.2.2020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AC36C8-14ED-174F-91BC-FEED42DCEDD6}" type="slidenum">
              <a:rPr lang="fi-FI" smtClean="0"/>
              <a:pPr>
                <a:defRPr/>
              </a:pPr>
              <a:t>12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113724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Oppimisen tuki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1800" dirty="0"/>
              <a:t>Mikäli oppilas opiskelee suomi toisena kielenä ja kirjallisuus -oppimäärää, huomioidaan tämä muiden oppiaineiden sisältöjen eriyttämisessä. </a:t>
            </a:r>
          </a:p>
          <a:p>
            <a:r>
              <a:rPr lang="fi-FI" sz="1800" dirty="0"/>
              <a:t>Monikielisille oppilaille tehdään tarvittaessa henkilökohtainen oppimissuunnitelma. Oppilaalla on myös mahdollisuus suorittaa perusopetus joustavasti. </a:t>
            </a:r>
          </a:p>
          <a:p>
            <a:r>
              <a:rPr lang="fi-FI" sz="1800" dirty="0">
                <a:solidFill>
                  <a:srgbClr val="FF0000"/>
                </a:solidFill>
              </a:rPr>
              <a:t>HUOM!!!</a:t>
            </a:r>
            <a:r>
              <a:rPr lang="fi-FI" sz="1800" dirty="0"/>
              <a:t> S2 –oppimäärä ei ole yksinomaan peruste erityiseen tukeen siirtämiselle ja pedagogisille arvioille</a:t>
            </a:r>
          </a:p>
          <a:p>
            <a:pPr lvl="1"/>
            <a:r>
              <a:rPr lang="fi-FI" sz="1800" dirty="0"/>
              <a:t>Oppilas opiskelee asioita hänelle vieraalla kielellä. Kielitaidon taitotaso kehittyy yksilöllisesti.</a:t>
            </a:r>
          </a:p>
          <a:p>
            <a:r>
              <a:rPr lang="fi-FI" sz="1800" dirty="0"/>
              <a:t>Perusopetuksen päättövaiheessa maahan tullut oppilas (luokat 6-9) voidaan vapauttaa tarvittaessa toisen kotimaisen kielen opiskelusta; Oppimäärän vuosiviikkotuntimäärä korvataan tällöin englannin tai suomi toisena kielenä opetuksella. Oppilasta tuetaan antamalla tarvittaessa oman äidinkielistä tukiopetusta. (OPS luku 9.4 https://peda.net/opetussuunnitelma/ksops/jyvaskyla/luku9/9-4/ko ),</a:t>
            </a:r>
          </a:p>
          <a:p>
            <a:pPr marL="0" indent="0">
              <a:buNone/>
            </a:pPr>
            <a:endParaRPr lang="fi-FI" sz="200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4F52795-5AEB-5C46-8ABF-2C235A7DBF4D}" type="datetime1">
              <a:rPr lang="fi-FI" smtClean="0"/>
              <a:pPr>
                <a:defRPr/>
              </a:pPr>
              <a:t>11.2.2020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AC36C8-14ED-174F-91BC-FEED42DCEDD6}" type="slidenum">
              <a:rPr lang="fi-FI" smtClean="0"/>
              <a:pPr>
                <a:defRPr/>
              </a:pPr>
              <a:t>13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803719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S2 tai muun opetuksen tukeminen -valtionavustus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sz="1600" dirty="0"/>
          </a:p>
          <a:p>
            <a:r>
              <a:rPr lang="fi-FI" sz="1600" dirty="0"/>
              <a:t>Tätä resurssia voidaan käyttää seuraavasti oppilaalle, joka on ollut perusopetuksessa alle 6 vuotta</a:t>
            </a:r>
          </a:p>
          <a:p>
            <a:r>
              <a:rPr lang="fi-FI" sz="1600" dirty="0"/>
              <a:t>1)      </a:t>
            </a:r>
            <a:r>
              <a:rPr lang="fi-FI" sz="1600" b="1" dirty="0"/>
              <a:t>S2-opetuksen tukemiseen samanaikaisopetuksena, jakotuntina tai tukiopetuksena koulun jälkeen</a:t>
            </a:r>
            <a:r>
              <a:rPr lang="fi-FI" sz="1600" dirty="0"/>
              <a:t>,</a:t>
            </a:r>
          </a:p>
          <a:p>
            <a:r>
              <a:rPr lang="fi-FI" sz="1600" dirty="0"/>
              <a:t>2)      </a:t>
            </a:r>
            <a:r>
              <a:rPr lang="fi-FI" sz="1600" b="1" dirty="0"/>
              <a:t>Ruotsin B1-oppimäärästä vapautetun oppilaan S2-tunteihin silloin kuin muilla on ruotsia </a:t>
            </a:r>
            <a:r>
              <a:rPr lang="fi-FI" sz="1600" dirty="0"/>
              <a:t>(OPS luku 9.4 https://peda.net/opetussuunnitelma/ksops/jyvaskyla/luku9/9-4/ko ),</a:t>
            </a:r>
          </a:p>
          <a:p>
            <a:r>
              <a:rPr lang="fi-FI" sz="1600" dirty="0"/>
              <a:t>3) </a:t>
            </a:r>
            <a:r>
              <a:rPr lang="fi-FI" sz="1600" b="1" dirty="0"/>
              <a:t>oman äidinkieliseen muun opetuksen tukemiseen </a:t>
            </a:r>
            <a:r>
              <a:rPr lang="fi-FI" sz="1600" dirty="0"/>
              <a:t>(OPS luku 9.4 https://peda.net/opetussuunnitelma/ksops/jyvaskyla/luku9/9-4/ko) tai</a:t>
            </a:r>
          </a:p>
          <a:p>
            <a:r>
              <a:rPr lang="fi-FI" sz="1600" dirty="0"/>
              <a:t>4)  </a:t>
            </a:r>
            <a:r>
              <a:rPr lang="fi-FI" sz="1600" b="1" dirty="0"/>
              <a:t>S2-oppilaan muun opetuksen tukemiseen suomen kielellä </a:t>
            </a:r>
            <a:r>
              <a:rPr lang="fi-FI" sz="1600" dirty="0"/>
              <a:t>( reaaliaineiden sanaston opetus ts. tekstin raivaaminen).</a:t>
            </a:r>
          </a:p>
          <a:p>
            <a:pPr marL="0" indent="0">
              <a:buNone/>
            </a:pP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4F52795-5AEB-5C46-8ABF-2C235A7DBF4D}" type="datetime1">
              <a:rPr lang="fi-FI" smtClean="0"/>
              <a:pPr>
                <a:defRPr/>
              </a:pPr>
              <a:t>11.2.2020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AC36C8-14ED-174F-91BC-FEED42DCEDD6}" type="slidenum">
              <a:rPr lang="fi-FI" smtClean="0"/>
              <a:pPr>
                <a:defRPr/>
              </a:pPr>
              <a:t>14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359944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2FEF75F-93DC-4061-B887-0589C6F1D2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A846BA4-5129-47AB-AFAF-F735847175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b="1" dirty="0"/>
              <a:t>Suomi toisena kielenä ja kirjallisuus –oppimäärän resurssi</a:t>
            </a:r>
          </a:p>
          <a:p>
            <a:pPr marL="0" indent="0">
              <a:buNone/>
            </a:pPr>
            <a:r>
              <a:rPr lang="fi-FI" dirty="0"/>
              <a:t>-Jaetaan kouluille tuntikehyksessä</a:t>
            </a:r>
          </a:p>
          <a:p>
            <a:pPr marL="0" indent="0">
              <a:buNone/>
            </a:pPr>
            <a:r>
              <a:rPr lang="fi-FI" dirty="0"/>
              <a:t>-Käytetään suomi toisena kielenä ja kirjallisuus –oppimäärän opetukseen kaikille oppilaille, joilla on S2-status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b="1" dirty="0"/>
              <a:t>Suomi toisena kielenä ja kirjallisuus –oppimäärän tukeminen sekä muun opetuksen tukeminen</a:t>
            </a:r>
          </a:p>
          <a:p>
            <a:pPr>
              <a:buFontTx/>
              <a:buChar char="-"/>
            </a:pPr>
            <a:r>
              <a:rPr lang="fi-FI" dirty="0"/>
              <a:t>Myönnetään  Jyväskylässä 2 kertaa vuodessa oppilaille, jotka ovat olleet alle 6 vuotta perusopetuksessa</a:t>
            </a:r>
          </a:p>
          <a:p>
            <a:pPr>
              <a:buFontTx/>
              <a:buChar char="-"/>
            </a:pPr>
            <a:endParaRPr lang="fi-FI" dirty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  <a:p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5CC8DE6-A178-413E-8EF8-ADBD320EC7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4F52795-5AEB-5C46-8ABF-2C235A7DBF4D}" type="datetime1">
              <a:rPr lang="fi-FI" smtClean="0"/>
              <a:pPr>
                <a:defRPr/>
              </a:pPr>
              <a:t>11.2.2020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5464580-0BE6-4EEB-8181-EFB0532FA5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226278C-34EC-4F3D-92A8-8824290D7C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AC36C8-14ED-174F-91BC-FEED42DCEDD6}" type="slidenum">
              <a:rPr lang="fi-FI" smtClean="0"/>
              <a:pPr>
                <a:defRPr/>
              </a:pPr>
              <a:t>2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532796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4196104-47E0-4933-93E2-31B726B095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F1777A7-527D-45DB-8136-F5B2BFE65B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Opetushallitus myöntää valtionavustusta suomi toisena kielenä ja kirjallisuus </a:t>
            </a:r>
          </a:p>
          <a:p>
            <a:r>
              <a:rPr lang="fi-FI" dirty="0"/>
              <a:t>-oppimäärän sekä muun opetuksen tukemiseen. Valtionavustuksen perusteena on asetus 1777/2009. </a:t>
            </a:r>
          </a:p>
          <a:p>
            <a:endParaRPr lang="fi-FI" dirty="0"/>
          </a:p>
          <a:p>
            <a:r>
              <a:rPr lang="fi-FI" dirty="0"/>
              <a:t>Tuntikehyksessä on ns. </a:t>
            </a:r>
            <a:r>
              <a:rPr lang="fi-FI" dirty="0" err="1"/>
              <a:t>OPH:n</a:t>
            </a:r>
            <a:r>
              <a:rPr lang="fi-FI" dirty="0"/>
              <a:t> rahoittamaa opetusta, mutta myös kaupungin omarahoitteista</a:t>
            </a:r>
          </a:p>
          <a:p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BC7CD04-2E03-4A9F-A82F-D098AAE3E0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4F52795-5AEB-5C46-8ABF-2C235A7DBF4D}" type="datetime1">
              <a:rPr lang="fi-FI" smtClean="0"/>
              <a:pPr>
                <a:defRPr/>
              </a:pPr>
              <a:t>11.2.2020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A5F3A94-3974-44E9-AB67-4DB51E2E7D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63F9B94-9E52-4616-9175-39BC3EFFE1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AC36C8-14ED-174F-91BC-FEED42DCEDD6}" type="slidenum">
              <a:rPr lang="fi-FI" smtClean="0"/>
              <a:pPr>
                <a:defRPr/>
              </a:pPr>
              <a:t>3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735463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FE0E9DA-62B2-4CFC-B3CC-287419E3BE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Valtion erityisavustuksen piiriin kuuluvien S2-oppilaiden määrä</a:t>
            </a:r>
          </a:p>
        </p:txBody>
      </p:sp>
      <p:pic>
        <p:nvPicPr>
          <p:cNvPr id="6" name="Sisällön paikkamerkki 5">
            <a:extLst>
              <a:ext uri="{FF2B5EF4-FFF2-40B4-BE49-F238E27FC236}">
                <a16:creationId xmlns:a16="http://schemas.microsoft.com/office/drawing/2014/main" id="{55434B1F-AC18-4588-94D0-27F949B17DB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87834" y="1720252"/>
            <a:ext cx="6968332" cy="4285859"/>
          </a:xfrm>
          <a:prstGeom prst="rect">
            <a:avLst/>
          </a:prstGeom>
        </p:spPr>
      </p:pic>
      <p:sp>
        <p:nvSpPr>
          <p:cNvPr id="7" name="Tekstiruutu 6">
            <a:extLst>
              <a:ext uri="{FF2B5EF4-FFF2-40B4-BE49-F238E27FC236}">
                <a16:creationId xmlns:a16="http://schemas.microsoft.com/office/drawing/2014/main" id="{2D831BC4-1278-4F1D-B77F-1939017E4ED0}"/>
              </a:ext>
            </a:extLst>
          </p:cNvPr>
          <p:cNvSpPr txBox="1"/>
          <p:nvPr/>
        </p:nvSpPr>
        <p:spPr>
          <a:xfrm>
            <a:off x="827584" y="6165304"/>
            <a:ext cx="54726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dirty="0"/>
              <a:t>Kaiken kaikkiaan 692 S2-oppilasta (712 kaikki kaupungin koulut)</a:t>
            </a:r>
          </a:p>
          <a:p>
            <a:r>
              <a:rPr lang="fi-FI" sz="1400" dirty="0"/>
              <a:t>B1-vapautettuja 39</a:t>
            </a:r>
          </a:p>
        </p:txBody>
      </p:sp>
    </p:spTree>
    <p:extLst>
      <p:ext uri="{BB962C8B-B14F-4D97-AF65-F5344CB8AC3E}">
        <p14:creationId xmlns:p14="http://schemas.microsoft.com/office/powerpoint/2010/main" val="1836354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Mitä S2-opetus on?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000" dirty="0"/>
              <a:t>Äidinkieli ja kirjallisuus -oppiaineen yksi oppimäärä</a:t>
            </a:r>
          </a:p>
          <a:p>
            <a:r>
              <a:rPr lang="fi-FI" sz="2000" b="1" dirty="0"/>
              <a:t>Ei erityisopetusta eikä tukiopetusta</a:t>
            </a:r>
          </a:p>
          <a:p>
            <a:r>
              <a:rPr lang="fi-FI" sz="2000" dirty="0"/>
              <a:t>Keskeistä on, että opetus ei ole kouluajan ulkopuolella (vrt. tukiopetus)</a:t>
            </a:r>
          </a:p>
          <a:p>
            <a:r>
              <a:rPr lang="fi-FI" sz="2000" dirty="0"/>
              <a:t>Oppilaille, jonka suomenkielen taso ei ole äidinkielen tasoinen kaikilla kielen osa-alueilla (paluumuuttajat, maahanmuuttajat)</a:t>
            </a:r>
          </a:p>
          <a:p>
            <a:r>
              <a:rPr lang="fi-FI" sz="2000" dirty="0"/>
              <a:t>Kouluilla eri tavat järjestää opetusta</a:t>
            </a:r>
          </a:p>
          <a:p>
            <a:pPr lvl="1"/>
            <a:r>
              <a:rPr lang="fi-FI" sz="1600" dirty="0"/>
              <a:t>Oppilaat jaetaan oppimäärän mukaisiin ryhmiin</a:t>
            </a:r>
          </a:p>
          <a:p>
            <a:pPr lvl="1"/>
            <a:r>
              <a:rPr lang="fi-FI" sz="1600" dirty="0"/>
              <a:t>Oppimäärien AI ja S2 oppilaat aina samassa ryhmässä (vrt. pitkän matematiikan ja lyhyen matematiikan oppilaat samassa ryhmässä)</a:t>
            </a:r>
          </a:p>
          <a:p>
            <a:pPr lvl="1"/>
            <a:r>
              <a:rPr lang="fi-FI" sz="1600" dirty="0"/>
              <a:t>Jakotunnit AI ja S2 oppilaille sekä yhteiset tunnit</a:t>
            </a:r>
          </a:p>
          <a:p>
            <a:pPr lvl="1"/>
            <a:r>
              <a:rPr lang="fi-FI" sz="1600" dirty="0"/>
              <a:t>Kaksi opettajaa samaan aikaan luokassa</a:t>
            </a:r>
          </a:p>
          <a:p>
            <a:r>
              <a:rPr lang="fi-FI" sz="2000" dirty="0"/>
              <a:t>Tavoitteena on toiminnallinen kaksikielisyys</a:t>
            </a:r>
          </a:p>
          <a:p>
            <a:pPr lvl="1"/>
            <a:r>
              <a:rPr lang="fi-FI" dirty="0"/>
              <a:t>Osallistuminen oman äidinkielen opetukseen tukee tätä</a:t>
            </a:r>
          </a:p>
          <a:p>
            <a:pPr lvl="1"/>
            <a:r>
              <a:rPr lang="fi-FI" dirty="0">
                <a:hlinkClick r:id="rId2" action="ppaction://hlinkfile"/>
              </a:rPr>
              <a:t>OPH S2 esite 2008.pdf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4F52795-5AEB-5C46-8ABF-2C235A7DBF4D}" type="datetime1">
              <a:rPr lang="fi-FI" smtClean="0"/>
              <a:pPr>
                <a:defRPr/>
              </a:pPr>
              <a:t>11.2.2020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AC36C8-14ED-174F-91BC-FEED42DCEDD6}" type="slidenum">
              <a:rPr lang="fi-FI" smtClean="0"/>
              <a:pPr>
                <a:defRPr/>
              </a:pPr>
              <a:t>5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844878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Oppimäärään vaikuttavat kriteerit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1800" dirty="0"/>
              <a:t>Oppilaan suomen kielen peruskielitaidossa on puutteita jollakin kielitaidon osa-alueella, jolloin hänen osaamisensa ei ole riittävää yhdenvertaiseen kouluyhteisön jäsenenä toimimiseen päivittäisessä vuorovaikutuksessa ja koulutyöskentelyssä tai </a:t>
            </a:r>
          </a:p>
          <a:p>
            <a:r>
              <a:rPr lang="fi-FI" sz="1800" dirty="0"/>
              <a:t>Oppilaan suomen kielen taito ei riitä suomen kieli ja kirjallisuus -oppimäärän opiskeluun. </a:t>
            </a:r>
          </a:p>
          <a:p>
            <a:r>
              <a:rPr lang="fi-FI" sz="1800" dirty="0"/>
              <a:t>Oppilaan väestörekisterissä oleva äidinkieli on muu kuin suomi</a:t>
            </a:r>
          </a:p>
          <a:p>
            <a:pPr lvl="1"/>
            <a:r>
              <a:rPr lang="fi-FI" sz="1800" dirty="0"/>
              <a:t>1. luokalle ilmoittautuessa oppilaan äidinkieli tulee automaattisesti väestörekisteristä</a:t>
            </a:r>
          </a:p>
          <a:p>
            <a:pPr lvl="1"/>
            <a:r>
              <a:rPr lang="fi-FI" sz="1800" dirty="0"/>
              <a:t>Mikäli oppilas puhuu em. huolimatta sujuvaa suomea vrt. kaksikieliset lapset, oppimäärä muutetaan huoltajien kanssa käydyn keskustelun perusteella suomen kieli ja kirjallisuus -oppimääräksi</a:t>
            </a:r>
          </a:p>
          <a:p>
            <a:endParaRPr lang="fi-FI" sz="180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4F52795-5AEB-5C46-8ABF-2C235A7DBF4D}" type="datetime1">
              <a:rPr lang="fi-FI" smtClean="0"/>
              <a:pPr>
                <a:defRPr/>
              </a:pPr>
              <a:t>11.2.2020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AC36C8-14ED-174F-91BC-FEED42DCEDD6}" type="slidenum">
              <a:rPr lang="fi-FI" smtClean="0"/>
              <a:pPr>
                <a:defRPr/>
              </a:pPr>
              <a:t>6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263941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S2-opetuksen sisältö…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1800" dirty="0"/>
              <a:t>Tärkeää on, että oppilas tulee osalliseksi samoista teksteistä ja tekstilajeista kuin luokkatasonsa muutkin oppilaat. </a:t>
            </a:r>
          </a:p>
          <a:p>
            <a:r>
              <a:rPr lang="fi-FI" sz="1800" dirty="0">
                <a:solidFill>
                  <a:srgbClr val="FF0000"/>
                </a:solidFill>
              </a:rPr>
              <a:t>Jokainen opettaja on kielenopettaja ja ottaa huomioon kielitietoisen koulun tavoitteet</a:t>
            </a:r>
          </a:p>
          <a:p>
            <a:pPr lvl="1"/>
            <a:r>
              <a:rPr lang="fi-FI" sz="1800" dirty="0">
                <a:solidFill>
                  <a:srgbClr val="FF0000"/>
                </a:solidFill>
              </a:rPr>
              <a:t>Jokainen opettaja opettaa oman oppiaineensa kielen oppilaalle.</a:t>
            </a:r>
          </a:p>
          <a:p>
            <a:pPr lvl="1"/>
            <a:r>
              <a:rPr lang="fi-FI" sz="1800" dirty="0">
                <a:solidFill>
                  <a:srgbClr val="FF0000"/>
                </a:solidFill>
              </a:rPr>
              <a:t>Jokainen opettaja on velvollinen ohjaamaan suomen kielen kehittymistä mm. korjaamaan kirjoitusvirheitä ja auttamaan S2 –oppilasta kehittämään eri alojen sanavarastoaan.</a:t>
            </a:r>
          </a:p>
          <a:p>
            <a:r>
              <a:rPr lang="fi-FI" sz="1800" dirty="0"/>
              <a:t>Opetuksessa hyödynnetään tavoitteellisesti erilaisia oppimisympäristöjä, jotka tukevat kielitaidon monipuolista kehittymistä sekä koulussa että sen ulkopuolella. </a:t>
            </a:r>
          </a:p>
          <a:p>
            <a:r>
              <a:rPr lang="fi-FI" sz="1800" dirty="0"/>
              <a:t>Oppilas voi siirtyä opiskelemaan suomen kieli ja kirjallisuus -oppimäärän mukaan, jos hänellä on riittävät edellytykset oppia suomen kieltä sen oppimäärän mukaisessa opetuksessa.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4F52795-5AEB-5C46-8ABF-2C235A7DBF4D}" type="datetime1">
              <a:rPr lang="fi-FI" smtClean="0"/>
              <a:pPr>
                <a:defRPr/>
              </a:pPr>
              <a:t>11.2.2020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AC36C8-14ED-174F-91BC-FEED42DCEDD6}" type="slidenum">
              <a:rPr lang="fi-FI" smtClean="0"/>
              <a:pPr>
                <a:defRPr/>
              </a:pPr>
              <a:t>7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511997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Arviointi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000" dirty="0"/>
              <a:t>Oppilas arvioidaan suomi toisena kielenä -oppimäärän  tavoitteiden mukaan riippumatta opetusjärjestelyistä, mikäli se on valittu hänen oppimääräkseen. </a:t>
            </a:r>
          </a:p>
          <a:p>
            <a:r>
              <a:rPr lang="fi-FI" sz="2000" dirty="0"/>
              <a:t>Mikäli oppilas opiskelee suomi toisena kielenä ja kirjallisuus -oppimäärää, </a:t>
            </a:r>
            <a:r>
              <a:rPr lang="fi-FI" sz="2000" dirty="0">
                <a:solidFill>
                  <a:srgbClr val="FF0000"/>
                </a:solidFill>
              </a:rPr>
              <a:t>huomioidaan tämä myös muiden oppiaineiden sisältöjen arvioinnissa. </a:t>
            </a:r>
          </a:p>
          <a:p>
            <a:r>
              <a:rPr lang="fi-FI" sz="2000" dirty="0"/>
              <a:t>Oppilas, jonka väestörekisterissä oleva äidinkieli on muu kuin suomi, voidaan arvioida luokilla 1-8 sanallisesti.</a:t>
            </a:r>
          </a:p>
          <a:p>
            <a:r>
              <a:rPr lang="fi-FI" sz="2000" dirty="0"/>
              <a:t>Perusopetuksen päättötodistuksessa arviointi on numeerinen. </a:t>
            </a:r>
          </a:p>
          <a:p>
            <a:r>
              <a:rPr lang="fi-FI" sz="2000" dirty="0"/>
              <a:t>Vuosiluokkiin sitomattomasti etenevään oppilaaseen sovelletaan, mitä perusopetusasetuksessa 11§3 sanotaan.</a:t>
            </a:r>
            <a:br>
              <a:rPr lang="fi-FI" sz="2000" dirty="0"/>
            </a:br>
            <a:endParaRPr lang="fi-FI" sz="200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4F52795-5AEB-5C46-8ABF-2C235A7DBF4D}" type="datetime1">
              <a:rPr lang="fi-FI" smtClean="0"/>
              <a:pPr>
                <a:defRPr/>
              </a:pPr>
              <a:t>11.2.2020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1475656" y="6381328"/>
            <a:ext cx="2895600" cy="365125"/>
          </a:xfrm>
        </p:spPr>
        <p:txBody>
          <a:bodyPr/>
          <a:lstStyle/>
          <a:p>
            <a:pPr>
              <a:defRPr/>
            </a:pP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AC36C8-14ED-174F-91BC-FEED42DCEDD6}" type="slidenum">
              <a:rPr lang="fi-FI" smtClean="0"/>
              <a:pPr>
                <a:defRPr/>
              </a:pPr>
              <a:t>8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500770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/>
          <a:lstStyle/>
          <a:p>
            <a:r>
              <a:rPr lang="fi-FI" dirty="0"/>
              <a:t>Perusopetuksen päättöarviointi </a:t>
            </a:r>
            <a:br>
              <a:rPr lang="fi-FI" dirty="0"/>
            </a:br>
            <a:r>
              <a:rPr lang="fi-FI" sz="1600" dirty="0"/>
              <a:t>(Ohje tullut 2.3.2017 </a:t>
            </a:r>
            <a:r>
              <a:rPr lang="fi-FI" sz="1600" dirty="0" err="1"/>
              <a:t>OPH:sta</a:t>
            </a:r>
            <a:r>
              <a:rPr lang="fi-FI" sz="1600" dirty="0"/>
              <a:t>)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1800" dirty="0"/>
              <a:t>Täytyykö väestötietojärjestelmässä (VTJ) olla äidinkielenä muu kuin suomi, jotta voi saada S2:sta arvosanan päättötodistukseen?</a:t>
            </a:r>
          </a:p>
          <a:p>
            <a:r>
              <a:rPr lang="fi-FI" sz="1800" i="1" dirty="0"/>
              <a:t>Ei täydy. Jos oppilas on opiskellut S2-oppimäärää 9. luokalla, hän saa päättöarvosanan S2-oppimäärästä riippumatta siitä, mikä hänen äidinkielensä on </a:t>
            </a:r>
            <a:r>
              <a:rPr lang="fi-FI" sz="1800" i="1" dirty="0" err="1"/>
              <a:t>VTJ:ssä</a:t>
            </a:r>
            <a:r>
              <a:rPr lang="fi-FI" sz="1800" i="1" dirty="0"/>
              <a:t>. Sen sijaan oppilaasta, joka opiskelee S2-oppimäärää, mutta jonka äidinkieli </a:t>
            </a:r>
            <a:r>
              <a:rPr lang="fi-FI" sz="1800" i="1" dirty="0" err="1"/>
              <a:t>VTJ:ssä</a:t>
            </a:r>
            <a:r>
              <a:rPr lang="fi-FI" sz="1800" i="1" dirty="0"/>
              <a:t> on suomi, ei voi hakea opetusministeriön asetuksen (1777/2009) mukaista rahoitusta</a:t>
            </a:r>
            <a:r>
              <a:rPr lang="fi-FI" sz="1800" b="1" dirty="0"/>
              <a:t>. </a:t>
            </a:r>
            <a:r>
              <a:rPr lang="fi-FI" sz="1800" i="1" dirty="0">
                <a:solidFill>
                  <a:srgbClr val="FF0000"/>
                </a:solidFill>
              </a:rPr>
              <a:t>Tässä siis on </a:t>
            </a:r>
            <a:r>
              <a:rPr lang="fi-FI" sz="1800" i="1" dirty="0" err="1">
                <a:solidFill>
                  <a:srgbClr val="FF0000"/>
                </a:solidFill>
              </a:rPr>
              <a:t>OPH:n</a:t>
            </a:r>
            <a:r>
              <a:rPr lang="fi-FI" sz="1800" i="1" dirty="0">
                <a:solidFill>
                  <a:srgbClr val="FF0000"/>
                </a:solidFill>
              </a:rPr>
              <a:t> juristien kanta täsmentynyt perusopetuksen osalta.</a:t>
            </a:r>
          </a:p>
          <a:p>
            <a:r>
              <a:rPr lang="fi-FI" sz="1800" i="1" dirty="0"/>
              <a:t>Lukiossa  tuntijakoasetus sen sijaan edellyttää, että suomea/ruotsia toisena kielenä opiskeleva on saamenkielinen, romanikielinen tai vieraskielinen (9 §). Vieraskielisyys menee </a:t>
            </a:r>
            <a:r>
              <a:rPr lang="fi-FI" sz="1800" i="1" dirty="0" err="1"/>
              <a:t>VTJ:n</a:t>
            </a:r>
            <a:r>
              <a:rPr lang="fi-FI" sz="1800" i="1" dirty="0"/>
              <a:t> äidinkielen mukaan (muu kuin suomi tai ruotsi). Yo-tutkinnossa oikeus suomi/ruotsi toisena kielenä -kokeeseen on vieraskielisillä. Mutta oikeutta voivat anoa lautakunnalta muutkin esim. juuri ulkomailla opiskelun perusteella, mutta sen saaminen ei ole itsestään selvää. </a:t>
            </a:r>
            <a:endParaRPr lang="fi-FI" sz="1800" dirty="0"/>
          </a:p>
          <a:p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4F52795-5AEB-5C46-8ABF-2C235A7DBF4D}" type="datetime1">
              <a:rPr lang="fi-FI" smtClean="0"/>
              <a:pPr>
                <a:defRPr/>
              </a:pPr>
              <a:t>11.2.2020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AC36C8-14ED-174F-91BC-FEED42DCEDD6}" type="slidenum">
              <a:rPr lang="fi-FI" smtClean="0"/>
              <a:pPr>
                <a:defRPr/>
              </a:pPr>
              <a:t>9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64377874"/>
      </p:ext>
    </p:extLst>
  </p:cSld>
  <p:clrMapOvr>
    <a:masterClrMapping/>
  </p:clrMapOvr>
</p:sld>
</file>

<file path=ppt/theme/theme1.xml><?xml version="1.0" encoding="utf-8"?>
<a:theme xmlns:a="http://schemas.openxmlformats.org/drawingml/2006/main" name="Jkl_powerpoint_pohja">
  <a:themeElements>
    <a:clrScheme name="Custom 2">
      <a:dk1>
        <a:sysClr val="windowText" lastClr="000000"/>
      </a:dk1>
      <a:lt1>
        <a:sysClr val="window" lastClr="FFFFFF"/>
      </a:lt1>
      <a:dk2>
        <a:srgbClr val="0A4B73"/>
      </a:dk2>
      <a:lt2>
        <a:srgbClr val="F2F2F2"/>
      </a:lt2>
      <a:accent1>
        <a:srgbClr val="F28705"/>
      </a:accent1>
      <a:accent2>
        <a:srgbClr val="2192BF"/>
      </a:accent2>
      <a:accent3>
        <a:srgbClr val="0A4B73"/>
      </a:accent3>
      <a:accent4>
        <a:srgbClr val="1AA17E"/>
      </a:accent4>
      <a:accent5>
        <a:srgbClr val="A69586"/>
      </a:accent5>
      <a:accent6>
        <a:srgbClr val="594C47"/>
      </a:accent6>
      <a:hlink>
        <a:srgbClr val="2192B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Jkl_powerpoint_pohja">
  <a:themeElements>
    <a:clrScheme name="Custom 2">
      <a:dk1>
        <a:sysClr val="windowText" lastClr="000000"/>
      </a:dk1>
      <a:lt1>
        <a:sysClr val="window" lastClr="FFFFFF"/>
      </a:lt1>
      <a:dk2>
        <a:srgbClr val="0A4B73"/>
      </a:dk2>
      <a:lt2>
        <a:srgbClr val="F2F2F2"/>
      </a:lt2>
      <a:accent1>
        <a:srgbClr val="F28705"/>
      </a:accent1>
      <a:accent2>
        <a:srgbClr val="2192BF"/>
      </a:accent2>
      <a:accent3>
        <a:srgbClr val="0A4B73"/>
      </a:accent3>
      <a:accent4>
        <a:srgbClr val="1AA17E"/>
      </a:accent4>
      <a:accent5>
        <a:srgbClr val="A69586"/>
      </a:accent5>
      <a:accent6>
        <a:srgbClr val="594C47"/>
      </a:accent6>
      <a:hlink>
        <a:srgbClr val="2192B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Workshop" id="{0C86AF5A-178A-49A9-A79F-E50687A02319}" vid="{731827FA-340D-4BFA-B536-6A18FC1E8E99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Valitse" ma:contentTypeID="0x010100BE3BF384B9015346A315F43B6B5A444200DAD585695BD67F47BCEDBD82D07A5FF5" ma:contentTypeVersion="1" ma:contentTypeDescription="" ma:contentTypeScope="" ma:versionID="3263e0eb6044dee9969ff13236fc3332">
  <xsd:schema xmlns:xsd="http://www.w3.org/2001/XMLSchema" xmlns:xs="http://www.w3.org/2001/XMLSchema" xmlns:p="http://schemas.microsoft.com/office/2006/metadata/properties" xmlns:ns2="03c35437-39aa-4fa0-ae8b-a504c9b2e8b3" targetNamespace="http://schemas.microsoft.com/office/2006/metadata/properties" ma:root="true" ma:fieldsID="7d5323907c17e407c909db0390ca0eeb" ns2:_="">
    <xsd:import namespace="03c35437-39aa-4fa0-ae8b-a504c9b2e8b3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2:TaxCatchAll" minOccurs="0"/>
                <xsd:element ref="ns2:TaxCatchAllLabel" minOccurs="0"/>
                <xsd:element ref="ns2:jf8d3893d7ed491c93031f2115279c91" minOccurs="0"/>
                <xsd:element ref="ns2:AskiKuvaus" minOccurs="0"/>
                <xsd:element ref="ns2:pfb1dae054d847a0818617cf09b8d235" minOccurs="0"/>
                <xsd:element ref="ns2:Tila_x0020__x0028_Keskeneräinen_x0029_" minOccurs="0"/>
                <xsd:element ref="ns2:Vanhenemisk1" minOccurs="0"/>
                <xsd:element ref="ns2:Vanhenemisk2" minOccurs="0"/>
                <xsd:element ref="ns2:Vastuuhenkilo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c35437-39aa-4fa0-ae8b-a504c9b2e8b3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Tiedostotunnisteen arvo" ma:description="Tälle kohteelle määritetyn tiedostotunnisteen arvo." ma:internalName="_dlc_DocId" ma:readOnly="true">
      <xsd:simpleType>
        <xsd:restriction base="dms:Text"/>
      </xsd:simpleType>
    </xsd:element>
    <xsd:element name="_dlc_DocIdUrl" ma:index="9" nillable="true" ma:displayName="Tiedostotunniste" ma:description="Tämän tiedoston pysyvä linkki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TaxCatchAll" ma:index="11" nillable="true" ma:displayName="Taxonomy Catch All Column" ma:hidden="true" ma:list="{f002565e-310a-45f5-a52c-03667dc0854c}" ma:internalName="TaxCatchAll" ma:showField="CatchAllData" ma:web="03c35437-39aa-4fa0-ae8b-a504c9b2e8b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" nillable="true" ma:displayName="Taxonomy Catch All Column1" ma:hidden="true" ma:list="{f002565e-310a-45f5-a52c-03667dc0854c}" ma:internalName="TaxCatchAllLabel" ma:readOnly="true" ma:showField="CatchAllDataLabel" ma:web="03c35437-39aa-4fa0-ae8b-a504c9b2e8b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jf8d3893d7ed491c93031f2115279c91" ma:index="13" nillable="true" ma:taxonomy="true" ma:internalName="jf8d3893d7ed491c93031f2115279c91" ma:taxonomyFieldName="Asiasanat" ma:displayName="Asiasanat" ma:default="" ma:fieldId="{3f8d3893-d7ed-491c-9303-1f2115279c91}" ma:taxonomyMulti="true" ma:sspId="6997a751-7c47-4342-b18b-66a2d5f2d257" ma:termSetId="a4559da8-a461-4c42-87ce-3f89adcc409d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AskiKuvaus" ma:index="15" nillable="true" ma:displayName="Kuvaus" ma:description="Kenttä dokumentin kuvausta varten" ma:internalName="AskiKuvaus">
      <xsd:simpleType>
        <xsd:restriction base="dms:Note">
          <xsd:maxLength value="255"/>
        </xsd:restriction>
      </xsd:simpleType>
    </xsd:element>
    <xsd:element name="pfb1dae054d847a0818617cf09b8d235" ma:index="16" ma:taxonomy="true" ma:internalName="pfb1dae054d847a0818617cf09b8d235" ma:taxonomyFieldName="Julkaiseva_x0020_organisaatio" ma:displayName="Julkaiseva organisaatio" ma:readOnly="false" ma:default="" ma:fieldId="{9fb1dae0-54d8-47a0-8186-17cf09b8d235}" ma:sspId="6997a751-7c47-4342-b18b-66a2d5f2d257" ma:termSetId="74f3503e-2e7a-4bc4-9961-ee9786f4d158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ila_x0020__x0028_Keskeneräinen_x0029_" ma:index="18" nillable="true" ma:displayName="Tila (Keskeneräinen)" ma:default="Ei" ma:format="RadioButtons" ma:internalName="Tila_x0020__x0028_Keskener_x00e4_inen_x0029_">
      <xsd:simpleType>
        <xsd:restriction base="dms:Choice">
          <xsd:enumeration value="Ei"/>
          <xsd:enumeration value="Kyllä"/>
        </xsd:restriction>
      </xsd:simpleType>
    </xsd:element>
    <xsd:element name="Vanhenemisk1" ma:index="19" nillable="true" ma:displayName="Syötä vanhenemisaika" ma:format="DateOnly" ma:internalName="Vanhenemisk1">
      <xsd:simpleType>
        <xsd:restriction base="dms:DateTime"/>
      </xsd:simpleType>
    </xsd:element>
    <xsd:element name="Vanhenemisk2" ma:index="20" nillable="true" ma:displayName="Vanhenemispäivä" ma:format="DateOnly" ma:hidden="true" ma:internalName="Vanhenemisk2" ma:readOnly="false">
      <xsd:simpleType>
        <xsd:restriction base="dms:DateTime"/>
      </xsd:simpleType>
    </xsd:element>
    <xsd:element name="Vastuuhenkilo" ma:index="22" ma:displayName="Vanhenemisilmoitukset" ma:default="Aski.vanhentuneet@jkl.fi" ma:format="Dropdown" ma:internalName="Vastuuhenkilo">
      <xsd:simpleType>
        <xsd:restriction base="dms:Choice">
          <xsd:enumeration value="Aski.vanhentuneet@jkl.fi"/>
          <xsd:enumeration value="Aski.altek@jkl.fi"/>
          <xsd:enumeration value="Aski.kasvu_ja_oppiminen@jkl.fi"/>
          <xsd:enumeration value="Aski.kasvu_ja_oppiminen.nuoriso@jkl.fi"/>
          <xsd:enumeration value="Aski.kasvu_ja_oppiminen.oppilashuolto@jkl.fi"/>
          <xsd:enumeration value="Aski.kasvu_ja_oppiminen.perusopetus@jkl.fi"/>
          <xsd:enumeration value="Aski.kasvu_ja_oppiminen.varhaiskasvatus@jkl.fi"/>
          <xsd:enumeration value="Aski.kaupunkirakenne@jkl.fi"/>
          <xsd:enumeration value="Aski.kaupunkirakenne.jote@jkl.fi"/>
          <xsd:enumeration value="Aski.kaupunkirakenne.kaavoitus@jkl.fi"/>
          <xsd:enumeration value="Aski.kaupunkirakenne.kadut_ja_liikenne@jkl.fi"/>
          <xsd:enumeration value="Aski.kaupunkirakenne.maankaytto@jkl.fi"/>
          <xsd:enumeration value="Aski.kaupunkirakenne.rakennusvalvonta@jkl.fi"/>
          <xsd:enumeration value="Aski.kaupunkirakenne.tontit@jkl.fi"/>
          <xsd:enumeration value="Aski.kaupunkirakenne.ymparisto_ja_luonto@jkl.fi"/>
          <xsd:enumeration value="Aski.kaupunkirakenne.ymparistoterveydenhuolto@jkl.fi"/>
          <xsd:enumeration value="Aski.konserni@jkl.fi"/>
          <xsd:enumeration value="Aski.konserni.elinkeino@jkl.fi"/>
          <xsd:enumeration value="Aski.konserni.elinkeino.matkailu@jkl.fi"/>
          <xsd:enumeration value="Aski.konserni.hallinto@jkl.fi"/>
          <xsd:enumeration value="Aski.konserni.hankinta@jkl.fi"/>
          <xsd:enumeration value="Aski.konserni.henkilosto@jkl.fi"/>
          <xsd:enumeration value="Aski.konserni.kaupunkikehitys@jkl.fi"/>
          <xsd:enumeration value="Aski.konserni.sisainentarkastus@jkl.fi"/>
          <xsd:enumeration value="Aski.konserni.taloudenohjaus@jkl.fi"/>
          <xsd:enumeration value="Aski.konserni.talouskeskus@jkl.fi"/>
          <xsd:enumeration value="Aski.konserni.tietohallinto@jkl.fi"/>
          <xsd:enumeration value="Aski.konserni.tilastotietoa@jkl.fi"/>
          <xsd:enumeration value="Aski.konserni.viestinta@jkl.fi"/>
          <xsd:enumeration value="Aski.kulttuuri_ja_liikunta@jkl.fi"/>
          <xsd:enumeration value="Aski.kulttuuri_ja_liikunta.kansalaisopisto@jkl.fi"/>
          <xsd:enumeration value="Aski.kulttuuri_ja_liikunta.kirjasto@jkl.fi"/>
          <xsd:enumeration value="Aski.kulttuuri_ja_liikunta.kulttuuri@jkl.fi"/>
          <xsd:enumeration value="Aski.kulttuuri_ja_liikunta.liikunta@jkl.fi"/>
          <xsd:enumeration value="Aski.kylan_kattaus@jkl.fi"/>
          <xsd:enumeration value="Aski.museot@jkl.fi"/>
          <xsd:enumeration value="Aski.perusturva@jkl.fi"/>
          <xsd:enumeration value="Aski.psykososiaaliset@jkl.fi"/>
          <xsd:enumeration value="Aski.sivistys@jkl.fi"/>
          <xsd:enumeration value="Aski.sosiaali@jkl.fi"/>
          <xsd:enumeration value="Aski.terveys@jkl.fi"/>
          <xsd:enumeration value="Aski.terveys.avo@jkl.fi"/>
          <xsd:enumeration value="Aski.terveys.keskitetyt@jkl.fi"/>
          <xsd:enumeration value="Aski.terveys.kuntoutus_ja_erikoisvastaanotot@jkl.fi"/>
          <xsd:enumeration value="Aski.terveys.neko@jkl.fi"/>
          <xsd:enumeration value="Aski.terveys.suunterveys@jkl.fi"/>
          <xsd:enumeration value="Aski.terveys.tekstinkasittely@jkl.fi"/>
          <xsd:enumeration value="Aski.terveys.tksairaala@jkl.fi"/>
          <xsd:enumeration value="Aski.tilapalvelu@jkl.fi"/>
          <xsd:enumeration value="Aski.turvallisuus@jkl.fi"/>
          <xsd:enumeration value="Aski.tyollisyyspalvelut@jkl.fi"/>
          <xsd:enumeration value="Aski.tyoterveys@jkl.fi"/>
          <xsd:enumeration value="Aski.vammais@jkl.fi"/>
          <xsd:enumeration value="Aski.vanhus@jkl.fi"/>
          <xsd:enumeration value="Aski.vanhus_ja_vammais@jkl.fi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astuuhenkilo xmlns="03c35437-39aa-4fa0-ae8b-a504c9b2e8b3">Aski.vanhentuneet@jkl.fi</Vastuuhenkilo>
    <AskiKuvaus xmlns="03c35437-39aa-4fa0-ae8b-a504c9b2e8b3" xsi:nil="true"/>
    <pfb1dae054d847a0818617cf09b8d235 xmlns="03c35437-39aa-4fa0-ae8b-a504c9b2e8b3">
      <Terms xmlns="http://schemas.microsoft.com/office/infopath/2007/PartnerControls">
        <TermInfo xmlns="http://schemas.microsoft.com/office/infopath/2007/PartnerControls">
          <TermName xmlns="http://schemas.microsoft.com/office/infopath/2007/PartnerControls">Sivistyspalvelut</TermName>
          <TermId xmlns="http://schemas.microsoft.com/office/infopath/2007/PartnerControls">2ff6f418-ce02-476f-bd37-75c48a113392</TermId>
        </TermInfo>
      </Terms>
    </pfb1dae054d847a0818617cf09b8d235>
    <TaxCatchAll xmlns="03c35437-39aa-4fa0-ae8b-a504c9b2e8b3">
      <Value>34</Value>
    </TaxCatchAll>
    <Vanhenemisk1 xmlns="03c35437-39aa-4fa0-ae8b-a504c9b2e8b3">2025-12-30T22:00:00+00:00</Vanhenemisk1>
    <Tila_x0020__x0028_Keskeneräinen_x0029_ xmlns="03c35437-39aa-4fa0-ae8b-a504c9b2e8b3">Ei</Tila_x0020__x0028_Keskeneräinen_x0029_>
    <Vanhenemisk2 xmlns="03c35437-39aa-4fa0-ae8b-a504c9b2e8b3" xsi:nil="true"/>
    <jf8d3893d7ed491c93031f2115279c91 xmlns="03c35437-39aa-4fa0-ae8b-a504c9b2e8b3">
      <Terms xmlns="http://schemas.microsoft.com/office/infopath/2007/PartnerControls"/>
    </jf8d3893d7ed491c93031f2115279c91>
    <_dlc_DocId xmlns="03c35437-39aa-4fa0-ae8b-a504c9b2e8b3">ASKI-2553-121</_dlc_DocId>
    <_dlc_DocIdUrl xmlns="03c35437-39aa-4fa0-ae8b-a504c9b2e8b3">
      <Url>http://aski/opetusvarhaiskasvatusjanuorisopalvelut/opetusjavarhaiskasvatuspalveluidenyhteiset/moku/_layouts/15/DocIdRedir.aspx?ID=ASKI-2553-121</Url>
      <Description>ASKI-2553-121</Description>
    </_dlc_DocIdUrl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98AB26BA-CA23-4329-82AD-48FFD247DA5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c35437-39aa-4fa0-ae8b-a504c9b2e8b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FCC3922-F17F-473B-A148-AE404FF4ED09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03c35437-39aa-4fa0-ae8b-a504c9b2e8b3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41721332-2222-4568-A35C-FFD13117579A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694F560A-1AFE-4A94-9E9C-C0A87A5DF37F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Jkl_powerpoint_pohja</Template>
  <TotalTime>280</TotalTime>
  <Words>956</Words>
  <Application>Microsoft Office PowerPoint</Application>
  <PresentationFormat>Näytössä katseltava diaesitys (4:3)</PresentationFormat>
  <Paragraphs>109</Paragraphs>
  <Slides>14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2</vt:i4>
      </vt:variant>
      <vt:variant>
        <vt:lpstr>Dian otsikot</vt:lpstr>
      </vt:variant>
      <vt:variant>
        <vt:i4>14</vt:i4>
      </vt:variant>
    </vt:vector>
  </HeadingPairs>
  <TitlesOfParts>
    <vt:vector size="18" baseType="lpstr">
      <vt:lpstr>Arial</vt:lpstr>
      <vt:lpstr>Calibri</vt:lpstr>
      <vt:lpstr>Jkl_powerpoint_pohja</vt:lpstr>
      <vt:lpstr>Jkl_powerpoint_pohja</vt:lpstr>
      <vt:lpstr>Suomi toisena kielenä ja kirjallisuus –oppimäärä sekä muun opetuksen tukeminen</vt:lpstr>
      <vt:lpstr>PowerPoint-esitys</vt:lpstr>
      <vt:lpstr>PowerPoint-esitys</vt:lpstr>
      <vt:lpstr>Valtion erityisavustuksen piiriin kuuluvien S2-oppilaiden määrä</vt:lpstr>
      <vt:lpstr>Mitä S2-opetus on?</vt:lpstr>
      <vt:lpstr>Oppimäärään vaikuttavat kriteerit</vt:lpstr>
      <vt:lpstr>S2-opetuksen sisältö…</vt:lpstr>
      <vt:lpstr>Arviointi</vt:lpstr>
      <vt:lpstr>Perusopetuksen päättöarviointi  (Ohje tullut 2.3.2017 OPH:sta)</vt:lpstr>
      <vt:lpstr>Huoltaja päättää S2 -oppimäärän</vt:lpstr>
      <vt:lpstr>Case</vt:lpstr>
      <vt:lpstr>Opetussuunnitelma</vt:lpstr>
      <vt:lpstr>Oppimisen tuki</vt:lpstr>
      <vt:lpstr>S2 tai muun opetuksen tukeminen -valtionavustus</vt:lpstr>
    </vt:vector>
  </TitlesOfParts>
  <Company>Jyväskylän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S2-opetus</dc:title>
  <dc:creator>Bärlund Pia</dc:creator>
  <cp:lastModifiedBy>Heino Anne.M</cp:lastModifiedBy>
  <cp:revision>26</cp:revision>
  <dcterms:created xsi:type="dcterms:W3CDTF">2014-05-28T12:06:18Z</dcterms:created>
  <dcterms:modified xsi:type="dcterms:W3CDTF">2020-02-11T10:53:21Z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0x010100BE3BF384B9015346A315F43B6B5A444200DAD585695BD67F47BCEDBD82D07A5FF5</vt:lpwstr>
  </property>
  <property fmtid="{D5CDD505-2E9C-101B-9397-08002B2CF9AE}" pid="3" name="_dlc_DocIdItemGuid">
    <vt:lpwstr>875c63fe-550e-4313-883d-4281a6b5e073</vt:lpwstr>
  </property>
  <property fmtid="{D5CDD505-2E9C-101B-9397-08002B2CF9AE}" pid="4" name="Julkaiseva organisaatio">
    <vt:lpwstr>34;#Sivistyspalvelut|2ff6f418-ce02-476f-bd37-75c48a113392</vt:lpwstr>
  </property>
  <property fmtid="{D5CDD505-2E9C-101B-9397-08002B2CF9AE}" pid="5" name="Asiasanat">
    <vt:lpwstr/>
  </property>
</Properties>
</file>