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4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/>
    <p:restoredTop sz="94643"/>
  </p:normalViewPr>
  <p:slideViewPr>
    <p:cSldViewPr snapToGrid="0" snapToObjects="1">
      <p:cViewPr varScale="1">
        <p:scale>
          <a:sx n="110" d="100"/>
          <a:sy n="110" d="100"/>
        </p:scale>
        <p:origin x="4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4B404FB-C0D4-904A-AB2E-41CE32DFA986}" type="datetimeFigureOut">
              <a:rPr lang="fi-FI" smtClean="0"/>
              <a:t>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6DDD8F-5259-7A42-8755-1E09C15DB03D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730943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4FB-C0D4-904A-AB2E-41CE32DFA986}" type="datetimeFigureOut">
              <a:rPr lang="fi-FI" smtClean="0"/>
              <a:t>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DD8F-5259-7A42-8755-1E09C15DB0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302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4FB-C0D4-904A-AB2E-41CE32DFA986}" type="datetimeFigureOut">
              <a:rPr lang="fi-FI" smtClean="0"/>
              <a:t>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DD8F-5259-7A42-8755-1E09C15DB0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69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4FB-C0D4-904A-AB2E-41CE32DFA986}" type="datetimeFigureOut">
              <a:rPr lang="fi-FI" smtClean="0"/>
              <a:t>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DD8F-5259-7A42-8755-1E09C15DB0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826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B404FB-C0D4-904A-AB2E-41CE32DFA986}" type="datetimeFigureOut">
              <a:rPr lang="fi-FI" smtClean="0"/>
              <a:t>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6DDD8F-5259-7A42-8755-1E09C15DB03D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99160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4FB-C0D4-904A-AB2E-41CE32DFA986}" type="datetimeFigureOut">
              <a:rPr lang="fi-FI" smtClean="0"/>
              <a:t>2.9.2018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DD8F-5259-7A42-8755-1E09C15DB0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425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4FB-C0D4-904A-AB2E-41CE32DFA986}" type="datetimeFigureOut">
              <a:rPr lang="fi-FI" smtClean="0"/>
              <a:t>2.9.2018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DD8F-5259-7A42-8755-1E09C15DB0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634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4FB-C0D4-904A-AB2E-41CE32DFA986}" type="datetimeFigureOut">
              <a:rPr lang="fi-FI" smtClean="0"/>
              <a:t>2.9.2018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DD8F-5259-7A42-8755-1E09C15DB0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666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4FB-C0D4-904A-AB2E-41CE32DFA986}" type="datetimeFigureOut">
              <a:rPr lang="fi-FI" smtClean="0"/>
              <a:t>2.9.2018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DD8F-5259-7A42-8755-1E09C15DB0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8068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B404FB-C0D4-904A-AB2E-41CE32DFA986}" type="datetimeFigureOut">
              <a:rPr lang="fi-FI" smtClean="0"/>
              <a:t>2.9.2018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6DDD8F-5259-7A42-8755-1E09C15DB03D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5558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B404FB-C0D4-904A-AB2E-41CE32DFA986}" type="datetimeFigureOut">
              <a:rPr lang="fi-FI" smtClean="0"/>
              <a:t>2.9.2018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6DDD8F-5259-7A42-8755-1E09C15DB03D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1786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4B404FB-C0D4-904A-AB2E-41CE32DFA986}" type="datetimeFigureOut">
              <a:rPr lang="fi-FI" smtClean="0"/>
              <a:t>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936DDD8F-5259-7A42-8755-1E09C15DB03D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08440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7" r:id="rId1"/>
    <p:sldLayoutId id="2147484248" r:id="rId2"/>
    <p:sldLayoutId id="2147484249" r:id="rId3"/>
    <p:sldLayoutId id="2147484250" r:id="rId4"/>
    <p:sldLayoutId id="2147484251" r:id="rId5"/>
    <p:sldLayoutId id="2147484252" r:id="rId6"/>
    <p:sldLayoutId id="2147484253" r:id="rId7"/>
    <p:sldLayoutId id="2147484254" r:id="rId8"/>
    <p:sldLayoutId id="2147484255" r:id="rId9"/>
    <p:sldLayoutId id="2147484256" r:id="rId10"/>
    <p:sldLayoutId id="214748425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8C833F-D20C-F541-A772-0014CCEC0D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21420000">
            <a:off x="759881" y="678394"/>
            <a:ext cx="10671720" cy="2766528"/>
          </a:xfrm>
        </p:spPr>
        <p:txBody>
          <a:bodyPr/>
          <a:lstStyle/>
          <a:p>
            <a:r>
              <a:rPr lang="fi-FI" dirty="0"/>
              <a:t>Elokuvakeskustelu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5F87C37-9D7C-DD4C-A214-2E4637B6EE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kysymyksiä keskustelun pohjaksi</a:t>
            </a:r>
          </a:p>
        </p:txBody>
      </p:sp>
    </p:spTree>
    <p:extLst>
      <p:ext uri="{BB962C8B-B14F-4D97-AF65-F5344CB8AC3E}">
        <p14:creationId xmlns:p14="http://schemas.microsoft.com/office/powerpoint/2010/main" val="3182748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604491-A7B6-7F47-AE19-ABB0258ED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Päähenkilö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46437A-9218-3340-99E2-122E4692E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 Kuka on elokuvan päähenkilö? </a:t>
            </a:r>
          </a:p>
          <a:p>
            <a:r>
              <a:rPr lang="fi-FI" sz="3200" dirty="0"/>
              <a:t> Miten hän toimii? </a:t>
            </a:r>
          </a:p>
          <a:p>
            <a:r>
              <a:rPr lang="fi-FI" sz="3200" dirty="0"/>
              <a:t> Mitä hänen toimintansa paljastaa hänen luonteestaan? </a:t>
            </a:r>
          </a:p>
          <a:p>
            <a:r>
              <a:rPr lang="fi-FI" sz="3200" dirty="0"/>
              <a:t> Mitä hän haluaa tai toivoo?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1467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EBA1FB-D083-C54F-B94B-85C207CA9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6499" y="231778"/>
            <a:ext cx="10396882" cy="1151965"/>
          </a:xfrm>
        </p:spPr>
        <p:txBody>
          <a:bodyPr/>
          <a:lstStyle/>
          <a:p>
            <a:r>
              <a:rPr lang="fi-FI" dirty="0"/>
              <a:t>Sivuhenkilöt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EEFBCE-0E08-3B47-94C0-247FEC4B0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6499" y="1383743"/>
            <a:ext cx="10396883" cy="4273668"/>
          </a:xfrm>
        </p:spPr>
        <p:txBody>
          <a:bodyPr/>
          <a:lstStyle/>
          <a:p>
            <a:r>
              <a:rPr lang="fi-FI" sz="2800" dirty="0"/>
              <a:t>Ketkä ovat elokuvan tärkeät sivuhenkilöt?  </a:t>
            </a:r>
          </a:p>
          <a:p>
            <a:r>
              <a:rPr lang="fi-FI" sz="2800" dirty="0"/>
              <a:t>Mikä on päähenkilön suhde heihin (perhe, ystävä, yhteistyökumppani, vihollinen)? </a:t>
            </a:r>
          </a:p>
          <a:p>
            <a:r>
              <a:rPr lang="fi-FI" sz="2800" dirty="0"/>
              <a:t>Miten päähenkilö käyttää heihin valtaa, vai onko hän vallankäytön alamainen? </a:t>
            </a:r>
          </a:p>
          <a:p>
            <a:r>
              <a:rPr lang="fi-FI" sz="2800" dirty="0"/>
              <a:t>Miten henkilö käyttäytyy ihmissuhteissaan? </a:t>
            </a:r>
          </a:p>
          <a:p>
            <a:r>
              <a:rPr lang="fi-FI" sz="2800" dirty="0"/>
              <a:t>Tuleeko ihmissuhteissa esiin vastakkainasetteluja?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8484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8C275B-5603-204C-ACD5-32DFD00B3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Näyttelijätyö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60851E-9C24-074C-A0FE-5B0616ECA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08881"/>
            <a:ext cx="10619772" cy="42594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/>
              <a:t>Elokuvan </a:t>
            </a:r>
            <a:r>
              <a:rPr lang="fi-FI" sz="2800" b="1" dirty="0"/>
              <a:t>henkilöhahmot</a:t>
            </a:r>
            <a:r>
              <a:rPr lang="fi-FI" sz="2800" dirty="0"/>
              <a:t> rakentuvat ennen kaikkea näyttelijöiden, varsinkin heidän ulkoisen olemuksensa, varaan.</a:t>
            </a:r>
          </a:p>
          <a:p>
            <a:r>
              <a:rPr lang="fi-FI" sz="2800" dirty="0"/>
              <a:t>Vastaako näyttelijöiden olemus henkilöhahmoja? </a:t>
            </a:r>
          </a:p>
          <a:p>
            <a:r>
              <a:rPr lang="fi-FI" sz="2800" dirty="0"/>
              <a:t>Miten henkilöhahmot on rakennettu (ulkoasu, liikkuminen, äänenkäyttö)? </a:t>
            </a:r>
          </a:p>
          <a:p>
            <a:r>
              <a:rPr lang="fi-FI" sz="2800" dirty="0"/>
              <a:t>Miten henkilöhahmojen tunteita kuvataan elokuvassa (näyttelijätyö, musiikki ja muut äänet, valaistus, kuvakulmat)?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025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D13DF8-3873-0641-8619-DCD0DD9F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2058"/>
          </a:xfrm>
        </p:spPr>
        <p:txBody>
          <a:bodyPr/>
          <a:lstStyle/>
          <a:p>
            <a:r>
              <a:rPr lang="fi-FI" dirty="0"/>
              <a:t>Juoni ja draaman kaari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576BEA-DAFD-2E4C-AF2E-F50DC23E2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7857"/>
            <a:ext cx="9601200" cy="50581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2800" dirty="0"/>
              <a:t>Elokuvat ovat usein jaksotettavissa käännekohtien perusteella seuraavasti:</a:t>
            </a:r>
          </a:p>
          <a:p>
            <a:pPr marL="457200" lvl="0" indent="-457200">
              <a:buAutoNum type="arabicPeriod"/>
            </a:pPr>
            <a:r>
              <a:rPr lang="fi-FI" sz="2800" dirty="0"/>
              <a:t>henkilöiden ja tilanteen esittely sekä päämäärien asettaminen tai keskeisen konfliktin tai arvoituksen määrittely</a:t>
            </a:r>
          </a:p>
          <a:p>
            <a:pPr marL="457200" lvl="0" indent="-457200">
              <a:buAutoNum type="arabicPeriod"/>
            </a:pPr>
            <a:r>
              <a:rPr lang="fi-FI" sz="2800" dirty="0"/>
              <a:t>yritykset saavuttaa päämäärä tai ratkaista konflikti tai arvoitus eivät onnistu ja johtavat uusiin ongelmiin</a:t>
            </a:r>
          </a:p>
          <a:p>
            <a:pPr marL="457200" lvl="0" indent="-457200">
              <a:buAutoNum type="arabicPeriod"/>
            </a:pPr>
            <a:r>
              <a:rPr lang="fi-FI" sz="2800" dirty="0"/>
              <a:t>päämäärän asettelussa tai keinojen käytössä tapahtuu ratkaiseva muutos, ehkä saadaan uusia apureita tai tärkeää tietoa asioista</a:t>
            </a:r>
          </a:p>
          <a:p>
            <a:pPr marL="457200" lvl="0" indent="-457200">
              <a:buAutoNum type="arabicPeriod"/>
            </a:pPr>
            <a:r>
              <a:rPr lang="fi-FI" sz="2800" dirty="0"/>
              <a:t>päämäärä saavutetaan ja keskeiset ongelmat tai arvoitukset ratkaistaan. </a:t>
            </a:r>
          </a:p>
          <a:p>
            <a:r>
              <a:rPr lang="fi-FI" sz="2800" dirty="0"/>
              <a:t>Miten em. käännekohdat näkyvät elokuvassa?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3643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DCD7C5-9857-4648-B697-6366DF85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5208"/>
          </a:xfrm>
        </p:spPr>
        <p:txBody>
          <a:bodyPr/>
          <a:lstStyle/>
          <a:p>
            <a:r>
              <a:rPr lang="fi-FI" dirty="0"/>
              <a:t>Elokuvakerronta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C9D93A-6E4D-EA4E-A9CF-3DA608859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51007"/>
            <a:ext cx="10388278" cy="51623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800" b="1" dirty="0"/>
              <a:t>Elokuvakerronta</a:t>
            </a:r>
            <a:r>
              <a:rPr lang="fi-FI" sz="2800" dirty="0"/>
              <a:t> tarkoittaa elokuvan keinoja näyttää halutut asiat. Elokuvan kuvaaminen on tilan ja ajan rajaamista. Se tarkoittaa kuvassa näytettävän tilan sommittelua ja rajausta sekä elokuvan ajan käsittelyä. </a:t>
            </a:r>
          </a:p>
          <a:p>
            <a:pPr marL="0" indent="0">
              <a:buNone/>
            </a:pPr>
            <a:endParaRPr lang="fi-FI" sz="2800" dirty="0"/>
          </a:p>
          <a:p>
            <a:r>
              <a:rPr lang="fi-FI" sz="2800" dirty="0"/>
              <a:t>Minkälaisia kuvia esitettiin miljööstä (laajaa maisemakuvaa, rajattuja tiloja, tarkkoja yksityiskohtia, kuvakulmat: ylhäältä, suoraan edestä, alhaalta)? </a:t>
            </a:r>
          </a:p>
          <a:p>
            <a:r>
              <a:rPr lang="fi-FI" sz="2800" dirty="0"/>
              <a:t>Minkälaisia kuvia esitettiin henkilöistä (yleiskuva, kokokuva, puolikuva, lähikuva, erikoislähikuva)?</a:t>
            </a:r>
          </a:p>
          <a:p>
            <a:r>
              <a:rPr lang="fi-FI" sz="2800" dirty="0"/>
              <a:t>Miten elokuvassa käsiteltiin aikaa (kesto, siirtymät ajassa, ennakointi, takauma)?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3450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5E9FF9-C12D-9445-8FC8-3CB7C9E19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7886"/>
          </a:xfrm>
        </p:spPr>
        <p:txBody>
          <a:bodyPr/>
          <a:lstStyle/>
          <a:p>
            <a:r>
              <a:rPr lang="fi-FI" dirty="0"/>
              <a:t>Huumori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9F6A91-7314-0A4D-9DBE-F06231B9E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23686"/>
            <a:ext cx="10353554" cy="5434313"/>
          </a:xfrm>
        </p:spPr>
        <p:txBody>
          <a:bodyPr>
            <a:normAutofit/>
          </a:bodyPr>
          <a:lstStyle/>
          <a:p>
            <a:r>
              <a:rPr lang="fi-FI" sz="2400" dirty="0"/>
              <a:t>Mistä elokuvan huumori syntyy?</a:t>
            </a:r>
          </a:p>
          <a:p>
            <a:r>
              <a:rPr lang="fi-FI" sz="2400" dirty="0"/>
              <a:t>Käytettiinkö elokuvassa esim. seuraavia huumorin keinoja:</a:t>
            </a:r>
          </a:p>
          <a:p>
            <a:pPr lvl="1"/>
            <a:r>
              <a:rPr lang="fi-FI" sz="2400" dirty="0"/>
              <a:t>Liioittelu</a:t>
            </a:r>
          </a:p>
          <a:p>
            <a:pPr lvl="1"/>
            <a:r>
              <a:rPr lang="fi-FI" sz="2400" dirty="0"/>
              <a:t>Kärjistys eli provosoiva, jyrkkä liioittelu</a:t>
            </a:r>
          </a:p>
          <a:p>
            <a:pPr lvl="1"/>
            <a:r>
              <a:rPr lang="fi-FI" sz="2400" dirty="0" err="1"/>
              <a:t>Intertekstuaaliset</a:t>
            </a:r>
            <a:r>
              <a:rPr lang="fi-FI" sz="2400" dirty="0"/>
              <a:t> viittaukset eli viittaukset muihin teksteihin</a:t>
            </a:r>
          </a:p>
          <a:p>
            <a:pPr lvl="1"/>
            <a:r>
              <a:rPr lang="fi-FI" sz="2400" dirty="0"/>
              <a:t>Toisto</a:t>
            </a:r>
          </a:p>
          <a:p>
            <a:pPr lvl="1"/>
            <a:r>
              <a:rPr lang="fi-FI" sz="2400" dirty="0"/>
              <a:t>Epätavalliset rinnastukset: rinnastetaan kaksi toisilleen kaukaista asiaa</a:t>
            </a:r>
          </a:p>
          <a:p>
            <a:pPr lvl="1"/>
            <a:r>
              <a:rPr lang="fi-FI" sz="2400" dirty="0"/>
              <a:t>Yllättävät yhdistelmät: tuodaan yhteen elementtejä, jotka eivät tavallisesti liity toisiinsa.</a:t>
            </a:r>
          </a:p>
          <a:p>
            <a:pPr lvl="1"/>
            <a:r>
              <a:rPr lang="fi-FI" sz="2400" dirty="0"/>
              <a:t>Ristiriitaisuudet esimerkiksi tekstin aiheessa ja tyylissä: kirjoitetaan esimerkiksi vanhusten asemasta teinislangilla.</a:t>
            </a:r>
          </a:p>
          <a:p>
            <a:pPr lvl="1"/>
            <a:r>
              <a:rPr lang="fi-FI" sz="2400" dirty="0"/>
              <a:t>Musta huumori eli vakavien asioiden humoristinen käsittely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5911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476CFB-E309-8249-BF68-4BD33EBFC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3633"/>
          </a:xfrm>
        </p:spPr>
        <p:txBody>
          <a:bodyPr/>
          <a:lstStyle/>
          <a:p>
            <a:r>
              <a:rPr lang="fi-FI" dirty="0"/>
              <a:t>Elokuva ajankuvaajana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1579F8-ECB4-0949-A353-D29FD25F6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/>
              <a:t>Mitä elokuva kertoo nykyajasta? </a:t>
            </a:r>
          </a:p>
          <a:p>
            <a:r>
              <a:rPr lang="fi-FI" sz="2800" dirty="0"/>
              <a:t>Mikä ajankuvassa on todenmukaista? </a:t>
            </a:r>
          </a:p>
          <a:p>
            <a:r>
              <a:rPr lang="fi-FI" sz="2800" dirty="0"/>
              <a:t>Mikä ei ole todenmukaista? Miten se on perusteltavissa elokuvan maailmassa?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842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7321BB-EA8E-5348-BE65-0CB793983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3633"/>
          </a:xfrm>
        </p:spPr>
        <p:txBody>
          <a:bodyPr/>
          <a:lstStyle/>
          <a:p>
            <a:r>
              <a:rPr lang="fi-FI" dirty="0"/>
              <a:t>Teema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B9F0E9-34DC-B843-AB36-4BFA4888D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4628"/>
            <a:ext cx="9601200" cy="4142772"/>
          </a:xfrm>
        </p:spPr>
        <p:txBody>
          <a:bodyPr/>
          <a:lstStyle/>
          <a:p>
            <a:r>
              <a:rPr lang="fi-FI" sz="2800" dirty="0"/>
              <a:t>Millaisia ajatuksia elokuva herätti sinussa?</a:t>
            </a:r>
          </a:p>
          <a:p>
            <a:r>
              <a:rPr lang="fi-FI" sz="2800" dirty="0"/>
              <a:t>Mikä on mielestäsi elokuvan teema? </a:t>
            </a:r>
          </a:p>
          <a:p>
            <a:pPr marL="0" indent="0">
              <a:buNone/>
            </a:pPr>
            <a:br>
              <a:rPr lang="fi-FI" sz="2800" dirty="0"/>
            </a:br>
            <a:br>
              <a:rPr lang="fi-FI" sz="2800" dirty="0"/>
            </a:br>
            <a:r>
              <a:rPr lang="fi-FI" sz="2800" dirty="0"/>
              <a:t>Pohdi elokuvan pohjalta väitettä: Jokainen katsoo maailmaa omien silmälasiensa kautta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3893094"/>
      </p:ext>
    </p:extLst>
  </p:cSld>
  <p:clrMapOvr>
    <a:masterClrMapping/>
  </p:clrMapOvr>
</p:sld>
</file>

<file path=ppt/theme/theme1.xml><?xml version="1.0" encoding="utf-8"?>
<a:theme xmlns:a="http://schemas.openxmlformats.org/drawingml/2006/main" name="Rajattu">
  <a:themeElements>
    <a:clrScheme name="Rajattu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ajattu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ajattu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{2D8A781F-7251-8D46-9293-349D5EEC73F8}tf10001072</Template>
  <TotalTime>29</TotalTime>
  <Words>203</Words>
  <Application>Microsoft Macintosh PowerPoint</Application>
  <PresentationFormat>Laajakuva</PresentationFormat>
  <Paragraphs>50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1" baseType="lpstr">
      <vt:lpstr>Franklin Gothic Book</vt:lpstr>
      <vt:lpstr>Rajattu</vt:lpstr>
      <vt:lpstr>Elokuvakeskustelu</vt:lpstr>
      <vt:lpstr>Päähenkilö</vt:lpstr>
      <vt:lpstr>Sivuhenkilöt</vt:lpstr>
      <vt:lpstr>Näyttelijätyö</vt:lpstr>
      <vt:lpstr>Juoni ja draaman kaari</vt:lpstr>
      <vt:lpstr>Elokuvakerronta</vt:lpstr>
      <vt:lpstr>Huumori</vt:lpstr>
      <vt:lpstr>Elokuva ajankuvaajana</vt:lpstr>
      <vt:lpstr>Teema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Elokuvakeskustelu</dc:title>
  <dc:creator>Minna Artimo</dc:creator>
  <cp:lastModifiedBy>Minna Artimo</cp:lastModifiedBy>
  <cp:revision>4</cp:revision>
  <dcterms:created xsi:type="dcterms:W3CDTF">2018-09-02T10:52:18Z</dcterms:created>
  <dcterms:modified xsi:type="dcterms:W3CDTF">2018-09-02T11:21:45Z</dcterms:modified>
</cp:coreProperties>
</file>