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3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CC4"/>
    <a:srgbClr val="F38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EE5CC4">
                <a:alpha val="65882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73EE-4041-492F-BA0E-2F18D990949A}" type="datetimeFigureOut">
              <a:rPr lang="fi-FI" smtClean="0"/>
              <a:pPr/>
              <a:t>20.1.2020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/>
          <a:lstStyle/>
          <a:p>
            <a:r>
              <a:rPr lang="fi-FI" b="1" dirty="0"/>
              <a:t>Proosan analyysi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5" descr="finger, ka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217024" cy="288032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AEB247-1A8E-4A2A-AE3D-3085AFFB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628800"/>
          </a:xfrm>
        </p:spPr>
        <p:txBody>
          <a:bodyPr>
            <a:noAutofit/>
          </a:bodyPr>
          <a:lstStyle/>
          <a:p>
            <a:r>
              <a:rPr lang="fi-FI" sz="3000" b="1" dirty="0"/>
              <a:t>Eritelkää ja tulkitkaa Inka Nousiaisen novellia </a:t>
            </a:r>
            <a:r>
              <a:rPr lang="fi-FI" sz="3000" b="1" i="1" dirty="0"/>
              <a:t>Kaunis päivä </a:t>
            </a:r>
            <a:r>
              <a:rPr lang="fi-FI" sz="3000" b="1" dirty="0"/>
              <a:t>(</a:t>
            </a:r>
            <a:r>
              <a:rPr lang="fi-FI" sz="3000" b="1" i="1" dirty="0"/>
              <a:t>Toinen tuntematon</a:t>
            </a:r>
            <a:r>
              <a:rPr lang="fi-FI" sz="3000" b="1" dirty="0"/>
              <a:t>, 2017). Hyödyntäkää analyysissanne seuraavia apukysymyksiä ja perustelkaa tulkintanne pohjatekstin avulla.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CC5C3E-1ABC-42DA-B110-B931F54DF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223287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lphaLcParenR"/>
            </a:pPr>
            <a:r>
              <a:rPr lang="fi-FI" b="1" dirty="0"/>
              <a:t>Mikä on novellin juoni? Miten kerronta etenee ajallisesti? </a:t>
            </a:r>
          </a:p>
          <a:p>
            <a:pPr marL="514350" indent="-514350">
              <a:buAutoNum type="alphaLcParenR"/>
            </a:pPr>
            <a:r>
              <a:rPr lang="fi-FI" b="1" dirty="0"/>
              <a:t>Miten luonnehtisitte novellin miljöötä?</a:t>
            </a:r>
          </a:p>
          <a:p>
            <a:pPr marL="514350" indent="-514350">
              <a:buAutoNum type="alphaLcParenR"/>
            </a:pPr>
            <a:r>
              <a:rPr lang="fi-FI" b="1" dirty="0"/>
              <a:t>Millainen kertoja novellissa on?</a:t>
            </a:r>
          </a:p>
          <a:p>
            <a:pPr marL="514350" indent="-514350">
              <a:buAutoNum type="alphaLcParenR"/>
            </a:pPr>
            <a:r>
              <a:rPr lang="fi-FI" b="1" dirty="0"/>
              <a:t>Ketkä ovat novellin keskeiset henkilöhahmot? Millaiset suhteet heillä on toisiinsa? </a:t>
            </a:r>
          </a:p>
          <a:p>
            <a:pPr marL="514350" indent="-514350">
              <a:buAutoNum type="alphaLcParenR"/>
            </a:pPr>
            <a:r>
              <a:rPr lang="fi-FI" b="1" dirty="0"/>
              <a:t>Miten novellin kieltä ja tyyliä voisi luonnehtia?</a:t>
            </a:r>
          </a:p>
          <a:p>
            <a:pPr marL="514350" indent="-514350">
              <a:buAutoNum type="alphaLcParenR"/>
            </a:pPr>
            <a:r>
              <a:rPr lang="fi-FI" b="1" dirty="0"/>
              <a:t>Mikä voisi olla mielestänne novellin teema?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CD5555C-2A95-4916-8D99-4DB1242C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0516"/>
            <a:ext cx="9167543" cy="27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6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Proosa-analyysin peruskäsitteet: 1) 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808312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teoksen tarkastelema konkreettinen tapahtuma, ilmiö tai asia </a:t>
            </a:r>
          </a:p>
          <a:p>
            <a:r>
              <a:rPr lang="fi-FI" b="1" dirty="0"/>
              <a:t>luonnehdittavissa juonen pohjalta, siitä käsin, mitä tapahtuu </a:t>
            </a:r>
          </a:p>
          <a:p>
            <a:pPr lvl="1"/>
            <a:r>
              <a:rPr lang="fi-FI" b="1" dirty="0"/>
              <a:t>Mustin viimeiset elonpäivät: koira</a:t>
            </a:r>
          </a:p>
          <a:p>
            <a:pPr lvl="1"/>
            <a:r>
              <a:rPr lang="fi-FI" b="1" dirty="0"/>
              <a:t>Tuntematon sotilas: jatkosota pienen sotilasjoukon näkökulmasta</a:t>
            </a:r>
            <a:endParaRPr lang="fi-FI" dirty="0"/>
          </a:p>
          <a:p>
            <a:pPr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5EEE754-715B-457D-BC46-F7726724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" y="4016586"/>
            <a:ext cx="9143163" cy="2841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2) Nimi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3312368"/>
          </a:xfrm>
        </p:spPr>
        <p:txBody>
          <a:bodyPr numCol="2">
            <a:normAutofit lnSpcReduction="10000"/>
          </a:bodyPr>
          <a:lstStyle/>
          <a:p>
            <a:pPr>
              <a:buFontTx/>
              <a:buChar char="-"/>
            </a:pPr>
            <a:r>
              <a:rPr lang="fi-FI" sz="2400" b="1" dirty="0"/>
              <a:t>huom.: ei otsikko!</a:t>
            </a:r>
          </a:p>
          <a:p>
            <a:pPr>
              <a:buFontTx/>
              <a:buChar char="-"/>
            </a:pPr>
            <a:r>
              <a:rPr lang="fi-FI" sz="2400" b="1" dirty="0"/>
              <a:t>paljastaa aiheen</a:t>
            </a:r>
          </a:p>
          <a:p>
            <a:pPr>
              <a:buFontTx/>
              <a:buChar char="-"/>
            </a:pPr>
            <a:r>
              <a:rPr lang="fi-FI" sz="2400" b="1" dirty="0"/>
              <a:t>tulkintavihje</a:t>
            </a:r>
          </a:p>
          <a:p>
            <a:pPr lvl="1">
              <a:buFontTx/>
              <a:buChar char="-"/>
            </a:pPr>
            <a:r>
              <a:rPr lang="fi-FI" sz="2400" b="1" dirty="0"/>
              <a:t>Väinö Linna: Tuntematon sotilas</a:t>
            </a:r>
          </a:p>
          <a:p>
            <a:pPr lvl="1">
              <a:buFontTx/>
              <a:buChar char="-"/>
            </a:pPr>
            <a:r>
              <a:rPr lang="fi-FI" sz="2400" b="1" dirty="0"/>
              <a:t>Charlotte </a:t>
            </a:r>
            <a:r>
              <a:rPr lang="fi-FI" sz="2400" b="1" dirty="0" err="1"/>
              <a:t>Brontë</a:t>
            </a:r>
            <a:r>
              <a:rPr lang="fi-FI" sz="2400" b="1" dirty="0"/>
              <a:t>: Kotiopettajattaren romaani</a:t>
            </a:r>
          </a:p>
          <a:p>
            <a:pPr marL="457200" lvl="1" indent="0">
              <a:buNone/>
            </a:pPr>
            <a:endParaRPr lang="fi-FI" sz="2400" b="1" dirty="0"/>
          </a:p>
          <a:p>
            <a:pPr lvl="1">
              <a:buFontTx/>
              <a:buChar char="-"/>
            </a:pPr>
            <a:r>
              <a:rPr lang="fi-FI" sz="2400" b="1" dirty="0"/>
              <a:t>Leo Tolstoi: Sota ja rauha, Anna Karenina</a:t>
            </a:r>
          </a:p>
          <a:p>
            <a:pPr lvl="1">
              <a:buFontTx/>
              <a:buChar char="-"/>
            </a:pPr>
            <a:r>
              <a:rPr lang="fi-FI" sz="2400" b="1" dirty="0"/>
              <a:t>Terhi </a:t>
            </a:r>
            <a:r>
              <a:rPr lang="fi-FI" sz="2400" b="1" dirty="0" err="1"/>
              <a:t>Rannela</a:t>
            </a:r>
            <a:r>
              <a:rPr lang="fi-FI" sz="2400" b="1" dirty="0"/>
              <a:t>: Sanojen vapaudesta</a:t>
            </a:r>
          </a:p>
          <a:p>
            <a:pPr lvl="1">
              <a:buFontTx/>
              <a:buChar char="-"/>
            </a:pPr>
            <a:r>
              <a:rPr lang="fi-FI" sz="2400" b="1" dirty="0"/>
              <a:t>Albert Camus: Sivullinen</a:t>
            </a:r>
          </a:p>
          <a:p>
            <a:pPr lvl="1">
              <a:buFontTx/>
              <a:buChar char="-"/>
            </a:pPr>
            <a:r>
              <a:rPr lang="fi-FI" sz="2400" b="1" dirty="0"/>
              <a:t>Jussi Valtonen: He eivät tiedä mitä tekevät</a:t>
            </a:r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D7A84B-FF8E-403D-B76D-8BAAD930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1221"/>
            <a:ext cx="9144000" cy="2776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b="1" dirty="0"/>
              <a:t>3) Juoni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3024336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tapahtumien kulku</a:t>
            </a:r>
          </a:p>
          <a:p>
            <a:r>
              <a:rPr lang="fi-FI" b="1" dirty="0"/>
              <a:t>tapahtumien ja toiminnan esittäminen järjestetysti ja valitusti niin, että niiden välillä on selkeät                  syy-seuraussuhteet</a:t>
            </a:r>
          </a:p>
          <a:p>
            <a:r>
              <a:rPr lang="fi-FI" b="1" dirty="0"/>
              <a:t>kuvatut tapahtumat saavat alkunsa usein ristiriitatilanteista  ja jännitteistä, kehkeytyvät käänne- ja huippukohdiksi ja saavat lopulta ratkaisunsa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919"/>
            <a:ext cx="9144000" cy="2926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Henkilökuvaus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736304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henkilöhahmot: kirjallisessa tekstissä esiintyvät henkilöt</a:t>
            </a:r>
          </a:p>
          <a:p>
            <a:r>
              <a:rPr lang="fi-FI" b="1" dirty="0"/>
              <a:t>päähenkilöt: kerronnan keskiössä</a:t>
            </a:r>
          </a:p>
          <a:p>
            <a:r>
              <a:rPr lang="fi-FI" b="1" dirty="0"/>
              <a:t>sivuhenkilöt: päähenkilön toimintaa ja luonteenlaatua valottavia, juonen kehittelyn rakennusaineksia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4" name="Kuva 3" descr="finger, kirjailija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-79152" y="3977680"/>
            <a:ext cx="922315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fi-FI" b="1" dirty="0"/>
              <a:t>Miten pureutua henkilöhahmoon?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456384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Nimeäminen, ikä sukupuoli, sosiaalinen status? </a:t>
            </a:r>
          </a:p>
          <a:p>
            <a:r>
              <a:rPr lang="fi-FI" b="1" dirty="0"/>
              <a:t>Ulkoinen olemus, ympäristön kuvaus</a:t>
            </a:r>
          </a:p>
          <a:p>
            <a:r>
              <a:rPr lang="fi-FI" b="1" dirty="0"/>
              <a:t>Vastakkaiset luonteet – konfliktit – tarinan jännitteet</a:t>
            </a:r>
          </a:p>
          <a:p>
            <a:r>
              <a:rPr lang="fi-FI" b="1" dirty="0"/>
              <a:t>Toiminnan kuvaus, käytös -&gt; syyt toiminnan taustalla?</a:t>
            </a:r>
          </a:p>
          <a:p>
            <a:r>
              <a:rPr lang="fi-FI" b="1" dirty="0"/>
              <a:t>Kielenkäyttö: dialogi eli vuoropuhelu, monologi eli yksinpuhelu</a:t>
            </a:r>
          </a:p>
          <a:p>
            <a:r>
              <a:rPr lang="fi-FI" b="1" dirty="0"/>
              <a:t>Kehittyminen?</a:t>
            </a:r>
          </a:p>
          <a:p>
            <a:r>
              <a:rPr lang="fi-FI" b="1" dirty="0"/>
              <a:t>Suhteet muihin ihmisiin -&gt; muuttuvatko tarinan aikana?</a:t>
            </a:r>
          </a:p>
          <a:p>
            <a:r>
              <a:rPr lang="fi-FI" b="1" dirty="0"/>
              <a:t>Mitä henkilö pitää hyvänä, mitä pahana? Mihin pyrkii, mitä välttää? (Arvot, käsitykset, uskomukset)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5F7BB25-07A0-4BCE-8F8E-1466CE72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" y="4094660"/>
            <a:ext cx="9141429" cy="2763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i-FI" b="1" dirty="0"/>
              <a:t>Miljöö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240360"/>
          </a:xfrm>
        </p:spPr>
        <p:txBody>
          <a:bodyPr>
            <a:normAutofit/>
          </a:bodyPr>
          <a:lstStyle/>
          <a:p>
            <a:r>
              <a:rPr lang="fi-FI" sz="2800" b="1" dirty="0"/>
              <a:t>aika ja paikka, ympäristö, johon tapahtumat sijoittuvat</a:t>
            </a:r>
          </a:p>
          <a:p>
            <a:r>
              <a:rPr lang="fi-FI" sz="2800" b="1" dirty="0"/>
              <a:t>fyysinen ympäristö esineistä elinolosuhteisiin</a:t>
            </a:r>
          </a:p>
          <a:p>
            <a:r>
              <a:rPr lang="fi-FI" sz="2800" b="1" dirty="0"/>
              <a:t>yhteiskunnalliset olot: hahmojen elämää ympäröivät sosiaaliset, yhteiskunnalliset ja aatteelliset ilmiöt</a:t>
            </a:r>
          </a:p>
          <a:p>
            <a:r>
              <a:rPr lang="fi-FI" sz="2800" b="1" dirty="0"/>
              <a:t>ei ainoastaan elävöittävä kulissi vaan vihje tunnelmasta ja hahmojen mielenmaisemasta ja elämäntilanteesta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A5D35B-97B7-4790-8FED-D73BFA06E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8492"/>
            <a:ext cx="9144000" cy="2819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b="1" dirty="0"/>
              <a:t>Teema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Se, mistä teksti kertoo yleisellä tasolla. </a:t>
            </a:r>
          </a:p>
          <a:p>
            <a:r>
              <a:rPr lang="fi-FI" b="1" dirty="0"/>
              <a:t>Pintatasoa yleisempi ajatus.</a:t>
            </a:r>
          </a:p>
          <a:p>
            <a:r>
              <a:rPr lang="fi-FI" b="1" dirty="0"/>
              <a:t>Tiivistää teoksen keskeisen idean eli perusajatuksen, joka yhdistää teoksessa kerrottavia asioita. </a:t>
            </a:r>
          </a:p>
          <a:p>
            <a:r>
              <a:rPr lang="fi-FI" b="1" dirty="0"/>
              <a:t>Yleisinhimillinen ajatus, joka ilmaisee </a:t>
            </a:r>
            <a:r>
              <a:rPr lang="fi-FI" b="1" dirty="0" err="1"/>
              <a:t>jtkn</a:t>
            </a:r>
            <a:r>
              <a:rPr lang="fi-FI" b="1" dirty="0"/>
              <a:t> elämästä, ihmisluonteesta, ihmissuhteista, maailmasta, yhteiskunnasta</a:t>
            </a:r>
          </a:p>
          <a:p>
            <a:pPr lvl="1"/>
            <a:r>
              <a:rPr lang="fi-FI" b="1" dirty="0"/>
              <a:t>Mustin viime hetket -&gt; kuolema tai se, mikä erottaa ihmisen eläimestä</a:t>
            </a:r>
          </a:p>
          <a:p>
            <a:pPr lvl="1"/>
            <a:r>
              <a:rPr lang="fi-FI" b="1" dirty="0"/>
              <a:t>Tuntematon sotilas: sodan mielettömyys, suomalaisen sotilaan urhoollisuus, sotatoveruus ja yhteisöllisyys</a:t>
            </a:r>
          </a:p>
          <a:p>
            <a:r>
              <a:rPr lang="fi-FI" b="1" dirty="0"/>
              <a:t>selvitettävissä mm. siitä käsin, kuka kertoo ja mistä näkökulmasta sekä millaista henkilökuvaus on ja millaiset hahmojen väliset suhteet ovat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Motiivi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062029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toistuvia yksityiskohtia: esineitä, nimiä, tilanteita, tapauksia, paikkoja, henkilöitä tai henkilöasetelmia, jotka </a:t>
            </a:r>
            <a:r>
              <a:rPr lang="fi-FI" b="1" dirty="0" err="1"/>
              <a:t>kohostuvat</a:t>
            </a:r>
            <a:r>
              <a:rPr lang="fi-FI" b="1" dirty="0"/>
              <a:t> merkityksellisiksi</a:t>
            </a:r>
          </a:p>
          <a:p>
            <a:r>
              <a:rPr lang="fi-FI" b="1" dirty="0"/>
              <a:t>tiivistävät </a:t>
            </a:r>
            <a:r>
              <a:rPr lang="fi-FI" b="1" dirty="0" err="1"/>
              <a:t>jtkn</a:t>
            </a:r>
            <a:r>
              <a:rPr lang="fi-FI" b="1" dirty="0"/>
              <a:t> olennaista, vauhdittavat tapahtumia, kehittelevät juonta, vievät kerrontaa eteenpäin, luovat henkilökuvia, havainnollistavat tunnelmia</a:t>
            </a:r>
          </a:p>
          <a:p>
            <a:r>
              <a:rPr lang="fi-FI" b="1" dirty="0"/>
              <a:t>nimimotiivi: teoksen otsikko tulkintavihjeenä</a:t>
            </a:r>
          </a:p>
          <a:p>
            <a:pPr lvl="1"/>
            <a:r>
              <a:rPr lang="fi-FI" b="1" dirty="0"/>
              <a:t>Tuntematon sotilas: luutnantti </a:t>
            </a:r>
            <a:r>
              <a:rPr lang="fi-FI" b="1" dirty="0" err="1"/>
              <a:t>Lammion</a:t>
            </a:r>
            <a:r>
              <a:rPr lang="fi-FI" b="1" dirty="0"/>
              <a:t> toistuva huono </a:t>
            </a:r>
            <a:r>
              <a:rPr lang="fi-FI" b="1"/>
              <a:t>johtaminen     -&gt; </a:t>
            </a:r>
            <a:r>
              <a:rPr lang="fi-FI" b="1" dirty="0"/>
              <a:t>sodan </a:t>
            </a:r>
            <a:r>
              <a:rPr lang="fi-FI" b="1"/>
              <a:t>mielettömyyden korostuminen</a:t>
            </a:r>
            <a:endParaRPr lang="fi-FI" b="1" dirty="0"/>
          </a:p>
        </p:txBody>
      </p:sp>
      <p:pic>
        <p:nvPicPr>
          <p:cNvPr id="8" name="Kuva 7" descr="finger, loppu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3907536"/>
            <a:ext cx="9144000" cy="2950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469</Words>
  <Application>Microsoft Office PowerPoint</Application>
  <PresentationFormat>Näytössä katseltava diaesitys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Proosan analyysi</vt:lpstr>
      <vt:lpstr>Proosa-analyysin peruskäsitteet: 1) aihe</vt:lpstr>
      <vt:lpstr>2) Nimi</vt:lpstr>
      <vt:lpstr>3) Juoni</vt:lpstr>
      <vt:lpstr>Henkilökuvaus</vt:lpstr>
      <vt:lpstr>Miten pureutua henkilöhahmoon?</vt:lpstr>
      <vt:lpstr>Miljöö</vt:lpstr>
      <vt:lpstr>Teema</vt:lpstr>
      <vt:lpstr>Motiivi</vt:lpstr>
      <vt:lpstr>Eritelkää ja tulkitkaa Inka Nousiaisen novellia Kaunis päivä (Toinen tuntematon, 2017). Hyödyntäkää analyysissanne seuraavia apukysymyksiä ja perustelkaa tulkintanne pohjatekstin avulla.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Marianne</dc:creator>
  <cp:lastModifiedBy>Kärkkäinen Marianne</cp:lastModifiedBy>
  <cp:revision>34</cp:revision>
  <dcterms:created xsi:type="dcterms:W3CDTF">2017-09-03T19:32:27Z</dcterms:created>
  <dcterms:modified xsi:type="dcterms:W3CDTF">2020-01-20T14:23:31Z</dcterms:modified>
</cp:coreProperties>
</file>