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68" r:id="rId4"/>
    <p:sldId id="258" r:id="rId5"/>
    <p:sldId id="261" r:id="rId6"/>
    <p:sldId id="260" r:id="rId7"/>
    <p:sldId id="337" r:id="rId8"/>
    <p:sldId id="266" r:id="rId9"/>
    <p:sldId id="367" r:id="rId10"/>
    <p:sldId id="259" r:id="rId11"/>
    <p:sldId id="335"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F1AFF-5B42-4C5F-B369-DDEE95BBC98B}" v="2" dt="2022-05-23T07:32:49.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22D1-68DD-4CA0-A3EB-257207A679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7E0DF60D-B5B8-4882-BAD7-D4B85FB8D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A7E4E882-DED5-47D6-8636-430CFD42B36D}"/>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E3DEAE80-F707-4090-BFC6-EC9849006F0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AFDA624-48EE-4F6C-AFCF-DFE65E21FBA5}"/>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108462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0E7B-26EF-4B8B-81E1-E4A3C94CA400}"/>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F8EACC75-ACDA-45F4-B296-926B97509A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A2FAB4C-CBD7-47B5-9EFA-AA86B6E230DF}"/>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35825C18-F101-4B1D-BAD8-2E9ECDCB2E53}"/>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F84D401-BF19-48B4-B384-0F81E7ACDF98}"/>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31105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1D647-A921-4E56-BF8B-432B552F9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E6148EF-4830-4461-83BF-B54CDA0A5C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766BB96-0475-412A-AE2D-8A084F41010D}"/>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1B8DC5E2-622E-43D1-BAA5-309349DCBE2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D1639FB-B76B-40AE-AB07-1B85EE650B74}"/>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214835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CD9EBB44-12F0-4A4E-B183-E1EF1B0DA2F5}" type="datetime1">
              <a:rPr lang="fi-FI" smtClean="0"/>
              <a:t>23.5.2022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dirty="0"/>
              <a:t>JYU </a:t>
            </a:r>
            <a:r>
              <a:rPr lang="fi-FI" dirty="0" err="1"/>
              <a:t>Since</a:t>
            </a:r>
            <a:r>
              <a:rPr lang="fi-FI" dirty="0"/>
              <a:t>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60394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A2EA-91A0-494C-A20F-2F4C5C678A6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B0FC9FD-8C39-4DE3-BC77-7E60F3AFB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CCB62A-2D1B-4335-B865-EAF5773A677A}"/>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A09BC324-CC56-492F-B519-978E956B05C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99DA648-6A6E-44BF-9724-770A22F3B765}"/>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334185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AF7E-5035-4185-88CE-783F1A259F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14A72CC6-3230-437B-BE22-7372A9AB2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91EFC-C375-49A9-89DC-CFE00E8A67FD}"/>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CE0801B1-1D34-448D-A112-8B374910DDB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DFF7F8D-AC9D-419E-B9F8-DC21C852970D}"/>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70291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2602-A825-4BC5-8ACF-54B5D0066AB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0A458B3-5E57-4486-BF80-AECEC987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5E91D71B-D6C2-4A88-91AF-B1B028E7A7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DCFCAF1-E43A-4BA3-A694-9C5E3A1FEF6C}"/>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6" name="Footer Placeholder 5">
            <a:extLst>
              <a:ext uri="{FF2B5EF4-FFF2-40B4-BE49-F238E27FC236}">
                <a16:creationId xmlns:a16="http://schemas.microsoft.com/office/drawing/2014/main" id="{0E630102-0DC2-4E50-A10E-18E610F2570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5F54948F-74BC-4B7D-9555-15EBDB82F10B}"/>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232634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E48B-B8BF-4F66-8C56-44EC23D096F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C1CB48C8-008F-4AA5-8DF6-C9DBA0F7F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15CDD4-F61D-47BE-8141-AC1803140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1E2A6D2A-B8D1-42BA-A3B4-F405FF3B5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579EFB-6923-4FD2-BAF9-1C79C22B0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05331F7-D182-46A5-A379-52E7D81A961C}"/>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8" name="Footer Placeholder 7">
            <a:extLst>
              <a:ext uri="{FF2B5EF4-FFF2-40B4-BE49-F238E27FC236}">
                <a16:creationId xmlns:a16="http://schemas.microsoft.com/office/drawing/2014/main" id="{F9C9AD65-4465-44EB-B2A6-6BD5E3827538}"/>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2B3D9D65-0E49-4A62-8104-B6AFAD11A3EF}"/>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253887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E5C7-D716-4181-8385-6F16160CC9A6}"/>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EF1735D2-7861-408B-B50E-0846B7F9A22F}"/>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4" name="Footer Placeholder 3">
            <a:extLst>
              <a:ext uri="{FF2B5EF4-FFF2-40B4-BE49-F238E27FC236}">
                <a16:creationId xmlns:a16="http://schemas.microsoft.com/office/drawing/2014/main" id="{BF5FC9FE-EE0C-417E-AED8-AC8ED66BB03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3A7F630-8C57-4EAF-8CF3-38AB8949B652}"/>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117704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F44C3-3BC0-4884-9D75-44436FAB5F2A}"/>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3" name="Footer Placeholder 2">
            <a:extLst>
              <a:ext uri="{FF2B5EF4-FFF2-40B4-BE49-F238E27FC236}">
                <a16:creationId xmlns:a16="http://schemas.microsoft.com/office/drawing/2014/main" id="{830C7836-9AF0-431D-B622-3D394E36637A}"/>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379C1EF7-75E2-456D-A61D-987531A223A8}"/>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189733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27D4-73D1-4B91-BED2-0821B5D5C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2332750C-8F11-4ECF-8235-D5A2FC8EC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70CF5D63-EBE1-4308-822B-1F7A2546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843B0-5387-4E91-A4BA-EBB0BAE9EFED}"/>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6" name="Footer Placeholder 5">
            <a:extLst>
              <a:ext uri="{FF2B5EF4-FFF2-40B4-BE49-F238E27FC236}">
                <a16:creationId xmlns:a16="http://schemas.microsoft.com/office/drawing/2014/main" id="{CF03D5D5-E24C-4FE9-9BA2-C0D52D4F4A4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072D949-CF09-4527-899C-C26C1DA79C7B}"/>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28068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542-7F0D-4062-ADCA-56FE13B24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B6D8AA5-1E39-426E-91ED-90860F04E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7C8AED6-9BD3-4F67-8091-46C03DF73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424C6-9DAD-44F3-9386-FD1A62B35B64}"/>
              </a:ext>
            </a:extLst>
          </p:cNvPr>
          <p:cNvSpPr>
            <a:spLocks noGrp="1"/>
          </p:cNvSpPr>
          <p:nvPr>
            <p:ph type="dt" sz="half" idx="10"/>
          </p:nvPr>
        </p:nvSpPr>
        <p:spPr/>
        <p:txBody>
          <a:bodyPr/>
          <a:lstStyle/>
          <a:p>
            <a:fld id="{7A642DF3-0E22-4201-9E8E-12FDBD576BC9}" type="datetimeFigureOut">
              <a:rPr lang="fi-FI" smtClean="0"/>
              <a:t>23.5.2022</a:t>
            </a:fld>
            <a:endParaRPr lang="fi-FI"/>
          </a:p>
        </p:txBody>
      </p:sp>
      <p:sp>
        <p:nvSpPr>
          <p:cNvPr id="6" name="Footer Placeholder 5">
            <a:extLst>
              <a:ext uri="{FF2B5EF4-FFF2-40B4-BE49-F238E27FC236}">
                <a16:creationId xmlns:a16="http://schemas.microsoft.com/office/drawing/2014/main" id="{34124FC1-CADD-4387-ABAC-06A4D117066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5A175909-DD6F-4775-8313-901700A9DC41}"/>
              </a:ext>
            </a:extLst>
          </p:cNvPr>
          <p:cNvSpPr>
            <a:spLocks noGrp="1"/>
          </p:cNvSpPr>
          <p:nvPr>
            <p:ph type="sldNum" sz="quarter" idx="12"/>
          </p:nvPr>
        </p:nvSpPr>
        <p:spPr/>
        <p:txBody>
          <a:bodyPr/>
          <a:lstStyle/>
          <a:p>
            <a:fld id="{A2F6184B-2109-4C1F-BCD0-6644773A28DB}" type="slidenum">
              <a:rPr lang="fi-FI" smtClean="0"/>
              <a:t>‹#›</a:t>
            </a:fld>
            <a:endParaRPr lang="fi-FI"/>
          </a:p>
        </p:txBody>
      </p:sp>
    </p:spTree>
    <p:extLst>
      <p:ext uri="{BB962C8B-B14F-4D97-AF65-F5344CB8AC3E}">
        <p14:creationId xmlns:p14="http://schemas.microsoft.com/office/powerpoint/2010/main" val="252540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30B72-B56C-426D-B4E3-F2B131C2B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DB4818D-67CF-4BE9-B6C0-0E957FF081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DE610B6-CC08-4BC7-B8AA-7B8B2B4C8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2DF3-0E22-4201-9E8E-12FDBD576BC9}" type="datetimeFigureOut">
              <a:rPr lang="fi-FI" smtClean="0"/>
              <a:t>23.5.2022</a:t>
            </a:fld>
            <a:endParaRPr lang="fi-FI"/>
          </a:p>
        </p:txBody>
      </p:sp>
      <p:sp>
        <p:nvSpPr>
          <p:cNvPr id="5" name="Footer Placeholder 4">
            <a:extLst>
              <a:ext uri="{FF2B5EF4-FFF2-40B4-BE49-F238E27FC236}">
                <a16:creationId xmlns:a16="http://schemas.microsoft.com/office/drawing/2014/main" id="{8246D8D3-3B08-421F-976D-5601DE7DD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D582C1BE-F9B1-4FF5-B933-0C70A714B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6184B-2109-4C1F-BCD0-6644773A28DB}" type="slidenum">
              <a:rPr lang="fi-FI" smtClean="0"/>
              <a:t>‹#›</a:t>
            </a:fld>
            <a:endParaRPr lang="fi-FI"/>
          </a:p>
        </p:txBody>
      </p:sp>
    </p:spTree>
    <p:extLst>
      <p:ext uri="{BB962C8B-B14F-4D97-AF65-F5344CB8AC3E}">
        <p14:creationId xmlns:p14="http://schemas.microsoft.com/office/powerpoint/2010/main" val="259069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ikihanke.fi/" TargetMode="External"/><Relationship Id="rId3" Type="http://schemas.openxmlformats.org/officeDocument/2006/relationships/hyperlink" Target="https://hundred.org/en/innovations/kielitietoinen-opetus#5d4f4d3c" TargetMode="External"/><Relationship Id="rId7" Type="http://schemas.openxmlformats.org/officeDocument/2006/relationships/hyperlink" Target="https://www.enorssi.fi/julkaisut/kielitietoisen-opettajan-opas/mobile/index.html#p=2" TargetMode="External"/><Relationship Id="rId2" Type="http://schemas.openxmlformats.org/officeDocument/2006/relationships/hyperlink" Target="https://www.espoo.fi/fi-FI/Kasvatus_ja_opetus/Perusopetus/Suomenkielinen_opetustoimi/Opetuksen_kehittaminen/Kieli_ja_kulttuuritietoisuus" TargetMode="External"/><Relationship Id="rId1" Type="http://schemas.openxmlformats.org/officeDocument/2006/relationships/slideLayout" Target="../slideLayouts/slideLayout2.xml"/><Relationship Id="rId6" Type="http://schemas.openxmlformats.org/officeDocument/2006/relationships/hyperlink" Target="https://www.oph.fi/sites/default/files/documents/15664-oph-kielitietoinen-opetus-kielitietoinen-koulu_nettiversio.pdf" TargetMode="External"/><Relationship Id="rId5" Type="http://schemas.openxmlformats.org/officeDocument/2006/relationships/hyperlink" Target="https://monikielisenoppijanmatkassa.fi/kielitaidon-kehitys-ja-arviointi/miten-taito-kehittyy/" TargetMode="External"/><Relationship Id="rId10" Type="http://schemas.openxmlformats.org/officeDocument/2006/relationships/hyperlink" Target="https://dived.fi/" TargetMode="External"/><Relationship Id="rId4" Type="http://schemas.openxmlformats.org/officeDocument/2006/relationships/hyperlink" Target="https://monikielisenoppijanmatkassa.fi/" TargetMode="External"/><Relationship Id="rId9" Type="http://schemas.openxmlformats.org/officeDocument/2006/relationships/hyperlink" Target="http://listia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ielikampus.jyu.fi/fi/blog/iki-blogi/arkisto/2021/koulun-kohtaaminen-toisesta-nakokulmasta-katsottuna"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jamboard.google.com/d/1L3ldErULdrw7p1Wt6RNmRaLfh_bAhzIdqSNF9NoOiQE/edit?usp=sharin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10">
            <a:extLst>
              <a:ext uri="{FF2B5EF4-FFF2-40B4-BE49-F238E27FC236}">
                <a16:creationId xmlns:a16="http://schemas.microsoft.com/office/drawing/2014/main" id="{509FB694-37F5-4534-B456-87F414638FE3}"/>
              </a:ext>
            </a:extLst>
          </p:cNvPr>
          <p:cNvPicPr>
            <a:picLocks noChangeAspect="1"/>
          </p:cNvPicPr>
          <p:nvPr/>
        </p:nvPicPr>
        <p:blipFill rotWithShape="1">
          <a:blip r:embed="rId2">
            <a:extLst>
              <a:ext uri="{28A0092B-C50C-407E-A947-70E740481C1C}">
                <a14:useLocalDpi xmlns:a14="http://schemas.microsoft.com/office/drawing/2010/main" val="0"/>
              </a:ext>
            </a:extLst>
          </a:blip>
          <a:srcRect r="35364" b="909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FCE2B-393E-4198-B6AA-D72CD1378B5D}"/>
              </a:ext>
            </a:extLst>
          </p:cNvPr>
          <p:cNvSpPr>
            <a:spLocks noGrp="1"/>
          </p:cNvSpPr>
          <p:nvPr>
            <p:ph type="ctrTitle"/>
          </p:nvPr>
        </p:nvSpPr>
        <p:spPr>
          <a:xfrm>
            <a:off x="477981" y="1122363"/>
            <a:ext cx="4023360" cy="3204134"/>
          </a:xfrm>
        </p:spPr>
        <p:txBody>
          <a:bodyPr anchor="b">
            <a:normAutofit/>
          </a:bodyPr>
          <a:lstStyle/>
          <a:p>
            <a:pPr algn="l"/>
            <a:r>
              <a:rPr lang="fi-FI" sz="3000" dirty="0"/>
              <a:t>OH4 kielitietoisuustehtävän </a:t>
            </a:r>
            <a:r>
              <a:rPr lang="fi-FI" sz="3000" dirty="0" err="1"/>
              <a:t>reflektioti</a:t>
            </a:r>
            <a:endParaRPr lang="fi-FI" sz="3000" dirty="0"/>
          </a:p>
        </p:txBody>
      </p:sp>
      <p:sp>
        <p:nvSpPr>
          <p:cNvPr id="3" name="Subtitle 2">
            <a:extLst>
              <a:ext uri="{FF2B5EF4-FFF2-40B4-BE49-F238E27FC236}">
                <a16:creationId xmlns:a16="http://schemas.microsoft.com/office/drawing/2014/main" id="{B757CDAA-890C-4444-BF22-9BEA717C0E38}"/>
              </a:ext>
            </a:extLst>
          </p:cNvPr>
          <p:cNvSpPr>
            <a:spLocks noGrp="1"/>
          </p:cNvSpPr>
          <p:nvPr>
            <p:ph type="subTitle" idx="1"/>
          </p:nvPr>
        </p:nvSpPr>
        <p:spPr>
          <a:xfrm>
            <a:off x="477980" y="4872922"/>
            <a:ext cx="4023359" cy="1208141"/>
          </a:xfrm>
        </p:spPr>
        <p:txBody>
          <a:bodyPr>
            <a:normAutofit/>
          </a:bodyPr>
          <a:lstStyle/>
          <a:p>
            <a:pPr algn="l"/>
            <a:r>
              <a:rPr lang="fi-FI" sz="2000"/>
              <a:t>with Josephine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40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BD75-D85D-4AFA-AF77-53C626CE14E0}"/>
              </a:ext>
            </a:extLst>
          </p:cNvPr>
          <p:cNvSpPr>
            <a:spLocks noGrp="1"/>
          </p:cNvSpPr>
          <p:nvPr>
            <p:ph type="title"/>
          </p:nvPr>
        </p:nvSpPr>
        <p:spPr>
          <a:xfrm>
            <a:off x="351692" y="365125"/>
            <a:ext cx="11590216" cy="1325563"/>
          </a:xfrm>
        </p:spPr>
        <p:txBody>
          <a:bodyPr>
            <a:normAutofit fontScale="90000"/>
          </a:bodyPr>
          <a:lstStyle/>
          <a:p>
            <a:r>
              <a:rPr lang="fi-FI" dirty="0"/>
              <a:t>How </a:t>
            </a:r>
            <a:r>
              <a:rPr lang="fi-FI" dirty="0" err="1"/>
              <a:t>did</a:t>
            </a:r>
            <a:r>
              <a:rPr lang="fi-FI" dirty="0"/>
              <a:t> </a:t>
            </a:r>
            <a:r>
              <a:rPr lang="fi-FI" dirty="0" err="1"/>
              <a:t>the</a:t>
            </a:r>
            <a:r>
              <a:rPr lang="fi-FI" dirty="0"/>
              <a:t> </a:t>
            </a:r>
            <a:r>
              <a:rPr lang="fi-FI" dirty="0" err="1"/>
              <a:t>assignment</a:t>
            </a:r>
            <a:r>
              <a:rPr lang="fi-FI" dirty="0"/>
              <a:t> </a:t>
            </a:r>
            <a:r>
              <a:rPr lang="fi-FI" dirty="0" err="1"/>
              <a:t>fit</a:t>
            </a:r>
            <a:r>
              <a:rPr lang="fi-FI" dirty="0"/>
              <a:t> as </a:t>
            </a:r>
            <a:r>
              <a:rPr lang="fi-FI" dirty="0" err="1"/>
              <a:t>part</a:t>
            </a:r>
            <a:r>
              <a:rPr lang="fi-FI" dirty="0"/>
              <a:t> of </a:t>
            </a:r>
            <a:r>
              <a:rPr lang="fi-FI" dirty="0" err="1"/>
              <a:t>the</a:t>
            </a:r>
            <a:r>
              <a:rPr lang="fi-FI" dirty="0"/>
              <a:t> </a:t>
            </a:r>
            <a:r>
              <a:rPr lang="fi-FI" dirty="0" err="1"/>
              <a:t>final</a:t>
            </a:r>
            <a:r>
              <a:rPr lang="fi-FI" dirty="0"/>
              <a:t> </a:t>
            </a:r>
            <a:r>
              <a:rPr lang="fi-FI" dirty="0" err="1"/>
              <a:t>practice</a:t>
            </a:r>
            <a:r>
              <a:rPr lang="fi-FI" dirty="0"/>
              <a:t> and </a:t>
            </a:r>
            <a:r>
              <a:rPr lang="fi-FI" dirty="0" err="1"/>
              <a:t>how</a:t>
            </a:r>
            <a:r>
              <a:rPr lang="fi-FI" dirty="0"/>
              <a:t> </a:t>
            </a:r>
            <a:r>
              <a:rPr lang="fi-FI" dirty="0" err="1"/>
              <a:t>can</a:t>
            </a:r>
            <a:r>
              <a:rPr lang="fi-FI" dirty="0"/>
              <a:t> </a:t>
            </a:r>
            <a:r>
              <a:rPr lang="fi-FI" dirty="0" err="1"/>
              <a:t>you</a:t>
            </a:r>
            <a:r>
              <a:rPr lang="fi-FI" dirty="0"/>
              <a:t> </a:t>
            </a:r>
            <a:r>
              <a:rPr lang="fi-FI" dirty="0" err="1"/>
              <a:t>respond</a:t>
            </a:r>
            <a:r>
              <a:rPr lang="fi-FI" dirty="0"/>
              <a:t> to </a:t>
            </a:r>
            <a:r>
              <a:rPr lang="fi-FI" dirty="0" err="1"/>
              <a:t>these</a:t>
            </a:r>
            <a:r>
              <a:rPr lang="fi-FI" dirty="0"/>
              <a:t> </a:t>
            </a:r>
            <a:r>
              <a:rPr lang="fi-FI" dirty="0" err="1"/>
              <a:t>questions</a:t>
            </a:r>
            <a:r>
              <a:rPr lang="fi-FI" dirty="0"/>
              <a:t>?</a:t>
            </a:r>
          </a:p>
        </p:txBody>
      </p:sp>
      <p:sp>
        <p:nvSpPr>
          <p:cNvPr id="3" name="Content Placeholder 2">
            <a:extLst>
              <a:ext uri="{FF2B5EF4-FFF2-40B4-BE49-F238E27FC236}">
                <a16:creationId xmlns:a16="http://schemas.microsoft.com/office/drawing/2014/main" id="{5893CF55-A57B-4AD6-A0B3-B8F0CF2D64DE}"/>
              </a:ext>
            </a:extLst>
          </p:cNvPr>
          <p:cNvSpPr>
            <a:spLocks noGrp="1"/>
          </p:cNvSpPr>
          <p:nvPr>
            <p:ph idx="1"/>
          </p:nvPr>
        </p:nvSpPr>
        <p:spPr/>
        <p:txBody>
          <a:bodyPr>
            <a:normAutofit fontScale="92500" lnSpcReduction="10000"/>
          </a:bodyPr>
          <a:lstStyle/>
          <a:p>
            <a:pPr marL="0" indent="0">
              <a:buNone/>
            </a:pPr>
            <a:r>
              <a:rPr lang="fi-FI" b="1" dirty="0"/>
              <a:t>Pedagoginen osaaminen: </a:t>
            </a:r>
            <a:endParaRPr lang="fi-FI" dirty="0"/>
          </a:p>
          <a:p>
            <a:pPr>
              <a:buFont typeface="Arial" panose="020B0604020202020204" pitchFamily="34" charset="0"/>
              <a:buChar char="•"/>
            </a:pPr>
            <a:r>
              <a:rPr lang="fi-FI" dirty="0"/>
              <a:t>Millaiset valmiudet minulla on ohjata ja tukea esteetöntä ja yksilöllistettyä oppimista? </a:t>
            </a:r>
          </a:p>
          <a:p>
            <a:pPr>
              <a:buFont typeface="Arial" panose="020B0604020202020204" pitchFamily="34" charset="0"/>
              <a:buChar char="•"/>
            </a:pPr>
            <a:r>
              <a:rPr lang="fi-FI" dirty="0"/>
              <a:t>Mitkä ovat kehittämiskohteeni (esimerkiksi oppimisen ohjaamisessa, oppimisen esteellisyyden poistamisessa, yksilöllistämisessä, arvioinnissa, opetusmenetelmissä ja -työtavoissa jne.)? </a:t>
            </a:r>
          </a:p>
          <a:p>
            <a:pPr marL="0" indent="0">
              <a:buNone/>
            </a:pPr>
            <a:r>
              <a:rPr lang="fi-FI" b="1" dirty="0"/>
              <a:t>Kouluyhteisön hyvinvointi ja sen tukeminen:  </a:t>
            </a:r>
          </a:p>
          <a:p>
            <a:pPr>
              <a:buFont typeface="Arial" panose="020B0604020202020204" pitchFamily="34" charset="0"/>
              <a:buChar char="•"/>
            </a:pPr>
            <a:r>
              <a:rPr lang="fi-FI" dirty="0"/>
              <a:t>Miten voin antaa tukea opettajakollegoiden jaksamiseen ja työhön sitoutumiseen?</a:t>
            </a:r>
          </a:p>
          <a:p>
            <a:pPr>
              <a:buFont typeface="Arial" panose="020B0604020202020204" pitchFamily="34" charset="0"/>
              <a:buChar char="•"/>
            </a:pPr>
            <a:r>
              <a:rPr lang="fi-FI" dirty="0"/>
              <a:t>Miten voin edistää työyhteisön motivaatiota kehittää toimintakulttuuriaan? </a:t>
            </a:r>
          </a:p>
          <a:p>
            <a:endParaRPr lang="fi-FI" dirty="0"/>
          </a:p>
        </p:txBody>
      </p:sp>
    </p:spTree>
    <p:extLst>
      <p:ext uri="{BB962C8B-B14F-4D97-AF65-F5344CB8AC3E}">
        <p14:creationId xmlns:p14="http://schemas.microsoft.com/office/powerpoint/2010/main" val="336668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dirty="0"/>
              <a:t>Lähteitä ja vinkkejä</a:t>
            </a:r>
          </a:p>
        </p:txBody>
      </p:sp>
      <p:sp>
        <p:nvSpPr>
          <p:cNvPr id="9" name="Content Placeholder 8"/>
          <p:cNvSpPr>
            <a:spLocks noGrp="1"/>
          </p:cNvSpPr>
          <p:nvPr>
            <p:ph idx="1"/>
          </p:nvPr>
        </p:nvSpPr>
        <p:spPr/>
        <p:txBody>
          <a:bodyPr>
            <a:normAutofit lnSpcReduction="10000"/>
          </a:bodyPr>
          <a:lstStyle/>
          <a:p>
            <a:r>
              <a:rPr lang="fi-FI" sz="1400" dirty="0">
                <a:hlinkClick r:id="rId2"/>
              </a:rPr>
              <a:t>https://www.espoo.fi/fi-FI/Kasvatus_ja_opetus/Perusopetus/Suomenkielinen_opetustoimi/Opetuksen_kehittaminen/Kieli_ja_kulttuuritietoisuus</a:t>
            </a:r>
            <a:r>
              <a:rPr lang="fi-FI" sz="1400" dirty="0"/>
              <a:t> </a:t>
            </a:r>
          </a:p>
          <a:p>
            <a:r>
              <a:rPr lang="fi-FI" sz="1400" dirty="0">
                <a:hlinkClick r:id="rId3"/>
              </a:rPr>
              <a:t>https://hundred.org/en/innovations/kielitietoinen-opetus#5d4f4d3c</a:t>
            </a:r>
            <a:r>
              <a:rPr lang="fi-FI" sz="1400" dirty="0"/>
              <a:t> </a:t>
            </a:r>
          </a:p>
          <a:p>
            <a:r>
              <a:rPr lang="fi-FI" sz="1400" dirty="0"/>
              <a:t>Monikielisen oppijan matkassa: </a:t>
            </a:r>
            <a:r>
              <a:rPr lang="fi-FI" sz="1400" dirty="0">
                <a:hlinkClick r:id="rId4"/>
              </a:rPr>
              <a:t>https://monikielisenoppijanmatkassa.fi/</a:t>
            </a:r>
            <a:r>
              <a:rPr lang="fi-FI" sz="1400" dirty="0"/>
              <a:t> </a:t>
            </a:r>
          </a:p>
          <a:p>
            <a:r>
              <a:rPr lang="fi-FI" sz="1400" dirty="0"/>
              <a:t>Kielitaidon kehittymisestä: </a:t>
            </a:r>
            <a:r>
              <a:rPr lang="fi-FI" sz="1400" dirty="0">
                <a:hlinkClick r:id="rId5"/>
              </a:rPr>
              <a:t>https://monikielisenoppijanmatkassa.fi/kielitaidon-kehitys-ja-arviointi/miten-taito-kehittyy/</a:t>
            </a:r>
            <a:r>
              <a:rPr lang="fi-FI" sz="1400" dirty="0"/>
              <a:t> </a:t>
            </a:r>
          </a:p>
          <a:p>
            <a:r>
              <a:rPr lang="en-US" sz="1400" dirty="0"/>
              <a:t>Cummins, J. (2017). Multilingualism in Classroom Instruction: “I think it’s helping my brain grow.” Scottish Languages Review 33, 5–18.</a:t>
            </a:r>
          </a:p>
          <a:p>
            <a:r>
              <a:rPr lang="fi-FI" sz="1400" dirty="0"/>
              <a:t>Lehtonen, H. (2018). Monikielisyys näkyväksi. Audiovisuaalinen tuotos. Kasvatus ja koulutus.</a:t>
            </a:r>
            <a:endParaRPr lang="en-US" sz="1400" dirty="0"/>
          </a:p>
          <a:p>
            <a:r>
              <a:rPr lang="en-US" sz="1400" dirty="0" err="1"/>
              <a:t>Moate</a:t>
            </a:r>
            <a:r>
              <a:rPr lang="en-US" sz="1400" dirty="0"/>
              <a:t>, J. (2016). Living between two education systems. In </a:t>
            </a:r>
            <a:r>
              <a:rPr lang="en-US" sz="1400" dirty="0" err="1"/>
              <a:t>Raiker</a:t>
            </a:r>
            <a:r>
              <a:rPr lang="en-US" sz="1400" dirty="0"/>
              <a:t>, A. &amp; </a:t>
            </a:r>
            <a:r>
              <a:rPr lang="en-US" sz="1400" dirty="0" err="1"/>
              <a:t>Rautiainen</a:t>
            </a:r>
            <a:r>
              <a:rPr lang="en-US" sz="1400" dirty="0"/>
              <a:t>, M. (eds.) </a:t>
            </a:r>
            <a:r>
              <a:rPr lang="en-US" sz="1400" i="1" dirty="0"/>
              <a:t>Educating for Democracy in England and Finland. Principles and culture.</a:t>
            </a:r>
            <a:r>
              <a:rPr lang="en-US" sz="1400" dirty="0"/>
              <a:t> (pp. 27-36). Routledge.</a:t>
            </a:r>
          </a:p>
          <a:p>
            <a:r>
              <a:rPr lang="fi-FI" sz="1400" dirty="0"/>
              <a:t>Opetushallitus. Kielitietoinen opetus – Kielitietoinen koulu. Saatavilla: </a:t>
            </a:r>
            <a:r>
              <a:rPr lang="fi-FI" sz="1400" dirty="0">
                <a:hlinkClick r:id="rId6"/>
              </a:rPr>
              <a:t>https://www.oph.fi/sites/default/files/documents/15664-oph-kielitietoinen-opetus-kielitietoinen-koulu_nettiversio.pdf</a:t>
            </a:r>
            <a:r>
              <a:rPr lang="fi-FI" sz="1400" dirty="0"/>
              <a:t> </a:t>
            </a:r>
          </a:p>
          <a:p>
            <a:r>
              <a:rPr lang="fi-FI" sz="1400" dirty="0"/>
              <a:t>Ruohonen, T. (toim.) (2019). Kielitietoisen opettajan opas. E-norssi. Saatavilla: </a:t>
            </a:r>
            <a:r>
              <a:rPr lang="fi-FI" sz="1400" dirty="0">
                <a:hlinkClick r:id="rId7"/>
              </a:rPr>
              <a:t>https://www.enorssi.fi/julkaisut/kielitietoisen-opettajan-opas/mobile/index.html#p=2</a:t>
            </a:r>
            <a:r>
              <a:rPr lang="fi-FI" sz="1400" dirty="0"/>
              <a:t> </a:t>
            </a:r>
          </a:p>
          <a:p>
            <a:r>
              <a:rPr lang="fi-FI" sz="1400" dirty="0"/>
              <a:t>Sekä hankkeet:</a:t>
            </a:r>
          </a:p>
          <a:p>
            <a:pPr lvl="1"/>
            <a:r>
              <a:rPr lang="fi-FI" sz="1000" dirty="0"/>
              <a:t>IKI – Innovatiivisen kielikasvatuksen kartta ja kompassi: </a:t>
            </a:r>
            <a:r>
              <a:rPr lang="fi-FI" sz="1000" dirty="0">
                <a:hlinkClick r:id="rId8"/>
              </a:rPr>
              <a:t>https://ikihanke.fi</a:t>
            </a:r>
            <a:r>
              <a:rPr lang="fi-FI" sz="1000" dirty="0"/>
              <a:t> </a:t>
            </a:r>
          </a:p>
          <a:p>
            <a:pPr lvl="1"/>
            <a:r>
              <a:rPr lang="fi-FI" sz="1000" dirty="0" err="1"/>
              <a:t>LISTiac</a:t>
            </a:r>
            <a:r>
              <a:rPr lang="fi-FI" sz="1000" dirty="0"/>
              <a:t> – </a:t>
            </a:r>
            <a:r>
              <a:rPr lang="fi-FI" sz="1000" dirty="0" err="1"/>
              <a:t>Linguistically</a:t>
            </a:r>
            <a:r>
              <a:rPr lang="fi-FI" sz="1000" dirty="0"/>
              <a:t> </a:t>
            </a:r>
            <a:r>
              <a:rPr lang="fi-FI" sz="1000" dirty="0" err="1"/>
              <a:t>sensitive</a:t>
            </a:r>
            <a:r>
              <a:rPr lang="fi-FI" sz="1000" dirty="0"/>
              <a:t> </a:t>
            </a:r>
            <a:r>
              <a:rPr lang="fi-FI" sz="1000" dirty="0" err="1"/>
              <a:t>teaching</a:t>
            </a:r>
            <a:r>
              <a:rPr lang="fi-FI" sz="1000" dirty="0"/>
              <a:t> in </a:t>
            </a:r>
            <a:r>
              <a:rPr lang="fi-FI" sz="1000" dirty="0" err="1"/>
              <a:t>all</a:t>
            </a:r>
            <a:r>
              <a:rPr lang="fi-FI" sz="1000" dirty="0"/>
              <a:t> </a:t>
            </a:r>
            <a:r>
              <a:rPr lang="fi-FI" sz="1000" dirty="0" err="1"/>
              <a:t>classrooms</a:t>
            </a:r>
            <a:r>
              <a:rPr lang="fi-FI" sz="1000" dirty="0"/>
              <a:t>: </a:t>
            </a:r>
            <a:r>
              <a:rPr lang="fi-FI" sz="1000" dirty="0">
                <a:hlinkClick r:id="rId9"/>
              </a:rPr>
              <a:t>http://listiac.org/</a:t>
            </a:r>
            <a:r>
              <a:rPr lang="fi-FI" sz="1000" dirty="0"/>
              <a:t> </a:t>
            </a:r>
          </a:p>
          <a:p>
            <a:pPr lvl="1"/>
            <a:r>
              <a:rPr lang="fi-FI" sz="1000" dirty="0" err="1"/>
              <a:t>DivEd</a:t>
            </a:r>
            <a:r>
              <a:rPr lang="fi-FI" sz="1000" dirty="0"/>
              <a:t> – </a:t>
            </a:r>
            <a:r>
              <a:rPr lang="fi-FI" sz="1000" dirty="0" err="1"/>
              <a:t>Diversity</a:t>
            </a:r>
            <a:r>
              <a:rPr lang="fi-FI" sz="1000" dirty="0"/>
              <a:t> in </a:t>
            </a:r>
            <a:r>
              <a:rPr lang="fi-FI" sz="1000" dirty="0" err="1"/>
              <a:t>education</a:t>
            </a:r>
            <a:r>
              <a:rPr lang="fi-FI" sz="1000" dirty="0"/>
              <a:t>: </a:t>
            </a:r>
            <a:r>
              <a:rPr lang="fi-FI" sz="1000" dirty="0">
                <a:hlinkClick r:id="rId10"/>
              </a:rPr>
              <a:t>https://dived.fi/</a:t>
            </a:r>
            <a:r>
              <a:rPr lang="fi-FI" sz="1000" dirty="0"/>
              <a:t> </a:t>
            </a:r>
          </a:p>
          <a:p>
            <a:endParaRPr lang="fi-FI" sz="1400" dirty="0"/>
          </a:p>
          <a:p>
            <a:endParaRPr lang="fi-FI" sz="1400" dirty="0"/>
          </a:p>
          <a:p>
            <a:endParaRPr lang="en-US" sz="1400" dirty="0"/>
          </a:p>
          <a:p>
            <a:endParaRPr lang="fi-FI" sz="1400" dirty="0"/>
          </a:p>
        </p:txBody>
      </p:sp>
      <p:sp>
        <p:nvSpPr>
          <p:cNvPr id="5" name="Date Placeholder 4"/>
          <p:cNvSpPr>
            <a:spLocks noGrp="1"/>
          </p:cNvSpPr>
          <p:nvPr>
            <p:ph type="dt" sz="half" idx="10"/>
          </p:nvPr>
        </p:nvSpPr>
        <p:spPr/>
        <p:txBody>
          <a:bodyPr/>
          <a:lstStyle/>
          <a:p>
            <a:fld id="{CD9EBB44-12F0-4A4E-B183-E1EF1B0DA2F5}" type="datetime1">
              <a:rPr lang="fi-FI" smtClean="0"/>
              <a:t>23.5.2022</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pPr/>
              <a:t>11</a:t>
            </a:fld>
            <a:endParaRPr lang="fi-FI"/>
          </a:p>
        </p:txBody>
      </p:sp>
    </p:spTree>
    <p:extLst>
      <p:ext uri="{BB962C8B-B14F-4D97-AF65-F5344CB8AC3E}">
        <p14:creationId xmlns:p14="http://schemas.microsoft.com/office/powerpoint/2010/main" val="2353360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E810-FCC9-469A-ACC1-A2B5D3D79496}"/>
              </a:ext>
            </a:extLst>
          </p:cNvPr>
          <p:cNvSpPr>
            <a:spLocks noGrp="1"/>
          </p:cNvSpPr>
          <p:nvPr>
            <p:ph type="title"/>
          </p:nvPr>
        </p:nvSpPr>
        <p:spPr/>
        <p:txBody>
          <a:bodyPr/>
          <a:lstStyle/>
          <a:p>
            <a:r>
              <a:rPr lang="fi-FI" dirty="0" err="1"/>
              <a:t>Orientation</a:t>
            </a:r>
            <a:endParaRPr lang="fi-FI" dirty="0"/>
          </a:p>
        </p:txBody>
      </p:sp>
      <p:sp>
        <p:nvSpPr>
          <p:cNvPr id="3" name="Content Placeholder 2">
            <a:extLst>
              <a:ext uri="{FF2B5EF4-FFF2-40B4-BE49-F238E27FC236}">
                <a16:creationId xmlns:a16="http://schemas.microsoft.com/office/drawing/2014/main" id="{6EDB2A6E-EB8F-4263-AB78-1AA565B9B897}"/>
              </a:ext>
            </a:extLst>
          </p:cNvPr>
          <p:cNvSpPr>
            <a:spLocks noGrp="1"/>
          </p:cNvSpPr>
          <p:nvPr>
            <p:ph idx="1"/>
          </p:nvPr>
        </p:nvSpPr>
        <p:spPr/>
        <p:txBody>
          <a:bodyPr>
            <a:normAutofit fontScale="85000" lnSpcReduction="20000"/>
          </a:bodyPr>
          <a:lstStyle/>
          <a:p>
            <a:r>
              <a:rPr lang="fi-FI" dirty="0" err="1"/>
              <a:t>Yesterday</a:t>
            </a:r>
            <a:r>
              <a:rPr lang="fi-FI" dirty="0"/>
              <a:t> </a:t>
            </a:r>
            <a:r>
              <a:rPr lang="fi-FI" dirty="0" err="1"/>
              <a:t>heard</a:t>
            </a:r>
            <a:r>
              <a:rPr lang="fi-FI" dirty="0"/>
              <a:t> a </a:t>
            </a:r>
            <a:r>
              <a:rPr lang="fi-FI" dirty="0" err="1"/>
              <a:t>story</a:t>
            </a:r>
            <a:r>
              <a:rPr lang="fi-FI" dirty="0"/>
              <a:t> </a:t>
            </a:r>
            <a:r>
              <a:rPr lang="fi-FI" dirty="0" err="1"/>
              <a:t>from</a:t>
            </a:r>
            <a:r>
              <a:rPr lang="fi-FI" dirty="0"/>
              <a:t> a 64 </a:t>
            </a:r>
            <a:r>
              <a:rPr lang="fi-FI" dirty="0" err="1"/>
              <a:t>year</a:t>
            </a:r>
            <a:r>
              <a:rPr lang="fi-FI" dirty="0"/>
              <a:t> </a:t>
            </a:r>
            <a:r>
              <a:rPr lang="fi-FI" dirty="0" err="1"/>
              <a:t>old</a:t>
            </a:r>
            <a:r>
              <a:rPr lang="fi-FI" dirty="0"/>
              <a:t> </a:t>
            </a:r>
            <a:r>
              <a:rPr lang="fi-FI" dirty="0" err="1"/>
              <a:t>man</a:t>
            </a:r>
            <a:r>
              <a:rPr lang="fi-FI" dirty="0"/>
              <a:t> </a:t>
            </a:r>
            <a:r>
              <a:rPr lang="fi-FI" dirty="0" err="1"/>
              <a:t>who</a:t>
            </a:r>
            <a:r>
              <a:rPr lang="fi-FI" dirty="0"/>
              <a:t> </a:t>
            </a:r>
            <a:r>
              <a:rPr lang="fi-FI" dirty="0" err="1"/>
              <a:t>had</a:t>
            </a:r>
            <a:r>
              <a:rPr lang="fi-FI" dirty="0"/>
              <a:t> </a:t>
            </a:r>
            <a:r>
              <a:rPr lang="fi-FI" dirty="0" err="1"/>
              <a:t>immigrated</a:t>
            </a:r>
            <a:r>
              <a:rPr lang="fi-FI" dirty="0"/>
              <a:t> to England </a:t>
            </a:r>
            <a:r>
              <a:rPr lang="fi-FI" dirty="0" err="1"/>
              <a:t>with</a:t>
            </a:r>
            <a:r>
              <a:rPr lang="fi-FI" dirty="0"/>
              <a:t> </a:t>
            </a:r>
            <a:r>
              <a:rPr lang="fi-FI" dirty="0" err="1"/>
              <a:t>his</a:t>
            </a:r>
            <a:r>
              <a:rPr lang="fi-FI" dirty="0"/>
              <a:t> </a:t>
            </a:r>
            <a:r>
              <a:rPr lang="fi-FI" dirty="0" err="1"/>
              <a:t>Greek</a:t>
            </a:r>
            <a:r>
              <a:rPr lang="fi-FI" dirty="0"/>
              <a:t> </a:t>
            </a:r>
            <a:r>
              <a:rPr lang="fi-FI" dirty="0" err="1"/>
              <a:t>Cypriot</a:t>
            </a:r>
            <a:r>
              <a:rPr lang="fi-FI" dirty="0"/>
              <a:t> </a:t>
            </a:r>
            <a:r>
              <a:rPr lang="fi-FI" dirty="0" err="1"/>
              <a:t>family</a:t>
            </a:r>
            <a:r>
              <a:rPr lang="fi-FI" dirty="0"/>
              <a:t> as a </a:t>
            </a:r>
            <a:r>
              <a:rPr lang="fi-FI" dirty="0" err="1"/>
              <a:t>small</a:t>
            </a:r>
            <a:r>
              <a:rPr lang="fi-FI" dirty="0"/>
              <a:t> </a:t>
            </a:r>
            <a:r>
              <a:rPr lang="fi-FI" dirty="0" err="1"/>
              <a:t>child</a:t>
            </a:r>
            <a:r>
              <a:rPr lang="fi-FI" dirty="0"/>
              <a:t>. At </a:t>
            </a:r>
            <a:r>
              <a:rPr lang="fi-FI" dirty="0" err="1"/>
              <a:t>the</a:t>
            </a:r>
            <a:r>
              <a:rPr lang="fi-FI" dirty="0"/>
              <a:t> </a:t>
            </a:r>
            <a:r>
              <a:rPr lang="fi-FI" dirty="0" err="1"/>
              <a:t>age</a:t>
            </a:r>
            <a:r>
              <a:rPr lang="fi-FI" dirty="0"/>
              <a:t> of 5 he </a:t>
            </a:r>
            <a:r>
              <a:rPr lang="fi-FI" dirty="0" err="1"/>
              <a:t>had</a:t>
            </a:r>
            <a:r>
              <a:rPr lang="fi-FI" dirty="0"/>
              <a:t> </a:t>
            </a:r>
            <a:r>
              <a:rPr lang="fi-FI" dirty="0" err="1"/>
              <a:t>started</a:t>
            </a:r>
            <a:r>
              <a:rPr lang="fi-FI" dirty="0"/>
              <a:t> </a:t>
            </a:r>
            <a:r>
              <a:rPr lang="fi-FI" dirty="0" err="1"/>
              <a:t>school</a:t>
            </a:r>
            <a:r>
              <a:rPr lang="fi-FI" dirty="0"/>
              <a:t> in England, </a:t>
            </a:r>
            <a:r>
              <a:rPr lang="fi-FI" dirty="0" err="1"/>
              <a:t>unable</a:t>
            </a:r>
            <a:r>
              <a:rPr lang="fi-FI" dirty="0"/>
              <a:t> to </a:t>
            </a:r>
            <a:r>
              <a:rPr lang="fi-FI" dirty="0" err="1"/>
              <a:t>speak</a:t>
            </a:r>
            <a:r>
              <a:rPr lang="fi-FI" dirty="0"/>
              <a:t> a </a:t>
            </a:r>
            <a:r>
              <a:rPr lang="fi-FI" dirty="0" err="1"/>
              <a:t>word</a:t>
            </a:r>
            <a:r>
              <a:rPr lang="fi-FI" dirty="0"/>
              <a:t> of English.</a:t>
            </a:r>
          </a:p>
          <a:p>
            <a:r>
              <a:rPr lang="fi-FI" dirty="0"/>
              <a:t>He </a:t>
            </a:r>
            <a:r>
              <a:rPr lang="fi-FI" dirty="0" err="1"/>
              <a:t>felt</a:t>
            </a:r>
            <a:r>
              <a:rPr lang="fi-FI" dirty="0"/>
              <a:t> </a:t>
            </a:r>
            <a:r>
              <a:rPr lang="fi-FI" dirty="0" err="1"/>
              <a:t>like</a:t>
            </a:r>
            <a:r>
              <a:rPr lang="fi-FI" dirty="0"/>
              <a:t> a ’</a:t>
            </a:r>
            <a:r>
              <a:rPr lang="fi-FI" dirty="0" err="1"/>
              <a:t>big</a:t>
            </a:r>
            <a:r>
              <a:rPr lang="fi-FI" dirty="0"/>
              <a:t>, </a:t>
            </a:r>
            <a:r>
              <a:rPr lang="fi-FI" dirty="0" err="1"/>
              <a:t>brown</a:t>
            </a:r>
            <a:r>
              <a:rPr lang="fi-FI" dirty="0"/>
              <a:t> </a:t>
            </a:r>
            <a:r>
              <a:rPr lang="fi-FI" dirty="0" err="1"/>
              <a:t>lump</a:t>
            </a:r>
            <a:r>
              <a:rPr lang="fi-FI" dirty="0"/>
              <a:t>’ </a:t>
            </a:r>
            <a:r>
              <a:rPr lang="fi-FI" dirty="0" err="1"/>
              <a:t>that</a:t>
            </a:r>
            <a:r>
              <a:rPr lang="fi-FI" dirty="0"/>
              <a:t> no-</a:t>
            </a:r>
            <a:r>
              <a:rPr lang="fi-FI" dirty="0" err="1"/>
              <a:t>one</a:t>
            </a:r>
            <a:r>
              <a:rPr lang="fi-FI" dirty="0"/>
              <a:t> </a:t>
            </a:r>
            <a:r>
              <a:rPr lang="fi-FI" dirty="0" err="1"/>
              <a:t>really</a:t>
            </a:r>
            <a:r>
              <a:rPr lang="fi-FI" dirty="0"/>
              <a:t> </a:t>
            </a:r>
            <a:r>
              <a:rPr lang="fi-FI" dirty="0" err="1"/>
              <a:t>wanted</a:t>
            </a:r>
            <a:r>
              <a:rPr lang="fi-FI" dirty="0"/>
              <a:t>. </a:t>
            </a:r>
            <a:r>
              <a:rPr lang="fi-FI" dirty="0" err="1"/>
              <a:t>Unable</a:t>
            </a:r>
            <a:r>
              <a:rPr lang="fi-FI" dirty="0"/>
              <a:t> to </a:t>
            </a:r>
            <a:r>
              <a:rPr lang="fi-FI" dirty="0" err="1"/>
              <a:t>communicate</a:t>
            </a:r>
            <a:r>
              <a:rPr lang="fi-FI" dirty="0"/>
              <a:t> he </a:t>
            </a:r>
            <a:r>
              <a:rPr lang="fi-FI" dirty="0" err="1"/>
              <a:t>used</a:t>
            </a:r>
            <a:r>
              <a:rPr lang="fi-FI" dirty="0"/>
              <a:t> to </a:t>
            </a:r>
            <a:r>
              <a:rPr lang="fi-FI" dirty="0" err="1"/>
              <a:t>walk</a:t>
            </a:r>
            <a:r>
              <a:rPr lang="fi-FI" dirty="0"/>
              <a:t> </a:t>
            </a:r>
            <a:r>
              <a:rPr lang="fi-FI" dirty="0" err="1"/>
              <a:t>round</a:t>
            </a:r>
            <a:r>
              <a:rPr lang="fi-FI" dirty="0"/>
              <a:t> and </a:t>
            </a:r>
            <a:r>
              <a:rPr lang="fi-FI" dirty="0" err="1"/>
              <a:t>round</a:t>
            </a:r>
            <a:r>
              <a:rPr lang="fi-FI" dirty="0"/>
              <a:t> </a:t>
            </a:r>
            <a:r>
              <a:rPr lang="fi-FI" dirty="0" err="1"/>
              <a:t>the</a:t>
            </a:r>
            <a:r>
              <a:rPr lang="fi-FI" dirty="0"/>
              <a:t> </a:t>
            </a:r>
            <a:r>
              <a:rPr lang="fi-FI" dirty="0" err="1"/>
              <a:t>school</a:t>
            </a:r>
            <a:r>
              <a:rPr lang="fi-FI" dirty="0"/>
              <a:t> </a:t>
            </a:r>
            <a:r>
              <a:rPr lang="fi-FI" dirty="0" err="1"/>
              <a:t>yard</a:t>
            </a:r>
            <a:r>
              <a:rPr lang="fi-FI" dirty="0"/>
              <a:t> </a:t>
            </a:r>
            <a:r>
              <a:rPr lang="fi-FI" dirty="0" err="1"/>
              <a:t>or</a:t>
            </a:r>
            <a:r>
              <a:rPr lang="fi-FI" dirty="0"/>
              <a:t> </a:t>
            </a:r>
            <a:r>
              <a:rPr lang="fi-FI" dirty="0" err="1"/>
              <a:t>hide</a:t>
            </a:r>
            <a:r>
              <a:rPr lang="fi-FI" dirty="0"/>
              <a:t> in </a:t>
            </a:r>
            <a:r>
              <a:rPr lang="fi-FI" dirty="0" err="1"/>
              <a:t>the</a:t>
            </a:r>
            <a:r>
              <a:rPr lang="fi-FI" dirty="0"/>
              <a:t> </a:t>
            </a:r>
            <a:r>
              <a:rPr lang="fi-FI" dirty="0" err="1"/>
              <a:t>toilets</a:t>
            </a:r>
            <a:endParaRPr lang="fi-FI" dirty="0"/>
          </a:p>
          <a:p>
            <a:r>
              <a:rPr lang="fi-FI" dirty="0"/>
              <a:t>He </a:t>
            </a:r>
            <a:r>
              <a:rPr lang="fi-FI" dirty="0" err="1"/>
              <a:t>could</a:t>
            </a:r>
            <a:r>
              <a:rPr lang="fi-FI" dirty="0"/>
              <a:t> </a:t>
            </a:r>
            <a:r>
              <a:rPr lang="fi-FI" dirty="0" err="1"/>
              <a:t>see</a:t>
            </a:r>
            <a:r>
              <a:rPr lang="fi-FI" dirty="0"/>
              <a:t> </a:t>
            </a:r>
            <a:r>
              <a:rPr lang="fi-FI" dirty="0" err="1"/>
              <a:t>teachers</a:t>
            </a:r>
            <a:r>
              <a:rPr lang="fi-FI" dirty="0"/>
              <a:t> </a:t>
            </a:r>
            <a:r>
              <a:rPr lang="fi-FI" dirty="0" err="1"/>
              <a:t>trying</a:t>
            </a:r>
            <a:r>
              <a:rPr lang="fi-FI" dirty="0"/>
              <a:t> to </a:t>
            </a:r>
            <a:r>
              <a:rPr lang="fi-FI" dirty="0" err="1"/>
              <a:t>persuade</a:t>
            </a:r>
            <a:r>
              <a:rPr lang="fi-FI" dirty="0"/>
              <a:t> </a:t>
            </a:r>
            <a:r>
              <a:rPr lang="fi-FI" dirty="0" err="1"/>
              <a:t>other</a:t>
            </a:r>
            <a:r>
              <a:rPr lang="fi-FI" dirty="0"/>
              <a:t> </a:t>
            </a:r>
            <a:r>
              <a:rPr lang="fi-FI" dirty="0" err="1"/>
              <a:t>children</a:t>
            </a:r>
            <a:r>
              <a:rPr lang="fi-FI" dirty="0"/>
              <a:t> to play </a:t>
            </a:r>
            <a:r>
              <a:rPr lang="fi-FI" dirty="0" err="1"/>
              <a:t>with</a:t>
            </a:r>
            <a:r>
              <a:rPr lang="fi-FI" dirty="0"/>
              <a:t> </a:t>
            </a:r>
            <a:r>
              <a:rPr lang="fi-FI" dirty="0" err="1"/>
              <a:t>him</a:t>
            </a:r>
            <a:r>
              <a:rPr lang="fi-FI" dirty="0"/>
              <a:t>, and </a:t>
            </a:r>
            <a:r>
              <a:rPr lang="fi-FI" dirty="0" err="1"/>
              <a:t>when</a:t>
            </a:r>
            <a:r>
              <a:rPr lang="fi-FI" dirty="0"/>
              <a:t> </a:t>
            </a:r>
            <a:r>
              <a:rPr lang="fi-FI" dirty="0" err="1"/>
              <a:t>they</a:t>
            </a:r>
            <a:r>
              <a:rPr lang="fi-FI" dirty="0"/>
              <a:t> </a:t>
            </a:r>
            <a:r>
              <a:rPr lang="fi-FI" dirty="0" err="1"/>
              <a:t>reluctantly</a:t>
            </a:r>
            <a:r>
              <a:rPr lang="fi-FI" dirty="0"/>
              <a:t> </a:t>
            </a:r>
            <a:r>
              <a:rPr lang="fi-FI" dirty="0" err="1"/>
              <a:t>asked</a:t>
            </a:r>
            <a:r>
              <a:rPr lang="fi-FI" dirty="0"/>
              <a:t>, he </a:t>
            </a:r>
            <a:r>
              <a:rPr lang="fi-FI" dirty="0" err="1"/>
              <a:t>said</a:t>
            </a:r>
            <a:r>
              <a:rPr lang="fi-FI" dirty="0"/>
              <a:t> ’no’ to </a:t>
            </a:r>
            <a:r>
              <a:rPr lang="fi-FI" dirty="0" err="1"/>
              <a:t>avoid</a:t>
            </a:r>
            <a:r>
              <a:rPr lang="fi-FI" dirty="0"/>
              <a:t> </a:t>
            </a:r>
            <a:r>
              <a:rPr lang="fi-FI" dirty="0" err="1"/>
              <a:t>being</a:t>
            </a:r>
            <a:r>
              <a:rPr lang="fi-FI" dirty="0"/>
              <a:t> a </a:t>
            </a:r>
            <a:r>
              <a:rPr lang="fi-FI" dirty="0" err="1"/>
              <a:t>burden</a:t>
            </a:r>
            <a:r>
              <a:rPr lang="fi-FI" dirty="0"/>
              <a:t>.</a:t>
            </a:r>
          </a:p>
          <a:p>
            <a:r>
              <a:rPr lang="fi-FI" dirty="0" err="1"/>
              <a:t>His</a:t>
            </a:r>
            <a:r>
              <a:rPr lang="fi-FI" dirty="0"/>
              <a:t> </a:t>
            </a:r>
            <a:r>
              <a:rPr lang="fi-FI" dirty="0" err="1"/>
              <a:t>experience</a:t>
            </a:r>
            <a:r>
              <a:rPr lang="fi-FI" dirty="0"/>
              <a:t> of </a:t>
            </a:r>
            <a:r>
              <a:rPr lang="fi-FI" dirty="0" err="1"/>
              <a:t>being</a:t>
            </a:r>
            <a:r>
              <a:rPr lang="fi-FI" dirty="0"/>
              <a:t> a ’</a:t>
            </a:r>
            <a:r>
              <a:rPr lang="fi-FI" dirty="0" err="1"/>
              <a:t>big</a:t>
            </a:r>
            <a:r>
              <a:rPr lang="fi-FI" dirty="0"/>
              <a:t>, </a:t>
            </a:r>
            <a:r>
              <a:rPr lang="fi-FI" dirty="0" err="1"/>
              <a:t>brown</a:t>
            </a:r>
            <a:r>
              <a:rPr lang="fi-FI" dirty="0"/>
              <a:t> </a:t>
            </a:r>
            <a:r>
              <a:rPr lang="fi-FI" dirty="0" err="1"/>
              <a:t>lump</a:t>
            </a:r>
            <a:r>
              <a:rPr lang="fi-FI" dirty="0"/>
              <a:t>’ </a:t>
            </a:r>
            <a:r>
              <a:rPr lang="fi-FI" dirty="0" err="1"/>
              <a:t>left</a:t>
            </a:r>
            <a:r>
              <a:rPr lang="fi-FI" dirty="0"/>
              <a:t> a </a:t>
            </a:r>
            <a:r>
              <a:rPr lang="fi-FI" dirty="0" err="1"/>
              <a:t>mark</a:t>
            </a:r>
            <a:r>
              <a:rPr lang="fi-FI" dirty="0"/>
              <a:t> on </a:t>
            </a:r>
            <a:r>
              <a:rPr lang="fi-FI" dirty="0" err="1"/>
              <a:t>his</a:t>
            </a:r>
            <a:r>
              <a:rPr lang="fi-FI" dirty="0"/>
              <a:t> life, </a:t>
            </a:r>
            <a:r>
              <a:rPr lang="fi-FI" dirty="0" err="1"/>
              <a:t>even</a:t>
            </a:r>
            <a:r>
              <a:rPr lang="fi-FI" dirty="0"/>
              <a:t> as an </a:t>
            </a:r>
            <a:r>
              <a:rPr lang="fi-FI" dirty="0" err="1"/>
              <a:t>adult</a:t>
            </a:r>
            <a:r>
              <a:rPr lang="fi-FI" dirty="0"/>
              <a:t> he </a:t>
            </a:r>
            <a:r>
              <a:rPr lang="fi-FI" dirty="0" err="1"/>
              <a:t>sometimes</a:t>
            </a:r>
            <a:r>
              <a:rPr lang="fi-FI" dirty="0"/>
              <a:t> </a:t>
            </a:r>
            <a:r>
              <a:rPr lang="fi-FI" dirty="0" err="1"/>
              <a:t>finds</a:t>
            </a:r>
            <a:r>
              <a:rPr lang="fi-FI" dirty="0"/>
              <a:t> it </a:t>
            </a:r>
            <a:r>
              <a:rPr lang="fi-FI" dirty="0" err="1"/>
              <a:t>hard</a:t>
            </a:r>
            <a:r>
              <a:rPr lang="fi-FI" dirty="0"/>
              <a:t> to </a:t>
            </a:r>
            <a:r>
              <a:rPr lang="fi-FI" dirty="0" err="1"/>
              <a:t>believe</a:t>
            </a:r>
            <a:r>
              <a:rPr lang="fi-FI" dirty="0"/>
              <a:t> </a:t>
            </a:r>
            <a:r>
              <a:rPr lang="fi-FI" dirty="0" err="1"/>
              <a:t>that</a:t>
            </a:r>
            <a:r>
              <a:rPr lang="fi-FI" dirty="0"/>
              <a:t> </a:t>
            </a:r>
            <a:r>
              <a:rPr lang="fi-FI" dirty="0" err="1"/>
              <a:t>people</a:t>
            </a:r>
            <a:r>
              <a:rPr lang="fi-FI" dirty="0"/>
              <a:t> </a:t>
            </a:r>
            <a:r>
              <a:rPr lang="fi-FI" dirty="0" err="1"/>
              <a:t>want</a:t>
            </a:r>
            <a:r>
              <a:rPr lang="fi-FI" dirty="0"/>
              <a:t> </a:t>
            </a:r>
            <a:r>
              <a:rPr lang="fi-FI" dirty="0" err="1"/>
              <a:t>him</a:t>
            </a:r>
            <a:r>
              <a:rPr lang="fi-FI" dirty="0"/>
              <a:t> </a:t>
            </a:r>
            <a:r>
              <a:rPr lang="fi-FI" dirty="0" err="1"/>
              <a:t>around</a:t>
            </a:r>
            <a:r>
              <a:rPr lang="fi-FI" dirty="0"/>
              <a:t>. </a:t>
            </a:r>
          </a:p>
          <a:p>
            <a:r>
              <a:rPr lang="fi-FI" dirty="0"/>
              <a:t>Of </a:t>
            </a:r>
            <a:r>
              <a:rPr lang="fi-FI" dirty="0" err="1"/>
              <a:t>course</a:t>
            </a:r>
            <a:r>
              <a:rPr lang="fi-FI" dirty="0"/>
              <a:t>, </a:t>
            </a:r>
            <a:r>
              <a:rPr lang="fi-FI" dirty="0" err="1"/>
              <a:t>there</a:t>
            </a:r>
            <a:r>
              <a:rPr lang="fi-FI" dirty="0"/>
              <a:t> </a:t>
            </a:r>
            <a:r>
              <a:rPr lang="fi-FI" dirty="0" err="1"/>
              <a:t>are</a:t>
            </a:r>
            <a:r>
              <a:rPr lang="fi-FI" dirty="0"/>
              <a:t> </a:t>
            </a:r>
            <a:r>
              <a:rPr lang="fi-FI" dirty="0" err="1"/>
              <a:t>many</a:t>
            </a:r>
            <a:r>
              <a:rPr lang="fi-FI" dirty="0"/>
              <a:t> </a:t>
            </a:r>
            <a:r>
              <a:rPr lang="fi-FI" dirty="0" err="1"/>
              <a:t>reasons</a:t>
            </a:r>
            <a:r>
              <a:rPr lang="fi-FI" dirty="0"/>
              <a:t> </a:t>
            </a:r>
            <a:r>
              <a:rPr lang="fi-FI" dirty="0" err="1"/>
              <a:t>why</a:t>
            </a:r>
            <a:r>
              <a:rPr lang="fi-FI" dirty="0"/>
              <a:t> </a:t>
            </a:r>
            <a:r>
              <a:rPr lang="fi-FI" dirty="0" err="1"/>
              <a:t>people</a:t>
            </a:r>
            <a:r>
              <a:rPr lang="fi-FI" dirty="0"/>
              <a:t> </a:t>
            </a:r>
            <a:r>
              <a:rPr lang="fi-FI" dirty="0" err="1"/>
              <a:t>experience</a:t>
            </a:r>
            <a:r>
              <a:rPr lang="fi-FI" dirty="0"/>
              <a:t> </a:t>
            </a:r>
            <a:r>
              <a:rPr lang="fi-FI" dirty="0" err="1"/>
              <a:t>themselves</a:t>
            </a:r>
            <a:r>
              <a:rPr lang="fi-FI" dirty="0"/>
              <a:t> as ’</a:t>
            </a:r>
            <a:r>
              <a:rPr lang="fi-FI" dirty="0" err="1"/>
              <a:t>outsiders</a:t>
            </a:r>
            <a:r>
              <a:rPr lang="fi-FI" dirty="0"/>
              <a:t>’ </a:t>
            </a:r>
            <a:r>
              <a:rPr lang="fi-FI" dirty="0" err="1"/>
              <a:t>or</a:t>
            </a:r>
            <a:r>
              <a:rPr lang="fi-FI" dirty="0"/>
              <a:t> </a:t>
            </a:r>
            <a:r>
              <a:rPr lang="fi-FI" dirty="0" err="1"/>
              <a:t>uncomfortable</a:t>
            </a:r>
            <a:r>
              <a:rPr lang="fi-FI" dirty="0"/>
              <a:t>, </a:t>
            </a:r>
            <a:r>
              <a:rPr lang="fi-FI" dirty="0" err="1"/>
              <a:t>but</a:t>
            </a:r>
            <a:r>
              <a:rPr lang="fi-FI" dirty="0"/>
              <a:t> as </a:t>
            </a:r>
            <a:r>
              <a:rPr lang="fi-FI" dirty="0" err="1"/>
              <a:t>teachers</a:t>
            </a:r>
            <a:r>
              <a:rPr lang="fi-FI" dirty="0"/>
              <a:t> </a:t>
            </a:r>
            <a:r>
              <a:rPr lang="fi-FI" dirty="0" err="1"/>
              <a:t>we</a:t>
            </a:r>
            <a:r>
              <a:rPr lang="fi-FI" dirty="0"/>
              <a:t> </a:t>
            </a:r>
            <a:r>
              <a:rPr lang="fi-FI" dirty="0" err="1"/>
              <a:t>can</a:t>
            </a:r>
            <a:r>
              <a:rPr lang="fi-FI" dirty="0"/>
              <a:t> </a:t>
            </a:r>
            <a:r>
              <a:rPr lang="fi-FI" dirty="0" err="1"/>
              <a:t>try</a:t>
            </a:r>
            <a:r>
              <a:rPr lang="fi-FI" dirty="0"/>
              <a:t> to </a:t>
            </a:r>
            <a:r>
              <a:rPr lang="fi-FI" dirty="0" err="1"/>
              <a:t>avoid</a:t>
            </a:r>
            <a:r>
              <a:rPr lang="fi-FI" dirty="0"/>
              <a:t> </a:t>
            </a:r>
            <a:r>
              <a:rPr lang="fi-FI" dirty="0" err="1"/>
              <a:t>creating</a:t>
            </a:r>
            <a:r>
              <a:rPr lang="fi-FI" dirty="0"/>
              <a:t> </a:t>
            </a:r>
            <a:r>
              <a:rPr lang="fi-FI" dirty="0" err="1"/>
              <a:t>or</a:t>
            </a:r>
            <a:r>
              <a:rPr lang="fi-FI" dirty="0"/>
              <a:t> </a:t>
            </a:r>
            <a:r>
              <a:rPr lang="fi-FI" dirty="0" err="1"/>
              <a:t>adding</a:t>
            </a:r>
            <a:r>
              <a:rPr lang="fi-FI" dirty="0"/>
              <a:t> to </a:t>
            </a:r>
            <a:r>
              <a:rPr lang="fi-FI" dirty="0" err="1"/>
              <a:t>these</a:t>
            </a:r>
            <a:r>
              <a:rPr lang="fi-FI" dirty="0"/>
              <a:t> </a:t>
            </a:r>
            <a:r>
              <a:rPr lang="fi-FI" dirty="0" err="1"/>
              <a:t>negative</a:t>
            </a:r>
            <a:r>
              <a:rPr lang="fi-FI" dirty="0"/>
              <a:t> </a:t>
            </a:r>
            <a:r>
              <a:rPr lang="fi-FI" dirty="0" err="1"/>
              <a:t>experiences</a:t>
            </a:r>
            <a:endParaRPr lang="fi-FI" dirty="0"/>
          </a:p>
        </p:txBody>
      </p:sp>
    </p:spTree>
    <p:extLst>
      <p:ext uri="{BB962C8B-B14F-4D97-AF65-F5344CB8AC3E}">
        <p14:creationId xmlns:p14="http://schemas.microsoft.com/office/powerpoint/2010/main" val="215629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50F3-13C9-4805-AB3F-5FE964DF5394}"/>
              </a:ext>
            </a:extLst>
          </p:cNvPr>
          <p:cNvSpPr>
            <a:spLocks noGrp="1"/>
          </p:cNvSpPr>
          <p:nvPr>
            <p:ph type="title"/>
          </p:nvPr>
        </p:nvSpPr>
        <p:spPr/>
        <p:txBody>
          <a:bodyPr/>
          <a:lstStyle/>
          <a:p>
            <a:r>
              <a:rPr lang="fi-FI" dirty="0" err="1"/>
              <a:t>Overview</a:t>
            </a:r>
            <a:endParaRPr lang="fi-FI" dirty="0"/>
          </a:p>
        </p:txBody>
      </p:sp>
      <p:sp>
        <p:nvSpPr>
          <p:cNvPr id="3" name="Content Placeholder 2">
            <a:extLst>
              <a:ext uri="{FF2B5EF4-FFF2-40B4-BE49-F238E27FC236}">
                <a16:creationId xmlns:a16="http://schemas.microsoft.com/office/drawing/2014/main" id="{800EC613-26AC-4083-A9B5-B144B1B62F27}"/>
              </a:ext>
            </a:extLst>
          </p:cNvPr>
          <p:cNvSpPr>
            <a:spLocks noGrp="1"/>
          </p:cNvSpPr>
          <p:nvPr>
            <p:ph idx="1"/>
          </p:nvPr>
        </p:nvSpPr>
        <p:spPr/>
        <p:txBody>
          <a:bodyPr/>
          <a:lstStyle/>
          <a:p>
            <a:r>
              <a:rPr lang="fi-FI" dirty="0"/>
              <a:t>Key </a:t>
            </a:r>
            <a:r>
              <a:rPr lang="fi-FI" dirty="0" err="1"/>
              <a:t>observations</a:t>
            </a:r>
            <a:r>
              <a:rPr lang="fi-FI" dirty="0"/>
              <a:t> </a:t>
            </a:r>
            <a:r>
              <a:rPr lang="fi-FI" dirty="0" err="1"/>
              <a:t>from</a:t>
            </a:r>
            <a:r>
              <a:rPr lang="fi-FI" dirty="0"/>
              <a:t> </a:t>
            </a:r>
            <a:r>
              <a:rPr lang="fi-FI" dirty="0" err="1"/>
              <a:t>your</a:t>
            </a:r>
            <a:r>
              <a:rPr lang="fi-FI" dirty="0"/>
              <a:t> </a:t>
            </a:r>
            <a:r>
              <a:rPr lang="fi-FI" dirty="0" err="1"/>
              <a:t>reports</a:t>
            </a:r>
            <a:endParaRPr lang="fi-FI" dirty="0"/>
          </a:p>
          <a:p>
            <a:r>
              <a:rPr lang="fi-FI" dirty="0" err="1"/>
              <a:t>Points</a:t>
            </a:r>
            <a:r>
              <a:rPr lang="fi-FI" dirty="0"/>
              <a:t> I </a:t>
            </a:r>
            <a:r>
              <a:rPr lang="fi-FI" dirty="0" err="1"/>
              <a:t>began</a:t>
            </a:r>
            <a:r>
              <a:rPr lang="fi-FI" dirty="0"/>
              <a:t> to </a:t>
            </a:r>
            <a:r>
              <a:rPr lang="fi-FI" dirty="0" err="1"/>
              <a:t>ponder</a:t>
            </a:r>
            <a:r>
              <a:rPr lang="fi-FI" dirty="0"/>
              <a:t>…</a:t>
            </a:r>
          </a:p>
          <a:p>
            <a:r>
              <a:rPr lang="fi-FI" dirty="0" err="1"/>
              <a:t>Questions</a:t>
            </a:r>
            <a:r>
              <a:rPr lang="fi-FI" dirty="0"/>
              <a:t> for me?</a:t>
            </a:r>
          </a:p>
          <a:p>
            <a:r>
              <a:rPr lang="fi-FI" dirty="0"/>
              <a:t>Real-life </a:t>
            </a:r>
            <a:r>
              <a:rPr lang="fi-FI" dirty="0" err="1"/>
              <a:t>scenarios</a:t>
            </a:r>
            <a:r>
              <a:rPr lang="fi-FI" dirty="0"/>
              <a:t> and </a:t>
            </a:r>
            <a:r>
              <a:rPr lang="fi-FI" dirty="0" err="1"/>
              <a:t>possible</a:t>
            </a:r>
            <a:r>
              <a:rPr lang="fi-FI" dirty="0"/>
              <a:t> </a:t>
            </a:r>
            <a:r>
              <a:rPr lang="fi-FI" dirty="0" err="1"/>
              <a:t>responses</a:t>
            </a:r>
            <a:endParaRPr lang="fi-FI" dirty="0"/>
          </a:p>
          <a:p>
            <a:r>
              <a:rPr lang="fi-FI" dirty="0" err="1"/>
              <a:t>The</a:t>
            </a:r>
            <a:r>
              <a:rPr lang="fi-FI" dirty="0"/>
              <a:t> </a:t>
            </a:r>
            <a:r>
              <a:rPr lang="fi-FI" dirty="0" err="1"/>
              <a:t>final</a:t>
            </a:r>
            <a:r>
              <a:rPr lang="fi-FI" dirty="0"/>
              <a:t> </a:t>
            </a:r>
            <a:r>
              <a:rPr lang="fi-FI" dirty="0" err="1"/>
              <a:t>step</a:t>
            </a:r>
            <a:r>
              <a:rPr lang="fi-FI" dirty="0"/>
              <a:t> of </a:t>
            </a:r>
            <a:r>
              <a:rPr lang="fi-FI" dirty="0" err="1"/>
              <a:t>the</a:t>
            </a:r>
            <a:r>
              <a:rPr lang="fi-FI" dirty="0"/>
              <a:t> </a:t>
            </a:r>
            <a:r>
              <a:rPr lang="fi-FI" dirty="0" err="1"/>
              <a:t>language</a:t>
            </a:r>
            <a:r>
              <a:rPr lang="fi-FI" dirty="0"/>
              <a:t> </a:t>
            </a:r>
            <a:r>
              <a:rPr lang="fi-FI" dirty="0" err="1"/>
              <a:t>aware</a:t>
            </a:r>
            <a:r>
              <a:rPr lang="fi-FI" dirty="0"/>
              <a:t> </a:t>
            </a:r>
            <a:r>
              <a:rPr lang="fi-FI" dirty="0" err="1"/>
              <a:t>pathway</a:t>
            </a:r>
            <a:r>
              <a:rPr lang="fi-FI" dirty="0"/>
              <a:t>?</a:t>
            </a:r>
          </a:p>
        </p:txBody>
      </p:sp>
    </p:spTree>
    <p:extLst>
      <p:ext uri="{BB962C8B-B14F-4D97-AF65-F5344CB8AC3E}">
        <p14:creationId xmlns:p14="http://schemas.microsoft.com/office/powerpoint/2010/main" val="146388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542-8C73-4222-9B9E-CE138F132E3B}"/>
              </a:ext>
            </a:extLst>
          </p:cNvPr>
          <p:cNvSpPr>
            <a:spLocks noGrp="1"/>
          </p:cNvSpPr>
          <p:nvPr>
            <p:ph type="title"/>
          </p:nvPr>
        </p:nvSpPr>
        <p:spPr>
          <a:xfrm>
            <a:off x="0" y="0"/>
            <a:ext cx="10515600" cy="846260"/>
          </a:xfrm>
        </p:spPr>
        <p:txBody>
          <a:bodyPr/>
          <a:lstStyle/>
          <a:p>
            <a:r>
              <a:rPr lang="fi-FI" dirty="0" err="1"/>
              <a:t>Important</a:t>
            </a:r>
            <a:r>
              <a:rPr lang="fi-FI" dirty="0"/>
              <a:t> </a:t>
            </a:r>
            <a:r>
              <a:rPr lang="fi-FI" dirty="0" err="1"/>
              <a:t>observations</a:t>
            </a:r>
            <a:r>
              <a:rPr lang="fi-FI" dirty="0"/>
              <a:t> </a:t>
            </a:r>
            <a:r>
              <a:rPr lang="fi-FI" dirty="0" err="1"/>
              <a:t>from</a:t>
            </a:r>
            <a:r>
              <a:rPr lang="fi-FI" dirty="0"/>
              <a:t> </a:t>
            </a:r>
            <a:r>
              <a:rPr lang="fi-FI" dirty="0" err="1"/>
              <a:t>your</a:t>
            </a:r>
            <a:r>
              <a:rPr lang="fi-FI" dirty="0"/>
              <a:t> </a:t>
            </a:r>
            <a:r>
              <a:rPr lang="fi-FI" dirty="0" err="1"/>
              <a:t>reports</a:t>
            </a:r>
            <a:endParaRPr lang="fi-FI" dirty="0"/>
          </a:p>
        </p:txBody>
      </p:sp>
      <p:sp>
        <p:nvSpPr>
          <p:cNvPr id="4" name="Speech Bubble: Rectangle with Corners Rounded 3">
            <a:extLst>
              <a:ext uri="{FF2B5EF4-FFF2-40B4-BE49-F238E27FC236}">
                <a16:creationId xmlns:a16="http://schemas.microsoft.com/office/drawing/2014/main" id="{189844D7-A40F-4930-9593-392ED7A80F7C}"/>
              </a:ext>
            </a:extLst>
          </p:cNvPr>
          <p:cNvSpPr/>
          <p:nvPr/>
        </p:nvSpPr>
        <p:spPr>
          <a:xfrm>
            <a:off x="2704124" y="1464711"/>
            <a:ext cx="3868616" cy="1770857"/>
          </a:xfrm>
          <a:prstGeom prst="wedgeRoundRectCallout">
            <a:avLst>
              <a:gd name="adj1" fmla="val -37601"/>
              <a:gd name="adj2" fmla="val 7618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Täytyy muistaa, ettei oppilas ole niin sanottu turistikohde luokassa, vaan vertainen myös suomalaisten oppilaiden keskuudessa.</a:t>
            </a:r>
          </a:p>
          <a:p>
            <a:pPr algn="ctr"/>
            <a:endParaRPr lang="fi-FI" dirty="0"/>
          </a:p>
        </p:txBody>
      </p:sp>
      <p:sp>
        <p:nvSpPr>
          <p:cNvPr id="6" name="Speech Bubble: Rectangle with Corners Rounded 5">
            <a:extLst>
              <a:ext uri="{FF2B5EF4-FFF2-40B4-BE49-F238E27FC236}">
                <a16:creationId xmlns:a16="http://schemas.microsoft.com/office/drawing/2014/main" id="{E134A1DC-07AB-4146-903A-2CBB1DA9C360}"/>
              </a:ext>
            </a:extLst>
          </p:cNvPr>
          <p:cNvSpPr/>
          <p:nvPr/>
        </p:nvSpPr>
        <p:spPr>
          <a:xfrm>
            <a:off x="117231" y="2000737"/>
            <a:ext cx="2362199" cy="4415693"/>
          </a:xfrm>
          <a:prstGeom prst="wedgeRoundRectCallout">
            <a:avLst>
              <a:gd name="adj1" fmla="val 66731"/>
              <a:gd name="adj2" fmla="val -9262"/>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Harjoittelun vastuuhenkilö painotti erityisesti sitä, että opettajana meidän tulisi tiedostaa oppitunnille tai aiheelle olennaisimmat termit ja käyttää niitä oikein, esimerkiksi matematiikan tunnilla yhteenlaskusta puhuminen pluslaskun sijaan. Tämäkin liittyy pääasiassa täysin suomea puhuviin luokkiin, joita Jyväskylän normaalikoululla on.</a:t>
            </a:r>
          </a:p>
        </p:txBody>
      </p:sp>
      <p:sp>
        <p:nvSpPr>
          <p:cNvPr id="9" name="Speech Bubble: Rectangle with Corners Rounded 8">
            <a:extLst>
              <a:ext uri="{FF2B5EF4-FFF2-40B4-BE49-F238E27FC236}">
                <a16:creationId xmlns:a16="http://schemas.microsoft.com/office/drawing/2014/main" id="{F7EF6960-CD0B-4FF9-BFA5-BA3A718B3E77}"/>
              </a:ext>
            </a:extLst>
          </p:cNvPr>
          <p:cNvSpPr/>
          <p:nvPr/>
        </p:nvSpPr>
        <p:spPr>
          <a:xfrm>
            <a:off x="7487138" y="3335581"/>
            <a:ext cx="4599353" cy="1134819"/>
          </a:xfrm>
          <a:prstGeom prst="wedgeRoundRectCallout">
            <a:avLst>
              <a:gd name="adj1" fmla="val -40868"/>
              <a:gd name="adj2" fmla="val 67431"/>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effectLst/>
                <a:latin typeface="Arial" panose="020B0604020202020204" pitchFamily="34" charset="0"/>
              </a:rPr>
              <a:t>Anna oppilaan käyttää omaa äidinkieltä oppimisessa (ja käytä hyödyksi mahdollisuuksien mukaan oman äidinkielen opettajia)</a:t>
            </a:r>
          </a:p>
          <a:p>
            <a:pPr algn="ctr"/>
            <a:endParaRPr lang="fi-FI" sz="1400" dirty="0"/>
          </a:p>
        </p:txBody>
      </p:sp>
      <p:sp>
        <p:nvSpPr>
          <p:cNvPr id="11" name="Speech Bubble: Rectangle with Corners Rounded 10">
            <a:extLst>
              <a:ext uri="{FF2B5EF4-FFF2-40B4-BE49-F238E27FC236}">
                <a16:creationId xmlns:a16="http://schemas.microsoft.com/office/drawing/2014/main" id="{BB02853B-FE1A-41C8-BF55-3D0A3898F267}"/>
              </a:ext>
            </a:extLst>
          </p:cNvPr>
          <p:cNvSpPr/>
          <p:nvPr/>
        </p:nvSpPr>
        <p:spPr>
          <a:xfrm>
            <a:off x="7049477" y="5197232"/>
            <a:ext cx="4954954" cy="1370740"/>
          </a:xfrm>
          <a:prstGeom prst="wedgeRoundRectCallout">
            <a:avLst>
              <a:gd name="adj1" fmla="val -46016"/>
              <a:gd name="adj2" fmla="val -85444"/>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effectLst/>
                <a:latin typeface="Arial" panose="020B0604020202020204" pitchFamily="34" charset="0"/>
              </a:rPr>
              <a:t>Opettaja tukee koko luokan valmistautumista uuden oppilaan tuloon. Käytä mukana opetuksessa esimerkiksi leikkejä, joihin oppilas voi osallistua auttavalla kielitaidolla (voi seurata ja kopioida mitä muut tekevät)</a:t>
            </a:r>
          </a:p>
        </p:txBody>
      </p:sp>
      <p:sp>
        <p:nvSpPr>
          <p:cNvPr id="13" name="Speech Bubble: Rectangle with Corners Rounded 12">
            <a:extLst>
              <a:ext uri="{FF2B5EF4-FFF2-40B4-BE49-F238E27FC236}">
                <a16:creationId xmlns:a16="http://schemas.microsoft.com/office/drawing/2014/main" id="{EC58EEC0-D73D-4CE1-AFAE-97EDDFDA9BC0}"/>
              </a:ext>
            </a:extLst>
          </p:cNvPr>
          <p:cNvSpPr/>
          <p:nvPr/>
        </p:nvSpPr>
        <p:spPr>
          <a:xfrm>
            <a:off x="3296139" y="3902990"/>
            <a:ext cx="3528644" cy="1883029"/>
          </a:xfrm>
          <a:prstGeom prst="wedgeRoundRectCallout">
            <a:avLst>
              <a:gd name="adj1" fmla="val -58042"/>
              <a:gd name="adj2" fmla="val -425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bg1"/>
                </a:solidFill>
                <a:effectLst/>
                <a:latin typeface="Arial" panose="020B0604020202020204" pitchFamily="34" charset="0"/>
                <a:ea typeface="Times New Roman" panose="02020603050405020304" pitchFamily="18" charset="0"/>
              </a:rPr>
              <a:t>Kaikkein tärkeintä on avoin ja turvallinen kohtaaminen. Älä aseta omia ennakkoluuloja tai paineita myöskään itsellesi. Kuuntele, keskustele, osoita mielenkiintosi ja ole läsnä. Tilanne on jännittävä varmasti koko perheelle, ja uuden oppiminen ja uuteen tottuminen vaatii aikaa. </a:t>
            </a:r>
          </a:p>
        </p:txBody>
      </p:sp>
      <p:sp>
        <p:nvSpPr>
          <p:cNvPr id="14" name="Speech Bubble: Rectangle with Corners Rounded 13">
            <a:extLst>
              <a:ext uri="{FF2B5EF4-FFF2-40B4-BE49-F238E27FC236}">
                <a16:creationId xmlns:a16="http://schemas.microsoft.com/office/drawing/2014/main" id="{5D509BE2-7B2C-4F37-8298-6EA6C6D818EC}"/>
              </a:ext>
            </a:extLst>
          </p:cNvPr>
          <p:cNvSpPr/>
          <p:nvPr/>
        </p:nvSpPr>
        <p:spPr>
          <a:xfrm>
            <a:off x="6744677" y="1023685"/>
            <a:ext cx="4525108" cy="1891453"/>
          </a:xfrm>
          <a:prstGeom prst="wedgeRound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bg1"/>
                </a:solidFill>
                <a:effectLst/>
                <a:latin typeface="Arial" panose="020B0604020202020204" pitchFamily="34" charset="0"/>
                <a:ea typeface="Times New Roman" panose="02020603050405020304" pitchFamily="18" charset="0"/>
              </a:rPr>
              <a:t>Tarkoituksena on siis taata oppilaalle mahdollisuudet oppia ja kasvaa koulussa. Keskeisin osallisuutta tukeva työmuoto on kielitietoisuus opetuksessa ja koulussa ylipäätään. Käytännössä tämä tarkoittaa oppilaan kielellisten resurssien huomioimista opetuksessa siten, että oppilas pääsee huonollakin kielitaidolla kiinni siihen, mitä asioita koulussa käydään läpi. </a:t>
            </a:r>
            <a:endParaRPr lang="fi-FI" sz="1400" dirty="0">
              <a:solidFill>
                <a:schemeClr val="bg1"/>
              </a:solidFill>
            </a:endParaRPr>
          </a:p>
          <a:p>
            <a:endParaRPr lang="fi-FI" sz="1200" dirty="0">
              <a:solidFill>
                <a:schemeClr val="bg1"/>
              </a:solidFill>
            </a:endParaRPr>
          </a:p>
        </p:txBody>
      </p:sp>
    </p:spTree>
    <p:extLst>
      <p:ext uri="{BB962C8B-B14F-4D97-AF65-F5344CB8AC3E}">
        <p14:creationId xmlns:p14="http://schemas.microsoft.com/office/powerpoint/2010/main" val="227266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2B05E36A-86DB-4F0A-AD86-33D9FB25D083}"/>
              </a:ext>
            </a:extLst>
          </p:cNvPr>
          <p:cNvSpPr/>
          <p:nvPr/>
        </p:nvSpPr>
        <p:spPr>
          <a:xfrm>
            <a:off x="3329354" y="570278"/>
            <a:ext cx="8339015" cy="1301751"/>
          </a:xfrm>
          <a:prstGeom prst="wedgeRoundRectCallout">
            <a:avLst>
              <a:gd name="adj1" fmla="val -33485"/>
              <a:gd name="adj2" fmla="val 73307"/>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Ongelmia voi tulla ilmi, jos huoltajat tai oppilas eivät ole tietoisia Suomen koulutusjärjestelmästä, tavoista ja kulttuurista. Myös opettajan on hyvä tietää oppilaan kulttuuritaustasta, jotta vältyttäisiin kommunikaatio-ongelmilta</a:t>
            </a:r>
          </a:p>
          <a:p>
            <a:pPr algn="ctr"/>
            <a:endParaRPr lang="fi-FI" dirty="0"/>
          </a:p>
        </p:txBody>
      </p:sp>
      <p:sp>
        <p:nvSpPr>
          <p:cNvPr id="5" name="Speech Bubble: Rectangle with Corners Rounded 4">
            <a:extLst>
              <a:ext uri="{FF2B5EF4-FFF2-40B4-BE49-F238E27FC236}">
                <a16:creationId xmlns:a16="http://schemas.microsoft.com/office/drawing/2014/main" id="{49672914-92FA-4ECE-BF1A-FB431971AFEC}"/>
              </a:ext>
            </a:extLst>
          </p:cNvPr>
          <p:cNvSpPr/>
          <p:nvPr/>
        </p:nvSpPr>
        <p:spPr>
          <a:xfrm>
            <a:off x="254005" y="570278"/>
            <a:ext cx="2637687" cy="5283445"/>
          </a:xfrm>
          <a:prstGeom prst="wedgeRoundRectCallout">
            <a:avLst>
              <a:gd name="adj1" fmla="val 36040"/>
              <a:gd name="adj2" fmla="val 57418"/>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t>Opettajalla on erityinen velvollisuus olla marginalisoitujen sekä vähemmistöjen puolella ja pohtia laajemmin sitä, mikä on reilua ja oikeudenmukaista heitä kohtaan koulussa. Tällainen vähemmistöille suunnattu reiluus voisi tarkoittaa käytännössä esimerkiksi sitä, että opettaja on tietoinen Suomen koulun käytänteistä, ja kuinka ne saattavat erota toisten kulttuurien tai maiden koulukäytänteistä, sekä käytänteiden selostaminen tai avaaminen vieraskielisille/-kulttuurisille oppilaille ja heidän vanhemmilleen.</a:t>
            </a:r>
          </a:p>
        </p:txBody>
      </p:sp>
      <p:sp>
        <p:nvSpPr>
          <p:cNvPr id="6" name="Speech Bubble: Rectangle with Corners Rounded 5">
            <a:extLst>
              <a:ext uri="{FF2B5EF4-FFF2-40B4-BE49-F238E27FC236}">
                <a16:creationId xmlns:a16="http://schemas.microsoft.com/office/drawing/2014/main" id="{77848099-DD90-4572-8CC1-88489CC8C277}"/>
              </a:ext>
            </a:extLst>
          </p:cNvPr>
          <p:cNvSpPr/>
          <p:nvPr/>
        </p:nvSpPr>
        <p:spPr>
          <a:xfrm>
            <a:off x="6695835" y="2170967"/>
            <a:ext cx="4446954" cy="1041033"/>
          </a:xfrm>
          <a:prstGeom prst="wedgeRoundRectCallout">
            <a:avLst>
              <a:gd name="adj1" fmla="val -1501"/>
              <a:gd name="adj2" fmla="val 63341"/>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t>Muista, että perheelle saattaa olla uutta aivan kaikki, vaikka pitäisit niitä asioita itsestäänselvyyksinä! </a:t>
            </a:r>
          </a:p>
          <a:p>
            <a:pPr algn="ctr"/>
            <a:endParaRPr lang="fi-FI" dirty="0"/>
          </a:p>
        </p:txBody>
      </p:sp>
      <p:sp>
        <p:nvSpPr>
          <p:cNvPr id="7" name="Speech Bubble: Rectangle with Corners Rounded 6">
            <a:extLst>
              <a:ext uri="{FF2B5EF4-FFF2-40B4-BE49-F238E27FC236}">
                <a16:creationId xmlns:a16="http://schemas.microsoft.com/office/drawing/2014/main" id="{E0FDF3AD-06FF-49A6-B0BF-69007C8A3506}"/>
              </a:ext>
            </a:extLst>
          </p:cNvPr>
          <p:cNvSpPr/>
          <p:nvPr/>
        </p:nvSpPr>
        <p:spPr>
          <a:xfrm>
            <a:off x="6504358" y="3834970"/>
            <a:ext cx="3743570" cy="1220296"/>
          </a:xfrm>
          <a:prstGeom prst="wedgeRoundRectCallout">
            <a:avLst>
              <a:gd name="adj1" fmla="val -49434"/>
              <a:gd name="adj2" fmla="val -687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effectLst/>
                <a:latin typeface="Arial" panose="020B0604020202020204" pitchFamily="34" charset="0"/>
              </a:rPr>
              <a:t>Tee luokan ja koulun rutiinit ja muut tavat tutuksi oppilaalle. Se tuo ennakoitavuutta ja luo turvallisuuden ja tuttuuden tunnetta oppilaille.</a:t>
            </a:r>
          </a:p>
        </p:txBody>
      </p:sp>
      <p:sp>
        <p:nvSpPr>
          <p:cNvPr id="8" name="Speech Bubble: Rectangle with Corners Rounded 7">
            <a:extLst>
              <a:ext uri="{FF2B5EF4-FFF2-40B4-BE49-F238E27FC236}">
                <a16:creationId xmlns:a16="http://schemas.microsoft.com/office/drawing/2014/main" id="{E5FC1DEC-FAC4-4EBF-B0EC-3A6551E83E41}"/>
              </a:ext>
            </a:extLst>
          </p:cNvPr>
          <p:cNvSpPr/>
          <p:nvPr/>
        </p:nvSpPr>
        <p:spPr>
          <a:xfrm>
            <a:off x="3024555" y="3279101"/>
            <a:ext cx="3071445" cy="1776165"/>
          </a:xfrm>
          <a:prstGeom prst="wedgeRoundRectCallout">
            <a:avLst>
              <a:gd name="adj1" fmla="val -48059"/>
              <a:gd name="adj2" fmla="val 63820"/>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effectLst/>
                <a:latin typeface="Arial" panose="020B0604020202020204" pitchFamily="34" charset="0"/>
              </a:rPr>
              <a:t>Lisäksi Moate (2021) kirjoittaa, että niin opettajilla kuin vanhemmillakin kestää oppia tekemään yhteistyötä toistensa kanssa, ja tässä meidän opettajien on mielestämme oltava ammattilaisina kärsivällisiä.</a:t>
            </a:r>
          </a:p>
        </p:txBody>
      </p:sp>
      <p:sp>
        <p:nvSpPr>
          <p:cNvPr id="9" name="Speech Bubble: Rectangle with Corners Rounded 8">
            <a:extLst>
              <a:ext uri="{FF2B5EF4-FFF2-40B4-BE49-F238E27FC236}">
                <a16:creationId xmlns:a16="http://schemas.microsoft.com/office/drawing/2014/main" id="{6F050135-B0EC-4CCD-8F88-DD67A249A1CF}"/>
              </a:ext>
            </a:extLst>
          </p:cNvPr>
          <p:cNvSpPr/>
          <p:nvPr/>
        </p:nvSpPr>
        <p:spPr>
          <a:xfrm>
            <a:off x="5509847" y="5354029"/>
            <a:ext cx="5908430" cy="122029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i-FI" sz="1800" b="1" i="1" dirty="0">
                <a:solidFill>
                  <a:schemeClr val="accent1"/>
                </a:solidFill>
              </a:rPr>
              <a:t>1. Miten kielitietoisuus sopii ajatuksiini opettajuudesta ja opettajan tehtävistä?</a:t>
            </a:r>
          </a:p>
          <a:p>
            <a:pPr marL="0" indent="0">
              <a:buNone/>
            </a:pPr>
            <a:r>
              <a:rPr lang="fi-FI" sz="1800" b="1" i="1" dirty="0">
                <a:solidFill>
                  <a:schemeClr val="accent1"/>
                </a:solidFill>
              </a:rPr>
              <a:t>2. Mikä yllätti, huolestutti tai haastoi sinut, kun kirjoitit ja ajattelit kielitietoisuutta?</a:t>
            </a:r>
          </a:p>
        </p:txBody>
      </p:sp>
    </p:spTree>
    <p:extLst>
      <p:ext uri="{BB962C8B-B14F-4D97-AF65-F5344CB8AC3E}">
        <p14:creationId xmlns:p14="http://schemas.microsoft.com/office/powerpoint/2010/main" val="18730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1CA0-3D41-4327-989B-F6CE94726C35}"/>
              </a:ext>
            </a:extLst>
          </p:cNvPr>
          <p:cNvSpPr>
            <a:spLocks noGrp="1"/>
          </p:cNvSpPr>
          <p:nvPr>
            <p:ph type="title"/>
          </p:nvPr>
        </p:nvSpPr>
        <p:spPr/>
        <p:txBody>
          <a:bodyPr/>
          <a:lstStyle/>
          <a:p>
            <a:r>
              <a:rPr lang="fi-FI" dirty="0" err="1"/>
              <a:t>Points</a:t>
            </a:r>
            <a:r>
              <a:rPr lang="fi-FI" dirty="0"/>
              <a:t> I </a:t>
            </a:r>
            <a:r>
              <a:rPr lang="fi-FI" dirty="0" err="1"/>
              <a:t>began</a:t>
            </a:r>
            <a:r>
              <a:rPr lang="fi-FI" dirty="0"/>
              <a:t> to </a:t>
            </a:r>
            <a:r>
              <a:rPr lang="fi-FI" dirty="0" err="1"/>
              <a:t>wonder</a:t>
            </a:r>
            <a:r>
              <a:rPr lang="fi-FI" dirty="0"/>
              <a:t> </a:t>
            </a:r>
            <a:r>
              <a:rPr lang="fi-FI" dirty="0" err="1"/>
              <a:t>about</a:t>
            </a:r>
            <a:r>
              <a:rPr lang="fi-FI" dirty="0"/>
              <a:t>:</a:t>
            </a:r>
          </a:p>
        </p:txBody>
      </p:sp>
      <p:sp>
        <p:nvSpPr>
          <p:cNvPr id="3" name="Content Placeholder 2">
            <a:extLst>
              <a:ext uri="{FF2B5EF4-FFF2-40B4-BE49-F238E27FC236}">
                <a16:creationId xmlns:a16="http://schemas.microsoft.com/office/drawing/2014/main" id="{920F26EE-1435-429B-929B-1984ED3A2FC9}"/>
              </a:ext>
            </a:extLst>
          </p:cNvPr>
          <p:cNvSpPr>
            <a:spLocks noGrp="1"/>
          </p:cNvSpPr>
          <p:nvPr>
            <p:ph idx="1"/>
          </p:nvPr>
        </p:nvSpPr>
        <p:spPr/>
        <p:txBody>
          <a:bodyPr>
            <a:normAutofit fontScale="70000" lnSpcReduction="20000"/>
          </a:bodyPr>
          <a:lstStyle/>
          <a:p>
            <a:r>
              <a:rPr lang="fi-FI" dirty="0"/>
              <a:t>Sukupuoliroolit ovat tasa-arvoiset – </a:t>
            </a:r>
            <a:r>
              <a:rPr lang="fi-FI" dirty="0" err="1"/>
              <a:t>how</a:t>
            </a:r>
            <a:r>
              <a:rPr lang="fi-FI" dirty="0"/>
              <a:t> </a:t>
            </a:r>
            <a:r>
              <a:rPr lang="fi-FI" dirty="0" err="1"/>
              <a:t>much</a:t>
            </a:r>
            <a:r>
              <a:rPr lang="fi-FI" dirty="0"/>
              <a:t> </a:t>
            </a:r>
            <a:r>
              <a:rPr lang="fi-FI" dirty="0" err="1"/>
              <a:t>do</a:t>
            </a:r>
            <a:r>
              <a:rPr lang="fi-FI" dirty="0"/>
              <a:t> </a:t>
            </a:r>
            <a:r>
              <a:rPr lang="fi-FI" dirty="0" err="1"/>
              <a:t>parents</a:t>
            </a:r>
            <a:r>
              <a:rPr lang="fi-FI" dirty="0"/>
              <a:t> in </a:t>
            </a:r>
            <a:r>
              <a:rPr lang="fi-FI" dirty="0" err="1"/>
              <a:t>other</a:t>
            </a:r>
            <a:r>
              <a:rPr lang="fi-FI" dirty="0"/>
              <a:t> </a:t>
            </a:r>
            <a:r>
              <a:rPr lang="fi-FI" dirty="0" err="1"/>
              <a:t>cultures</a:t>
            </a:r>
            <a:r>
              <a:rPr lang="fi-FI" dirty="0"/>
              <a:t> </a:t>
            </a:r>
            <a:r>
              <a:rPr lang="fi-FI" dirty="0" err="1"/>
              <a:t>consider</a:t>
            </a:r>
            <a:r>
              <a:rPr lang="fi-FI" dirty="0"/>
              <a:t> </a:t>
            </a:r>
            <a:r>
              <a:rPr lang="fi-FI" dirty="0" err="1"/>
              <a:t>different</a:t>
            </a:r>
            <a:r>
              <a:rPr lang="fi-FI" dirty="0"/>
              <a:t> </a:t>
            </a:r>
            <a:r>
              <a:rPr lang="fi-FI" dirty="0" err="1"/>
              <a:t>gender</a:t>
            </a:r>
            <a:r>
              <a:rPr lang="fi-FI" dirty="0"/>
              <a:t> </a:t>
            </a:r>
            <a:r>
              <a:rPr lang="fi-FI" dirty="0" err="1"/>
              <a:t>roles</a:t>
            </a:r>
            <a:r>
              <a:rPr lang="fi-FI" dirty="0"/>
              <a:t> in </a:t>
            </a:r>
            <a:r>
              <a:rPr lang="fi-FI" dirty="0" err="1"/>
              <a:t>terms</a:t>
            </a:r>
            <a:r>
              <a:rPr lang="fi-FI" dirty="0"/>
              <a:t> of </a:t>
            </a:r>
            <a:r>
              <a:rPr lang="fi-FI" dirty="0" err="1"/>
              <a:t>equality</a:t>
            </a:r>
            <a:r>
              <a:rPr lang="fi-FI" dirty="0"/>
              <a:t> </a:t>
            </a:r>
            <a:r>
              <a:rPr lang="fi-FI" dirty="0" err="1"/>
              <a:t>or</a:t>
            </a:r>
            <a:r>
              <a:rPr lang="fi-FI" dirty="0"/>
              <a:t> </a:t>
            </a:r>
            <a:r>
              <a:rPr lang="fi-FI" dirty="0" err="1"/>
              <a:t>inequality</a:t>
            </a:r>
            <a:r>
              <a:rPr lang="fi-FI" dirty="0"/>
              <a:t> – </a:t>
            </a:r>
            <a:r>
              <a:rPr lang="fi-FI" dirty="0" err="1"/>
              <a:t>kindergarten</a:t>
            </a:r>
            <a:r>
              <a:rPr lang="fi-FI" dirty="0"/>
              <a:t> </a:t>
            </a:r>
            <a:r>
              <a:rPr lang="fi-FI" dirty="0" err="1"/>
              <a:t>story</a:t>
            </a:r>
            <a:r>
              <a:rPr lang="fi-FI" dirty="0"/>
              <a:t> of </a:t>
            </a:r>
            <a:r>
              <a:rPr lang="fi-FI" dirty="0" err="1"/>
              <a:t>two</a:t>
            </a:r>
            <a:r>
              <a:rPr lang="fi-FI" dirty="0"/>
              <a:t> </a:t>
            </a:r>
            <a:r>
              <a:rPr lang="fi-FI" dirty="0" err="1"/>
              <a:t>siblings</a:t>
            </a:r>
            <a:r>
              <a:rPr lang="fi-FI" dirty="0"/>
              <a:t> and </a:t>
            </a:r>
            <a:r>
              <a:rPr lang="fi-FI" dirty="0" err="1"/>
              <a:t>drinking</a:t>
            </a:r>
            <a:r>
              <a:rPr lang="fi-FI" dirty="0"/>
              <a:t> </a:t>
            </a:r>
            <a:r>
              <a:rPr lang="fi-FI" dirty="0" err="1"/>
              <a:t>milk</a:t>
            </a:r>
            <a:r>
              <a:rPr lang="fi-FI" dirty="0"/>
              <a:t>.</a:t>
            </a:r>
          </a:p>
          <a:p>
            <a:r>
              <a:rPr lang="fi-FI" dirty="0"/>
              <a:t>Vanhempien on myös tärkeä harjoitella suomen kieltä, jotta oppilas käyttää kieltä aktiivisesti. – </a:t>
            </a:r>
            <a:r>
              <a:rPr lang="fi-FI" dirty="0" err="1"/>
              <a:t>both</a:t>
            </a:r>
            <a:r>
              <a:rPr lang="fi-FI" dirty="0"/>
              <a:t>/and </a:t>
            </a:r>
            <a:r>
              <a:rPr lang="fi-FI" dirty="0" err="1"/>
              <a:t>not</a:t>
            </a:r>
            <a:r>
              <a:rPr lang="fi-FI" dirty="0"/>
              <a:t> ’</a:t>
            </a:r>
            <a:r>
              <a:rPr lang="fi-FI" dirty="0" err="1"/>
              <a:t>either</a:t>
            </a:r>
            <a:r>
              <a:rPr lang="fi-FI" dirty="0"/>
              <a:t>/</a:t>
            </a:r>
            <a:r>
              <a:rPr lang="fi-FI" dirty="0" err="1"/>
              <a:t>or</a:t>
            </a:r>
            <a:r>
              <a:rPr lang="fi-FI" dirty="0"/>
              <a:t>’</a:t>
            </a:r>
          </a:p>
          <a:p>
            <a:r>
              <a:rPr lang="fi-FI" dirty="0">
                <a:effectLst/>
                <a:latin typeface="Arial" panose="020B0604020202020204" pitchFamily="34" charset="0"/>
              </a:rPr>
              <a:t>Sovelluksen [Wilman] käyttöön saatte opastuksen koulusihteeriltämme (nimi ja yhteystiedot). – </a:t>
            </a:r>
            <a:r>
              <a:rPr lang="fi-FI" dirty="0" err="1">
                <a:effectLst/>
                <a:latin typeface="Arial" panose="020B0604020202020204" pitchFamily="34" charset="0"/>
              </a:rPr>
              <a:t>really</a:t>
            </a:r>
            <a:r>
              <a:rPr lang="fi-FI" dirty="0">
                <a:effectLst/>
                <a:latin typeface="Arial" panose="020B0604020202020204" pitchFamily="34" charset="0"/>
              </a:rPr>
              <a:t>?</a:t>
            </a:r>
          </a:p>
          <a:p>
            <a:r>
              <a:rPr lang="fi-FI" dirty="0">
                <a:effectLst/>
                <a:latin typeface="Arial" panose="020B0604020202020204" pitchFamily="34" charset="0"/>
              </a:rPr>
              <a:t>Voit käyttää erilaisia tulkki-sovelluksia ja tulkkeja muutenkin - selvitä oman työnantajasi tarjoamat mahdollisuudet ja toimintatavat</a:t>
            </a:r>
          </a:p>
          <a:p>
            <a:r>
              <a:rPr lang="fi-FI" dirty="0" err="1">
                <a:effectLst/>
                <a:latin typeface="Arial" panose="020B0604020202020204" pitchFamily="34" charset="0"/>
              </a:rPr>
              <a:t>Initially</a:t>
            </a:r>
            <a:r>
              <a:rPr lang="fi-FI" dirty="0">
                <a:effectLst/>
                <a:latin typeface="Arial" panose="020B0604020202020204" pitchFamily="34" charset="0"/>
              </a:rPr>
              <a:t> </a:t>
            </a:r>
            <a:r>
              <a:rPr lang="fi-FI" dirty="0" err="1">
                <a:effectLst/>
                <a:latin typeface="Arial" panose="020B0604020202020204" pitchFamily="34" charset="0"/>
              </a:rPr>
              <a:t>bewildering</a:t>
            </a:r>
            <a:r>
              <a:rPr lang="fi-FI" dirty="0">
                <a:effectLst/>
                <a:latin typeface="Arial" panose="020B0604020202020204" pitchFamily="34" charset="0"/>
              </a:rPr>
              <a:t>, </a:t>
            </a:r>
            <a:r>
              <a:rPr lang="fi-FI" dirty="0" err="1">
                <a:effectLst/>
                <a:latin typeface="Arial" panose="020B0604020202020204" pitchFamily="34" charset="0"/>
              </a:rPr>
              <a:t>little-by-little</a:t>
            </a:r>
            <a:r>
              <a:rPr lang="fi-FI" dirty="0">
                <a:effectLst/>
                <a:latin typeface="Arial" panose="020B0604020202020204" pitchFamily="34" charset="0"/>
              </a:rPr>
              <a:t> </a:t>
            </a:r>
            <a:r>
              <a:rPr lang="fi-FI" dirty="0" err="1">
                <a:effectLst/>
                <a:latin typeface="Arial" panose="020B0604020202020204" pitchFamily="34" charset="0"/>
              </a:rPr>
              <a:t>becomes</a:t>
            </a:r>
            <a:r>
              <a:rPr lang="fi-FI" dirty="0">
                <a:effectLst/>
                <a:latin typeface="Arial" panose="020B0604020202020204" pitchFamily="34" charset="0"/>
              </a:rPr>
              <a:t> </a:t>
            </a:r>
            <a:r>
              <a:rPr lang="fi-FI" dirty="0" err="1">
                <a:effectLst/>
                <a:latin typeface="Arial" panose="020B0604020202020204" pitchFamily="34" charset="0"/>
              </a:rPr>
              <a:t>clearer</a:t>
            </a:r>
            <a:r>
              <a:rPr lang="fi-FI" dirty="0">
                <a:effectLst/>
                <a:latin typeface="Arial" panose="020B0604020202020204" pitchFamily="34" charset="0"/>
              </a:rPr>
              <a:t> –and </a:t>
            </a:r>
            <a:r>
              <a:rPr lang="fi-FI" dirty="0" err="1">
                <a:effectLst/>
                <a:latin typeface="Arial" panose="020B0604020202020204" pitchFamily="34" charset="0"/>
              </a:rPr>
              <a:t>new</a:t>
            </a:r>
            <a:r>
              <a:rPr lang="fi-FI" dirty="0">
                <a:effectLst/>
                <a:latin typeface="Arial" panose="020B0604020202020204" pitchFamily="34" charset="0"/>
              </a:rPr>
              <a:t> </a:t>
            </a:r>
            <a:r>
              <a:rPr lang="fi-FI" dirty="0" err="1">
                <a:effectLst/>
                <a:latin typeface="Arial" panose="020B0604020202020204" pitchFamily="34" charset="0"/>
              </a:rPr>
              <a:t>questions</a:t>
            </a:r>
            <a:r>
              <a:rPr lang="fi-FI" dirty="0">
                <a:effectLst/>
                <a:latin typeface="Arial" panose="020B0604020202020204" pitchFamily="34" charset="0"/>
              </a:rPr>
              <a:t> </a:t>
            </a:r>
            <a:r>
              <a:rPr lang="fi-FI" dirty="0" err="1">
                <a:effectLst/>
                <a:latin typeface="Arial" panose="020B0604020202020204" pitchFamily="34" charset="0"/>
              </a:rPr>
              <a:t>can</a:t>
            </a:r>
            <a:r>
              <a:rPr lang="fi-FI" dirty="0">
                <a:effectLst/>
                <a:latin typeface="Arial" panose="020B0604020202020204" pitchFamily="34" charset="0"/>
              </a:rPr>
              <a:t> </a:t>
            </a:r>
            <a:r>
              <a:rPr lang="fi-FI" dirty="0" err="1">
                <a:effectLst/>
                <a:latin typeface="Arial" panose="020B0604020202020204" pitchFamily="34" charset="0"/>
              </a:rPr>
              <a:t>arise</a:t>
            </a:r>
            <a:r>
              <a:rPr lang="fi-FI" dirty="0">
                <a:effectLst/>
                <a:latin typeface="Arial" panose="020B0604020202020204" pitchFamily="34" charset="0"/>
              </a:rPr>
              <a:t>. </a:t>
            </a:r>
            <a:r>
              <a:rPr lang="fi-FI" dirty="0" err="1">
                <a:effectLst/>
                <a:latin typeface="Arial" panose="020B0604020202020204" pitchFamily="34" charset="0"/>
              </a:rPr>
              <a:t>Awful</a:t>
            </a:r>
            <a:r>
              <a:rPr lang="fi-FI" dirty="0">
                <a:effectLst/>
                <a:latin typeface="Arial" panose="020B0604020202020204" pitchFamily="34" charset="0"/>
              </a:rPr>
              <a:t> </a:t>
            </a:r>
            <a:r>
              <a:rPr lang="fi-FI" dirty="0" err="1">
                <a:effectLst/>
                <a:latin typeface="Arial" panose="020B0604020202020204" pitchFamily="34" charset="0"/>
              </a:rPr>
              <a:t>feeling</a:t>
            </a:r>
            <a:r>
              <a:rPr lang="fi-FI" dirty="0">
                <a:effectLst/>
                <a:latin typeface="Arial" panose="020B0604020202020204" pitchFamily="34" charset="0"/>
              </a:rPr>
              <a:t> </a:t>
            </a:r>
            <a:r>
              <a:rPr lang="fi-FI" dirty="0" err="1">
                <a:effectLst/>
                <a:latin typeface="Arial" panose="020B0604020202020204" pitchFamily="34" charset="0"/>
              </a:rPr>
              <a:t>that</a:t>
            </a:r>
            <a:r>
              <a:rPr lang="fi-FI" dirty="0">
                <a:effectLst/>
                <a:latin typeface="Arial" panose="020B0604020202020204" pitchFamily="34" charset="0"/>
              </a:rPr>
              <a:t> </a:t>
            </a:r>
            <a:r>
              <a:rPr lang="fi-FI" dirty="0" err="1">
                <a:effectLst/>
                <a:latin typeface="Arial" panose="020B0604020202020204" pitchFamily="34" charset="0"/>
              </a:rPr>
              <a:t>everyone</a:t>
            </a:r>
            <a:r>
              <a:rPr lang="fi-FI" dirty="0">
                <a:effectLst/>
                <a:latin typeface="Arial" panose="020B0604020202020204" pitchFamily="34" charset="0"/>
              </a:rPr>
              <a:t> </a:t>
            </a:r>
            <a:r>
              <a:rPr lang="fi-FI" dirty="0" err="1">
                <a:effectLst/>
                <a:latin typeface="Arial" panose="020B0604020202020204" pitchFamily="34" charset="0"/>
              </a:rPr>
              <a:t>else</a:t>
            </a:r>
            <a:r>
              <a:rPr lang="fi-FI" dirty="0">
                <a:effectLst/>
                <a:latin typeface="Arial" panose="020B0604020202020204" pitchFamily="34" charset="0"/>
              </a:rPr>
              <a:t> </a:t>
            </a:r>
            <a:r>
              <a:rPr lang="fi-FI" dirty="0" err="1">
                <a:effectLst/>
                <a:latin typeface="Arial" panose="020B0604020202020204" pitchFamily="34" charset="0"/>
              </a:rPr>
              <a:t>already</a:t>
            </a:r>
            <a:r>
              <a:rPr lang="fi-FI" dirty="0">
                <a:effectLst/>
                <a:latin typeface="Arial" panose="020B0604020202020204" pitchFamily="34" charset="0"/>
              </a:rPr>
              <a:t> </a:t>
            </a:r>
            <a:r>
              <a:rPr lang="fi-FI" dirty="0" err="1">
                <a:effectLst/>
                <a:latin typeface="Arial" panose="020B0604020202020204" pitchFamily="34" charset="0"/>
              </a:rPr>
              <a:t>knows</a:t>
            </a:r>
            <a:r>
              <a:rPr lang="fi-FI" dirty="0">
                <a:effectLst/>
                <a:latin typeface="Arial" panose="020B0604020202020204" pitchFamily="34" charset="0"/>
              </a:rPr>
              <a:t>…</a:t>
            </a:r>
          </a:p>
          <a:p>
            <a:r>
              <a:rPr lang="fi-FI" dirty="0">
                <a:effectLst/>
                <a:latin typeface="Arial" panose="020B0604020202020204" pitchFamily="34" charset="0"/>
              </a:rPr>
              <a:t>If </a:t>
            </a:r>
            <a:r>
              <a:rPr lang="fi-FI" dirty="0" err="1">
                <a:effectLst/>
                <a:latin typeface="Arial" panose="020B0604020202020204" pitchFamily="34" charset="0"/>
              </a:rPr>
              <a:t>this</a:t>
            </a:r>
            <a:r>
              <a:rPr lang="fi-FI" dirty="0">
                <a:effectLst/>
                <a:latin typeface="Arial" panose="020B0604020202020204" pitchFamily="34" charset="0"/>
              </a:rPr>
              <a:t> </a:t>
            </a:r>
            <a:r>
              <a:rPr lang="fi-FI" dirty="0" err="1">
                <a:effectLst/>
                <a:latin typeface="Arial" panose="020B0604020202020204" pitchFamily="34" charset="0"/>
              </a:rPr>
              <a:t>pack</a:t>
            </a:r>
            <a:r>
              <a:rPr lang="fi-FI" dirty="0">
                <a:effectLst/>
                <a:latin typeface="Arial" panose="020B0604020202020204" pitchFamily="34" charset="0"/>
              </a:rPr>
              <a:t> is </a:t>
            </a:r>
            <a:r>
              <a:rPr lang="fi-FI" dirty="0" err="1">
                <a:effectLst/>
                <a:latin typeface="Arial" panose="020B0604020202020204" pitchFamily="34" charset="0"/>
              </a:rPr>
              <a:t>prepared</a:t>
            </a:r>
            <a:r>
              <a:rPr lang="fi-FI" dirty="0">
                <a:effectLst/>
                <a:latin typeface="Arial" panose="020B0604020202020204" pitchFamily="34" charset="0"/>
              </a:rPr>
              <a:t> for norssi, it </a:t>
            </a:r>
            <a:r>
              <a:rPr lang="fi-FI" dirty="0" err="1">
                <a:effectLst/>
                <a:latin typeface="Arial" panose="020B0604020202020204" pitchFamily="34" charset="0"/>
              </a:rPr>
              <a:t>would</a:t>
            </a:r>
            <a:r>
              <a:rPr lang="fi-FI" dirty="0">
                <a:effectLst/>
                <a:latin typeface="Arial" panose="020B0604020202020204" pitchFamily="34" charset="0"/>
              </a:rPr>
              <a:t> </a:t>
            </a:r>
            <a:r>
              <a:rPr lang="fi-FI" dirty="0" err="1">
                <a:effectLst/>
                <a:latin typeface="Arial" panose="020B0604020202020204" pitchFamily="34" charset="0"/>
              </a:rPr>
              <a:t>be</a:t>
            </a:r>
            <a:r>
              <a:rPr lang="fi-FI" dirty="0">
                <a:effectLst/>
                <a:latin typeface="Arial" panose="020B0604020202020204" pitchFamily="34" charset="0"/>
              </a:rPr>
              <a:t> </a:t>
            </a:r>
            <a:r>
              <a:rPr lang="fi-FI" dirty="0" err="1">
                <a:effectLst/>
                <a:latin typeface="Arial" panose="020B0604020202020204" pitchFamily="34" charset="0"/>
              </a:rPr>
              <a:t>good</a:t>
            </a:r>
            <a:r>
              <a:rPr lang="fi-FI" dirty="0">
                <a:effectLst/>
                <a:latin typeface="Arial" panose="020B0604020202020204" pitchFamily="34" charset="0"/>
              </a:rPr>
              <a:t> to </a:t>
            </a:r>
            <a:r>
              <a:rPr lang="fi-FI" dirty="0" err="1">
                <a:effectLst/>
                <a:latin typeface="Arial" panose="020B0604020202020204" pitchFamily="34" charset="0"/>
              </a:rPr>
              <a:t>mention</a:t>
            </a:r>
            <a:r>
              <a:rPr lang="fi-FI" dirty="0">
                <a:effectLst/>
                <a:latin typeface="Arial" panose="020B0604020202020204" pitchFamily="34" charset="0"/>
              </a:rPr>
              <a:t> </a:t>
            </a:r>
            <a:r>
              <a:rPr lang="fi-FI" dirty="0" err="1">
                <a:effectLst/>
                <a:latin typeface="Arial" panose="020B0604020202020204" pitchFamily="34" charset="0"/>
              </a:rPr>
              <a:t>that</a:t>
            </a:r>
            <a:r>
              <a:rPr lang="fi-FI" dirty="0">
                <a:effectLst/>
                <a:latin typeface="Arial" panose="020B0604020202020204" pitchFamily="34" charset="0"/>
              </a:rPr>
              <a:t> </a:t>
            </a:r>
            <a:r>
              <a:rPr lang="fi-FI" dirty="0" err="1">
                <a:effectLst/>
                <a:latin typeface="Arial" panose="020B0604020202020204" pitchFamily="34" charset="0"/>
              </a:rPr>
              <a:t>student</a:t>
            </a:r>
            <a:r>
              <a:rPr lang="fi-FI" dirty="0">
                <a:effectLst/>
                <a:latin typeface="Arial" panose="020B0604020202020204" pitchFamily="34" charset="0"/>
              </a:rPr>
              <a:t> </a:t>
            </a:r>
            <a:r>
              <a:rPr lang="fi-FI" dirty="0" err="1">
                <a:effectLst/>
                <a:latin typeface="Arial" panose="020B0604020202020204" pitchFamily="34" charset="0"/>
              </a:rPr>
              <a:t>teachers</a:t>
            </a:r>
            <a:r>
              <a:rPr lang="fi-FI" dirty="0">
                <a:effectLst/>
                <a:latin typeface="Arial" panose="020B0604020202020204" pitchFamily="34" charset="0"/>
              </a:rPr>
              <a:t> </a:t>
            </a:r>
            <a:r>
              <a:rPr lang="fi-FI" dirty="0" err="1">
                <a:effectLst/>
                <a:latin typeface="Arial" panose="020B0604020202020204" pitchFamily="34" charset="0"/>
              </a:rPr>
              <a:t>are</a:t>
            </a:r>
            <a:r>
              <a:rPr lang="fi-FI" dirty="0">
                <a:effectLst/>
                <a:latin typeface="Arial" panose="020B0604020202020204" pitchFamily="34" charset="0"/>
              </a:rPr>
              <a:t> an </a:t>
            </a:r>
            <a:r>
              <a:rPr lang="fi-FI" dirty="0" err="1">
                <a:effectLst/>
                <a:latin typeface="Arial" panose="020B0604020202020204" pitchFamily="34" charset="0"/>
              </a:rPr>
              <a:t>importan</a:t>
            </a:r>
            <a:r>
              <a:rPr lang="fi-FI" dirty="0" err="1">
                <a:latin typeface="Arial" panose="020B0604020202020204" pitchFamily="34" charset="0"/>
              </a:rPr>
              <a:t>t</a:t>
            </a:r>
            <a:r>
              <a:rPr lang="fi-FI" dirty="0">
                <a:latin typeface="Arial" panose="020B0604020202020204" pitchFamily="34" charset="0"/>
              </a:rPr>
              <a:t> </a:t>
            </a:r>
            <a:r>
              <a:rPr lang="fi-FI" dirty="0" err="1">
                <a:latin typeface="Arial" panose="020B0604020202020204" pitchFamily="34" charset="0"/>
              </a:rPr>
              <a:t>part</a:t>
            </a:r>
            <a:r>
              <a:rPr lang="fi-FI" dirty="0">
                <a:latin typeface="Arial" panose="020B0604020202020204" pitchFamily="34" charset="0"/>
              </a:rPr>
              <a:t> of </a:t>
            </a:r>
            <a:r>
              <a:rPr lang="fi-FI" dirty="0" err="1">
                <a:latin typeface="Arial" panose="020B0604020202020204" pitchFamily="34" charset="0"/>
              </a:rPr>
              <a:t>the</a:t>
            </a:r>
            <a:r>
              <a:rPr lang="fi-FI" dirty="0">
                <a:latin typeface="Arial" panose="020B0604020202020204" pitchFamily="34" charset="0"/>
              </a:rPr>
              <a:t> </a:t>
            </a:r>
            <a:r>
              <a:rPr lang="fi-FI" dirty="0" err="1">
                <a:latin typeface="Arial" panose="020B0604020202020204" pitchFamily="34" charset="0"/>
              </a:rPr>
              <a:t>school</a:t>
            </a:r>
            <a:r>
              <a:rPr lang="fi-FI" dirty="0">
                <a:latin typeface="Arial" panose="020B0604020202020204" pitchFamily="34" charset="0"/>
              </a:rPr>
              <a:t> </a:t>
            </a:r>
            <a:r>
              <a:rPr lang="fi-FI" dirty="0" err="1">
                <a:latin typeface="Arial" panose="020B0604020202020204" pitchFamily="34" charset="0"/>
              </a:rPr>
              <a:t>community</a:t>
            </a:r>
            <a:r>
              <a:rPr lang="fi-FI" dirty="0">
                <a:latin typeface="Arial" panose="020B0604020202020204" pitchFamily="34" charset="0"/>
              </a:rPr>
              <a:t> </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value</a:t>
            </a:r>
            <a:r>
              <a:rPr lang="fi-FI" dirty="0">
                <a:latin typeface="Arial" panose="020B0604020202020204" pitchFamily="34" charset="0"/>
                <a:sym typeface="Wingdings" panose="05000000000000000000" pitchFamily="2" charset="2"/>
              </a:rPr>
              <a:t> of </a:t>
            </a:r>
            <a:r>
              <a:rPr lang="fi-FI" dirty="0" err="1">
                <a:latin typeface="Arial" panose="020B0604020202020204" pitchFamily="34" charset="0"/>
                <a:sym typeface="Wingdings" panose="05000000000000000000" pitchFamily="2" charset="2"/>
              </a:rPr>
              <a:t>being</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aware</a:t>
            </a:r>
            <a:r>
              <a:rPr lang="fi-FI" dirty="0">
                <a:latin typeface="Arial" panose="020B0604020202020204" pitchFamily="34" charset="0"/>
                <a:sym typeface="Wingdings" panose="05000000000000000000" pitchFamily="2" charset="2"/>
              </a:rPr>
              <a:t> of </a:t>
            </a:r>
            <a:r>
              <a:rPr lang="fi-FI" dirty="0" err="1">
                <a:latin typeface="Arial" panose="020B0604020202020204" pitchFamily="34" charset="0"/>
                <a:sym typeface="Wingdings" panose="05000000000000000000" pitchFamily="2" charset="2"/>
              </a:rPr>
              <a:t>who</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belongs</a:t>
            </a:r>
            <a:r>
              <a:rPr lang="fi-FI" dirty="0">
                <a:latin typeface="Arial" panose="020B0604020202020204" pitchFamily="34" charset="0"/>
                <a:sym typeface="Wingdings" panose="05000000000000000000" pitchFamily="2" charset="2"/>
              </a:rPr>
              <a:t> to </a:t>
            </a:r>
            <a:r>
              <a:rPr lang="fi-FI" dirty="0" err="1">
                <a:latin typeface="Arial" panose="020B0604020202020204" pitchFamily="34" charset="0"/>
                <a:sym typeface="Wingdings" panose="05000000000000000000" pitchFamily="2" charset="2"/>
              </a:rPr>
              <a:t>the</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school</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community</a:t>
            </a:r>
            <a:r>
              <a:rPr lang="fi-FI" dirty="0">
                <a:latin typeface="Arial" panose="020B0604020202020204" pitchFamily="34" charset="0"/>
                <a:sym typeface="Wingdings" panose="05000000000000000000" pitchFamily="2" charset="2"/>
              </a:rPr>
              <a:t>, as </a:t>
            </a:r>
            <a:r>
              <a:rPr lang="fi-FI" dirty="0" err="1">
                <a:latin typeface="Arial" panose="020B0604020202020204" pitchFamily="34" charset="0"/>
                <a:sym typeface="Wingdings" panose="05000000000000000000" pitchFamily="2" charset="2"/>
              </a:rPr>
              <a:t>well</a:t>
            </a:r>
            <a:r>
              <a:rPr lang="fi-FI" dirty="0">
                <a:latin typeface="Arial" panose="020B0604020202020204" pitchFamily="34" charset="0"/>
                <a:sym typeface="Wingdings" panose="05000000000000000000" pitchFamily="2" charset="2"/>
              </a:rPr>
              <a:t> as </a:t>
            </a:r>
            <a:r>
              <a:rPr lang="fi-FI" dirty="0" err="1">
                <a:latin typeface="Arial" panose="020B0604020202020204" pitchFamily="34" charset="0"/>
                <a:sym typeface="Wingdings" panose="05000000000000000000" pitchFamily="2" charset="2"/>
              </a:rPr>
              <a:t>what</a:t>
            </a:r>
            <a:r>
              <a:rPr lang="fi-FI" dirty="0">
                <a:latin typeface="Arial" panose="020B0604020202020204" pitchFamily="34" charset="0"/>
                <a:sym typeface="Wingdings" panose="05000000000000000000" pitchFamily="2" charset="2"/>
              </a:rPr>
              <a:t> it </a:t>
            </a:r>
            <a:r>
              <a:rPr lang="fi-FI" dirty="0" err="1">
                <a:latin typeface="Arial" panose="020B0604020202020204" pitchFamily="34" charset="0"/>
                <a:sym typeface="Wingdings" panose="05000000000000000000" pitchFamily="2" charset="2"/>
              </a:rPr>
              <a:t>means</a:t>
            </a:r>
            <a:r>
              <a:rPr lang="fi-FI" dirty="0">
                <a:latin typeface="Arial" panose="020B0604020202020204" pitchFamily="34" charset="0"/>
                <a:sym typeface="Wingdings" panose="05000000000000000000" pitchFamily="2" charset="2"/>
              </a:rPr>
              <a:t> to </a:t>
            </a:r>
            <a:r>
              <a:rPr lang="fi-FI" dirty="0" err="1">
                <a:latin typeface="Arial" panose="020B0604020202020204" pitchFamily="34" charset="0"/>
                <a:sym typeface="Wingdings" panose="05000000000000000000" pitchFamily="2" charset="2"/>
              </a:rPr>
              <a:t>be</a:t>
            </a:r>
            <a:r>
              <a:rPr lang="fi-FI" dirty="0">
                <a:latin typeface="Arial" panose="020B0604020202020204" pitchFamily="34" charset="0"/>
                <a:sym typeface="Wingdings" panose="05000000000000000000" pitchFamily="2" charset="2"/>
              </a:rPr>
              <a:t> a </a:t>
            </a:r>
            <a:r>
              <a:rPr lang="fi-FI" dirty="0" err="1">
                <a:latin typeface="Arial" panose="020B0604020202020204" pitchFamily="34" charset="0"/>
                <a:sym typeface="Wingdings" panose="05000000000000000000" pitchFamily="2" charset="2"/>
              </a:rPr>
              <a:t>community</a:t>
            </a:r>
            <a:r>
              <a:rPr lang="fi-FI" dirty="0">
                <a:latin typeface="Arial" panose="020B0604020202020204" pitchFamily="34" charset="0"/>
                <a:sym typeface="Wingdings" panose="05000000000000000000" pitchFamily="2" charset="2"/>
              </a:rPr>
              <a:t> and </a:t>
            </a:r>
            <a:r>
              <a:rPr lang="fi-FI" dirty="0" err="1">
                <a:latin typeface="Arial" panose="020B0604020202020204" pitchFamily="34" charset="0"/>
                <a:sym typeface="Wingdings" panose="05000000000000000000" pitchFamily="2" charset="2"/>
              </a:rPr>
              <a:t>the</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ongoing</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work</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this</a:t>
            </a:r>
            <a:r>
              <a:rPr lang="fi-FI" dirty="0">
                <a:latin typeface="Arial" panose="020B0604020202020204" pitchFamily="34" charset="0"/>
                <a:sym typeface="Wingdings" panose="05000000000000000000" pitchFamily="2" charset="2"/>
              </a:rPr>
              <a:t> </a:t>
            </a:r>
            <a:r>
              <a:rPr lang="fi-FI" dirty="0" err="1">
                <a:latin typeface="Arial" panose="020B0604020202020204" pitchFamily="34" charset="0"/>
                <a:sym typeface="Wingdings" panose="05000000000000000000" pitchFamily="2" charset="2"/>
              </a:rPr>
              <a:t>requires</a:t>
            </a:r>
            <a:br>
              <a:rPr lang="fi-FI" dirty="0">
                <a:effectLst/>
                <a:latin typeface="Arial" panose="020B0604020202020204" pitchFamily="34" charset="0"/>
              </a:rPr>
            </a:br>
            <a:endParaRPr lang="fi-FI" dirty="0"/>
          </a:p>
        </p:txBody>
      </p:sp>
    </p:spTree>
    <p:extLst>
      <p:ext uri="{BB962C8B-B14F-4D97-AF65-F5344CB8AC3E}">
        <p14:creationId xmlns:p14="http://schemas.microsoft.com/office/powerpoint/2010/main" val="299146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i-FI" dirty="0"/>
              <a:t>Kokemukseni vanhempana</a:t>
            </a:r>
          </a:p>
        </p:txBody>
      </p:sp>
      <p:sp>
        <p:nvSpPr>
          <p:cNvPr id="9" name="Content Placeholder 8"/>
          <p:cNvSpPr>
            <a:spLocks noGrp="1"/>
          </p:cNvSpPr>
          <p:nvPr>
            <p:ph idx="1"/>
          </p:nvPr>
        </p:nvSpPr>
        <p:spPr>
          <a:xfrm>
            <a:off x="1133128" y="2326455"/>
            <a:ext cx="4896544" cy="4227129"/>
          </a:xfrm>
        </p:spPr>
        <p:txBody>
          <a:bodyPr>
            <a:normAutofit/>
          </a:bodyPr>
          <a:lstStyle/>
          <a:p>
            <a:r>
              <a:rPr lang="fi-FI" dirty="0"/>
              <a:t>Saat kysyä ja jakaa ajatuksenne</a:t>
            </a:r>
          </a:p>
          <a:p>
            <a:pPr marL="0" indent="0">
              <a:buNone/>
            </a:pPr>
            <a:endParaRPr lang="fi-FI" dirty="0"/>
          </a:p>
          <a:p>
            <a:r>
              <a:rPr lang="fi-FI" dirty="0">
                <a:hlinkClick r:id="rId2"/>
              </a:rPr>
              <a:t>https://kielikampus.jyu.fi/fi/blog/iki-blogi/arkisto/2021/koulun-kohtaaminen-toisesta-nakokulmasta-katsottuna</a:t>
            </a:r>
            <a:r>
              <a:rPr lang="fi-FI" dirty="0"/>
              <a:t> </a:t>
            </a:r>
          </a:p>
        </p:txBody>
      </p:sp>
      <p:sp>
        <p:nvSpPr>
          <p:cNvPr id="5" name="Date Placeholder 4"/>
          <p:cNvSpPr>
            <a:spLocks noGrp="1"/>
          </p:cNvSpPr>
          <p:nvPr>
            <p:ph type="dt" sz="half" idx="10"/>
          </p:nvPr>
        </p:nvSpPr>
        <p:spPr/>
        <p:txBody>
          <a:bodyPr/>
          <a:lstStyle/>
          <a:p>
            <a:fld id="{642B9AE7-62DA-4431-8044-D3A11E33FD71}" type="datetime1">
              <a:rPr lang="fi-FI" smtClean="0"/>
              <a:t>23.5.2022</a:t>
            </a:fld>
            <a:endParaRPr lang="fi-FI" dirty="0"/>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pPr/>
              <a:t>7</a:t>
            </a:fld>
            <a:endParaRPr lang="fi-FI"/>
          </a:p>
        </p:txBody>
      </p:sp>
      <p:pic>
        <p:nvPicPr>
          <p:cNvPr id="11" name="Picture Placeholder 10" descr="A group of people posing for a photo&#10;&#10;Description automatically generated with medium confidence">
            <a:extLst>
              <a:ext uri="{FF2B5EF4-FFF2-40B4-BE49-F238E27FC236}">
                <a16:creationId xmlns:a16="http://schemas.microsoft.com/office/drawing/2014/main" id="{4807B57D-DEFD-454F-8109-1291AE5A1365}"/>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a:ext>
            </a:extLst>
          </a:blip>
          <a:srcRect/>
          <a:stretch>
            <a:fillRect/>
          </a:stretch>
        </p:blipFill>
        <p:spPr>
          <a:xfrm>
            <a:off x="5951984" y="94320"/>
            <a:ext cx="6188518" cy="6669360"/>
          </a:xfrm>
        </p:spPr>
      </p:pic>
    </p:spTree>
    <p:extLst>
      <p:ext uri="{BB962C8B-B14F-4D97-AF65-F5344CB8AC3E}">
        <p14:creationId xmlns:p14="http://schemas.microsoft.com/office/powerpoint/2010/main" val="2739162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58" y="1124744"/>
            <a:ext cx="5225341" cy="648494"/>
          </a:xfrm>
        </p:spPr>
        <p:txBody>
          <a:bodyPr>
            <a:normAutofit fontScale="90000"/>
          </a:bodyPr>
          <a:lstStyle/>
          <a:p>
            <a:r>
              <a:rPr lang="fi-FI" dirty="0"/>
              <a:t>Pienryhmäkeskustelut</a:t>
            </a:r>
          </a:p>
        </p:txBody>
      </p:sp>
      <p:sp>
        <p:nvSpPr>
          <p:cNvPr id="3" name="Content Placeholder 2"/>
          <p:cNvSpPr>
            <a:spLocks noGrp="1"/>
          </p:cNvSpPr>
          <p:nvPr>
            <p:ph idx="1"/>
          </p:nvPr>
        </p:nvSpPr>
        <p:spPr>
          <a:xfrm>
            <a:off x="767458" y="1773238"/>
            <a:ext cx="4896544" cy="5113115"/>
          </a:xfrm>
        </p:spPr>
        <p:txBody>
          <a:bodyPr/>
          <a:lstStyle/>
          <a:p>
            <a:endParaRPr lang="fi-FI" dirty="0"/>
          </a:p>
          <a:p>
            <a:pPr marL="0" indent="0">
              <a:buNone/>
            </a:pPr>
            <a:r>
              <a:rPr lang="fi-FI" dirty="0"/>
              <a:t>Keskustelkaa pienryhmässä seuraavista tilanteista…</a:t>
            </a:r>
          </a:p>
          <a:p>
            <a:pPr marL="0" indent="0">
              <a:buNone/>
            </a:pPr>
            <a:endParaRPr lang="fi-FI" dirty="0">
              <a:hlinkClick r:id="rId2"/>
            </a:endParaRPr>
          </a:p>
          <a:p>
            <a:pPr marL="0" indent="0">
              <a:buNone/>
            </a:pPr>
            <a:r>
              <a:rPr lang="fi-FI" dirty="0">
                <a:hlinkClick r:id="rId2"/>
              </a:rPr>
              <a:t>https://jamboard.google.com/d/1L3ldErULdrw7p1Wt6RNmRaLfh_bAhzIdqSNF9NoOiQE/edit?usp=sharing</a:t>
            </a:r>
            <a:r>
              <a:rPr lang="fi-FI" dirty="0"/>
              <a:t> </a:t>
            </a:r>
          </a:p>
          <a:p>
            <a:pPr marL="0" indent="0">
              <a:buNone/>
            </a:pPr>
            <a:endParaRPr lang="fi-FI" dirty="0"/>
          </a:p>
          <a:p>
            <a:pPr marL="0" indent="0">
              <a:buNone/>
            </a:pPr>
            <a:r>
              <a:rPr lang="fi-FI" dirty="0"/>
              <a:t>Kirjatkaa keskustelujenne tärkeimpiä kohtia </a:t>
            </a:r>
            <a:r>
              <a:rPr lang="fi-FI" dirty="0" err="1"/>
              <a:t>jamboardiin</a:t>
            </a:r>
            <a:r>
              <a:rPr lang="fi-FI" dirty="0"/>
              <a:t> </a:t>
            </a:r>
            <a:r>
              <a:rPr lang="fi-FI" dirty="0">
                <a:sym typeface="Wingdings" panose="05000000000000000000" pitchFamily="2" charset="2"/>
              </a:rPr>
              <a:t></a:t>
            </a:r>
            <a:endParaRPr lang="fi-FI" dirty="0"/>
          </a:p>
        </p:txBody>
      </p:sp>
      <p:pic>
        <p:nvPicPr>
          <p:cNvPr id="4" name="Picture Placeholder 3"/>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9071" r="19071"/>
          <a:stretch>
            <a:fillRect/>
          </a:stretch>
        </p:blipFill>
        <p:spPr/>
      </p:pic>
      <p:sp>
        <p:nvSpPr>
          <p:cNvPr id="5" name="Date Placeholder 4"/>
          <p:cNvSpPr>
            <a:spLocks noGrp="1"/>
          </p:cNvSpPr>
          <p:nvPr>
            <p:ph type="dt" sz="half" idx="10"/>
          </p:nvPr>
        </p:nvSpPr>
        <p:spPr/>
        <p:txBody>
          <a:bodyPr/>
          <a:lstStyle/>
          <a:p>
            <a:fld id="{317F7E23-7009-40F2-9B9D-008F3ADDDA65}" type="datetime1">
              <a:rPr lang="fi-FI" smtClean="0"/>
              <a:pPr/>
              <a:t>23.5.2022</a:t>
            </a:fld>
            <a:endParaRPr lang="fi-FI"/>
          </a:p>
        </p:txBody>
      </p:sp>
      <p:sp>
        <p:nvSpPr>
          <p:cNvPr id="6" name="Footer Placeholder 5"/>
          <p:cNvSpPr>
            <a:spLocks noGrp="1"/>
          </p:cNvSpPr>
          <p:nvPr>
            <p:ph type="ftr" sz="quarter" idx="11"/>
          </p:nvPr>
        </p:nvSpPr>
        <p:spPr/>
        <p:txBody>
          <a:bodyPr/>
          <a:lstStyle/>
          <a:p>
            <a:r>
              <a:rPr lang="fi-FI" dirty="0"/>
              <a:t>JYU </a:t>
            </a:r>
            <a:r>
              <a:rPr lang="fi-FI" dirty="0" err="1"/>
              <a:t>Since</a:t>
            </a:r>
            <a:r>
              <a:rPr lang="fi-FI" dirty="0"/>
              <a:t> 1863.</a:t>
            </a:r>
          </a:p>
        </p:txBody>
      </p:sp>
      <p:sp>
        <p:nvSpPr>
          <p:cNvPr id="7" name="Slide Number Placeholder 6"/>
          <p:cNvSpPr>
            <a:spLocks noGrp="1"/>
          </p:cNvSpPr>
          <p:nvPr>
            <p:ph type="sldNum" sz="quarter" idx="12"/>
          </p:nvPr>
        </p:nvSpPr>
        <p:spPr/>
        <p:txBody>
          <a:bodyPr/>
          <a:lstStyle/>
          <a:p>
            <a:fld id="{9E548902-A2E1-4711-A467-290FB9FE5D63}" type="slidenum">
              <a:rPr lang="fi-FI" smtClean="0"/>
              <a:pPr/>
              <a:t>8</a:t>
            </a:fld>
            <a:endParaRPr lang="fi-FI"/>
          </a:p>
        </p:txBody>
      </p:sp>
    </p:spTree>
    <p:extLst>
      <p:ext uri="{BB962C8B-B14F-4D97-AF65-F5344CB8AC3E}">
        <p14:creationId xmlns:p14="http://schemas.microsoft.com/office/powerpoint/2010/main" val="360253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9AA47-5415-45F6-8C81-F2300DBA4A99}"/>
              </a:ext>
            </a:extLst>
          </p:cNvPr>
          <p:cNvSpPr>
            <a:spLocks noGrp="1"/>
          </p:cNvSpPr>
          <p:nvPr>
            <p:ph type="dt" sz="half" idx="10"/>
          </p:nvPr>
        </p:nvSpPr>
        <p:spPr/>
        <p:txBody>
          <a:bodyPr/>
          <a:lstStyle/>
          <a:p>
            <a:fld id="{5BFDE71B-1A93-4BDC-857A-809E17B99A5C}" type="datetime1">
              <a:rPr lang="fi-FI" smtClean="0"/>
              <a:t>23.5.2022</a:t>
            </a:fld>
            <a:endParaRPr lang="fi-FI"/>
          </a:p>
        </p:txBody>
      </p:sp>
      <p:sp>
        <p:nvSpPr>
          <p:cNvPr id="3" name="Footer Placeholder 2">
            <a:extLst>
              <a:ext uri="{FF2B5EF4-FFF2-40B4-BE49-F238E27FC236}">
                <a16:creationId xmlns:a16="http://schemas.microsoft.com/office/drawing/2014/main" id="{9C835B4F-E14B-4A27-BF5E-D69A9337BC2B}"/>
              </a:ext>
            </a:extLst>
          </p:cNvPr>
          <p:cNvSpPr>
            <a:spLocks noGrp="1"/>
          </p:cNvSpPr>
          <p:nvPr>
            <p:ph type="ftr" sz="quarter" idx="11"/>
          </p:nvPr>
        </p:nvSpPr>
        <p:spPr/>
        <p:txBody>
          <a:bodyPr/>
          <a:lstStyle/>
          <a:p>
            <a:r>
              <a:rPr lang="fi-FI"/>
              <a:t>JYU Since 1863.</a:t>
            </a:r>
            <a:endParaRPr lang="fi-FI" dirty="0"/>
          </a:p>
        </p:txBody>
      </p:sp>
      <p:sp>
        <p:nvSpPr>
          <p:cNvPr id="4" name="Slide Number Placeholder 3">
            <a:extLst>
              <a:ext uri="{FF2B5EF4-FFF2-40B4-BE49-F238E27FC236}">
                <a16:creationId xmlns:a16="http://schemas.microsoft.com/office/drawing/2014/main" id="{AA7059D1-0B15-42E1-A92B-5CAB372EBBB8}"/>
              </a:ext>
            </a:extLst>
          </p:cNvPr>
          <p:cNvSpPr>
            <a:spLocks noGrp="1"/>
          </p:cNvSpPr>
          <p:nvPr>
            <p:ph type="sldNum" sz="quarter" idx="12"/>
          </p:nvPr>
        </p:nvSpPr>
        <p:spPr/>
        <p:txBody>
          <a:bodyPr/>
          <a:lstStyle/>
          <a:p>
            <a:fld id="{9E548902-A2E1-4711-A467-290FB9FE5D63}" type="slidenum">
              <a:rPr lang="fi-FI" smtClean="0"/>
              <a:t>9</a:t>
            </a:fld>
            <a:endParaRPr lang="fi-FI"/>
          </a:p>
        </p:txBody>
      </p:sp>
      <p:pic>
        <p:nvPicPr>
          <p:cNvPr id="5" name="Picture 4">
            <a:extLst>
              <a:ext uri="{FF2B5EF4-FFF2-40B4-BE49-F238E27FC236}">
                <a16:creationId xmlns:a16="http://schemas.microsoft.com/office/drawing/2014/main" id="{039C4AD4-E8EA-4DBD-A9DB-E793BA710BF2}"/>
              </a:ext>
            </a:extLst>
          </p:cNvPr>
          <p:cNvPicPr>
            <a:picLocks noChangeAspect="1"/>
          </p:cNvPicPr>
          <p:nvPr/>
        </p:nvPicPr>
        <p:blipFill rotWithShape="1">
          <a:blip r:embed="rId2"/>
          <a:srcRect l="26516" t="36385" b="44123"/>
          <a:stretch/>
        </p:blipFill>
        <p:spPr>
          <a:xfrm>
            <a:off x="276905" y="125809"/>
            <a:ext cx="11638189" cy="5949280"/>
          </a:xfrm>
          <a:prstGeom prst="rect">
            <a:avLst/>
          </a:prstGeom>
        </p:spPr>
      </p:pic>
      <p:pic>
        <p:nvPicPr>
          <p:cNvPr id="6" name="Picture 5">
            <a:extLst>
              <a:ext uri="{FF2B5EF4-FFF2-40B4-BE49-F238E27FC236}">
                <a16:creationId xmlns:a16="http://schemas.microsoft.com/office/drawing/2014/main" id="{408ECABD-F1E0-4FD6-B969-51C80B02E36E}"/>
              </a:ext>
            </a:extLst>
          </p:cNvPr>
          <p:cNvPicPr>
            <a:picLocks noChangeAspect="1"/>
          </p:cNvPicPr>
          <p:nvPr/>
        </p:nvPicPr>
        <p:blipFill rotWithShape="1">
          <a:blip r:embed="rId2"/>
          <a:srcRect t="30651" r="74589" b="45844"/>
          <a:stretch/>
        </p:blipFill>
        <p:spPr>
          <a:xfrm>
            <a:off x="407368" y="548680"/>
            <a:ext cx="3110395" cy="5544616"/>
          </a:xfrm>
          <a:prstGeom prst="rect">
            <a:avLst/>
          </a:prstGeom>
        </p:spPr>
      </p:pic>
    </p:spTree>
    <p:extLst>
      <p:ext uri="{BB962C8B-B14F-4D97-AF65-F5344CB8AC3E}">
        <p14:creationId xmlns:p14="http://schemas.microsoft.com/office/powerpoint/2010/main" val="1154454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1201</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OH4 kielitietoisuustehtävän reflektioti</vt:lpstr>
      <vt:lpstr>Orientation</vt:lpstr>
      <vt:lpstr>Overview</vt:lpstr>
      <vt:lpstr>Important observations from your reports</vt:lpstr>
      <vt:lpstr>PowerPoint Presentation</vt:lpstr>
      <vt:lpstr>Points I began to wonder about:</vt:lpstr>
      <vt:lpstr>Kokemukseni vanhempana</vt:lpstr>
      <vt:lpstr>Pienryhmäkeskustelut</vt:lpstr>
      <vt:lpstr>PowerPoint Presentation</vt:lpstr>
      <vt:lpstr>How did the assignment fit as part of the final practice and how can you respond to these questions?</vt:lpstr>
      <vt:lpstr>Lähteitä ja vinkkejä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Moate, Josephine</dc:creator>
  <cp:lastModifiedBy>Moate, Josephine</cp:lastModifiedBy>
  <cp:revision>13</cp:revision>
  <dcterms:created xsi:type="dcterms:W3CDTF">2022-05-23T05:40:44Z</dcterms:created>
  <dcterms:modified xsi:type="dcterms:W3CDTF">2022-05-23T10:12:32Z</dcterms:modified>
</cp:coreProperties>
</file>