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6" r:id="rId3"/>
    <p:sldId id="257" r:id="rId4"/>
    <p:sldId id="263" r:id="rId5"/>
    <p:sldId id="258" r:id="rId6"/>
    <p:sldId id="259" r:id="rId7"/>
    <p:sldId id="261" r:id="rId8"/>
    <p:sldId id="262" r:id="rId9"/>
    <p:sldId id="260" r:id="rId10"/>
    <p:sldId id="264" r:id="rId11"/>
    <p:sldId id="265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82" d="100"/>
          <a:sy n="82" d="100"/>
        </p:scale>
        <p:origin x="96" y="6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B61BEF0D-F0BB-DE4B-95CE-6DB70DBA9567}" type="datetimeFigureOut">
              <a:rPr lang="en-US" dirty="0"/>
              <a:pPr/>
              <a:t>10/10/2019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uorakulmio 9"/>
          <p:cNvSpPr/>
          <p:nvPr userDrawn="1"/>
        </p:nvSpPr>
        <p:spPr>
          <a:xfrm>
            <a:off x="0" y="6540486"/>
            <a:ext cx="12192000" cy="32365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800">
              <a:solidFill>
                <a:schemeClr val="accent1"/>
              </a:solidFill>
              <a:latin typeface="Helvetica" pitchFamily="34" charset="0"/>
            </a:endParaRPr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7125209" y="6592626"/>
            <a:ext cx="2863544" cy="180989"/>
          </a:xfrm>
          <a:prstGeom prst="rect">
            <a:avLst/>
          </a:prstGeom>
        </p:spPr>
        <p:txBody>
          <a:bodyPr/>
          <a:lstStyle>
            <a:lvl1pPr algn="r">
              <a:defRPr sz="900">
                <a:solidFill>
                  <a:schemeClr val="bg1"/>
                </a:solidFill>
                <a:latin typeface="Helvetica" pitchFamily="34" charset="0"/>
                <a:cs typeface="Helvetica" pitchFamily="34" charset="0"/>
              </a:defRPr>
            </a:lvl1pPr>
          </a:lstStyle>
          <a:p>
            <a:r>
              <a:rPr lang="fi-FI" b="1" dirty="0" smtClean="0">
                <a:solidFill>
                  <a:schemeClr val="accent1"/>
                </a:solidFill>
              </a:rPr>
              <a:t>JYU. </a:t>
            </a:r>
            <a:r>
              <a:rPr lang="fi-FI" b="1" dirty="0" err="1" smtClean="0"/>
              <a:t>Since</a:t>
            </a:r>
            <a:r>
              <a:rPr lang="fi-FI" b="1" dirty="0" smtClean="0"/>
              <a:t> 1863.</a:t>
            </a: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11419967" y="6592626"/>
            <a:ext cx="605355" cy="180989"/>
          </a:xfrm>
          <a:prstGeom prst="rect">
            <a:avLst/>
          </a:prstGeom>
        </p:spPr>
        <p:txBody>
          <a:bodyPr/>
          <a:lstStyle>
            <a:lvl1pPr algn="l">
              <a:defRPr sz="900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fld id="{0FE3988A-0109-0B40-965D-9E0ED41EFEE4}" type="slidenum">
              <a:rPr lang="fi-FI" smtClean="0"/>
              <a:pPr/>
              <a:t>‹#›</a:t>
            </a:fld>
            <a:endParaRPr lang="fi-FI" dirty="0"/>
          </a:p>
        </p:txBody>
      </p:sp>
      <p:cxnSp>
        <p:nvCxnSpPr>
          <p:cNvPr id="14" name="Suora yhdysviiva 13"/>
          <p:cNvCxnSpPr/>
          <p:nvPr userDrawn="1"/>
        </p:nvCxnSpPr>
        <p:spPr>
          <a:xfrm>
            <a:off x="11338532" y="6592626"/>
            <a:ext cx="0" cy="180989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uora yhdysviiva 14"/>
          <p:cNvCxnSpPr/>
          <p:nvPr userDrawn="1"/>
        </p:nvCxnSpPr>
        <p:spPr>
          <a:xfrm>
            <a:off x="10070555" y="6592626"/>
            <a:ext cx="0" cy="180989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Otsikon paikkamerkki 1"/>
          <p:cNvSpPr>
            <a:spLocks noGrp="1"/>
          </p:cNvSpPr>
          <p:nvPr>
            <p:ph type="title"/>
          </p:nvPr>
        </p:nvSpPr>
        <p:spPr>
          <a:xfrm>
            <a:off x="609601" y="637578"/>
            <a:ext cx="9824559" cy="10199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>
                <a:latin typeface="Helvetica" pitchFamily="34" charset="0"/>
              </a:defRPr>
            </a:lvl1pPr>
          </a:lstStyle>
          <a:p>
            <a:r>
              <a:rPr lang="fi-FI" dirty="0" smtClean="0"/>
              <a:t>Muokkaa perustyylejä naps.</a:t>
            </a:r>
            <a:endParaRPr lang="fi-FI" dirty="0"/>
          </a:p>
        </p:txBody>
      </p:sp>
      <p:sp>
        <p:nvSpPr>
          <p:cNvPr id="13" name="Tekstin paikkamerkki 2"/>
          <p:cNvSpPr>
            <a:spLocks noGrp="1"/>
          </p:cNvSpPr>
          <p:nvPr>
            <p:ph idx="1"/>
          </p:nvPr>
        </p:nvSpPr>
        <p:spPr>
          <a:xfrm>
            <a:off x="609600" y="1844699"/>
            <a:ext cx="10972800" cy="45571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>
              <a:defRPr>
                <a:latin typeface="Helvetica" pitchFamily="34" charset="0"/>
              </a:defRPr>
            </a:lvl1pPr>
            <a:lvl2pPr>
              <a:defRPr>
                <a:latin typeface="Helvetica" pitchFamily="34" charset="0"/>
              </a:defRPr>
            </a:lvl2pPr>
            <a:lvl3pPr>
              <a:defRPr>
                <a:latin typeface="Helvetica" pitchFamily="34" charset="0"/>
              </a:defRPr>
            </a:lvl3pPr>
            <a:lvl4pPr>
              <a:defRPr>
                <a:latin typeface="Helvetica" pitchFamily="34" charset="0"/>
              </a:defRPr>
            </a:lvl4pPr>
            <a:lvl5pPr>
              <a:defRPr>
                <a:latin typeface="Helvetica" pitchFamily="34" charset="0"/>
              </a:defRPr>
            </a:lvl5pPr>
          </a:lstStyle>
          <a:p>
            <a:pPr lvl="0"/>
            <a:r>
              <a:rPr lang="fi-FI" dirty="0" smtClean="0"/>
              <a:t>Muokkaa tekstin perustyylejä napsauttamalla</a:t>
            </a:r>
          </a:p>
          <a:p>
            <a:pPr lvl="1"/>
            <a:r>
              <a:rPr lang="fi-FI" dirty="0" smtClean="0"/>
              <a:t>toinen taso</a:t>
            </a:r>
          </a:p>
          <a:p>
            <a:pPr lvl="2"/>
            <a:r>
              <a:rPr lang="fi-FI" dirty="0" smtClean="0"/>
              <a:t>kolmas taso</a:t>
            </a:r>
          </a:p>
          <a:p>
            <a:pPr lvl="3"/>
            <a:r>
              <a:rPr lang="fi-FI" dirty="0" smtClean="0"/>
              <a:t>neljäs taso</a:t>
            </a:r>
          </a:p>
          <a:p>
            <a:pPr lvl="4"/>
            <a:r>
              <a:rPr lang="fi-FI" dirty="0" smtClean="0"/>
              <a:t>viides taso</a:t>
            </a:r>
            <a:endParaRPr lang="fi-FI" dirty="0"/>
          </a:p>
        </p:txBody>
      </p:sp>
      <p:sp>
        <p:nvSpPr>
          <p:cNvPr id="12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10156605" y="6592626"/>
            <a:ext cx="1108303" cy="180989"/>
          </a:xfrm>
          <a:prstGeom prst="rect">
            <a:avLst/>
          </a:prstGeom>
        </p:spPr>
        <p:txBody>
          <a:bodyPr/>
          <a:lstStyle>
            <a:lvl1pPr algn="ctr">
              <a:defRPr sz="900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fld id="{F9D46576-D913-A841-B054-014875DAA31A}" type="datetime1">
              <a:rPr lang="fi-FI" smtClean="0"/>
              <a:t>10.10.2019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2394171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10/10/2019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10/10/2019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10/10/2019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10/10/2019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7" r:id="rId10"/>
    <p:sldLayoutId id="2147483663" r:id="rId11"/>
    <p:sldLayoutId id="2147483664" r:id="rId12"/>
    <p:sldLayoutId id="2147483665" r:id="rId13"/>
    <p:sldLayoutId id="2147483668" r:id="rId14"/>
    <p:sldLayoutId id="2147483667" r:id="rId15"/>
    <p:sldLayoutId id="2147483658" r:id="rId16"/>
    <p:sldLayoutId id="2147483659" r:id="rId17"/>
    <p:sldLayoutId id="2147483669" r:id="rId18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oph.fi/fi/koulutus-ja-tutkinnot/a1-kielen-opetus-luokilla-1-2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oph.fi/sites/default/files/documents/kajasto_vops_tampere-5.9.pdf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KTKP010, POMM1001; 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fi-FI" sz="4400" dirty="0"/>
              <a:t>Ajankohtaista</a:t>
            </a:r>
            <a:endParaRPr lang="fi-FI" sz="4400" dirty="0"/>
          </a:p>
        </p:txBody>
      </p:sp>
    </p:spTree>
    <p:extLst>
      <p:ext uri="{BB962C8B-B14F-4D97-AF65-F5344CB8AC3E}">
        <p14:creationId xmlns:p14="http://schemas.microsoft.com/office/powerpoint/2010/main" val="33300946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278748"/>
            <a:ext cx="10131425" cy="1456267"/>
          </a:xfrm>
        </p:spPr>
        <p:txBody>
          <a:bodyPr/>
          <a:lstStyle/>
          <a:p>
            <a:r>
              <a:rPr lang="fi-FI" dirty="0" smtClean="0"/>
              <a:t>Pohtikaa pienryhmissä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1" y="1735015"/>
            <a:ext cx="10131425" cy="4747847"/>
          </a:xfrm>
        </p:spPr>
        <p:txBody>
          <a:bodyPr>
            <a:normAutofit fontScale="92500" lnSpcReduction="10000"/>
          </a:bodyPr>
          <a:lstStyle/>
          <a:p>
            <a:endParaRPr lang="fi-FI" dirty="0"/>
          </a:p>
          <a:p>
            <a:r>
              <a:rPr lang="en-US" sz="3200" dirty="0"/>
              <a:t>Where have you seen different languages present/used in </a:t>
            </a:r>
            <a:r>
              <a:rPr lang="en-US" sz="3200" dirty="0" err="1"/>
              <a:t>Norssi</a:t>
            </a:r>
            <a:r>
              <a:rPr lang="en-US" sz="3200" dirty="0"/>
              <a:t> and JYU?</a:t>
            </a:r>
          </a:p>
          <a:p>
            <a:r>
              <a:rPr lang="en-US" sz="3200" dirty="0"/>
              <a:t>2.What everyday routines can you think of? How can different languages be present/used within everyday routines in school?</a:t>
            </a:r>
          </a:p>
          <a:p>
            <a:r>
              <a:rPr lang="en-US" sz="3200" dirty="0"/>
              <a:t>3.Check POPS (2014, </a:t>
            </a:r>
            <a:r>
              <a:rPr lang="en-US" sz="3200" dirty="0" err="1"/>
              <a:t>luku</a:t>
            </a:r>
            <a:r>
              <a:rPr lang="en-US" sz="3200" dirty="0"/>
              <a:t> 10) and VOPS </a:t>
            </a:r>
            <a:r>
              <a:rPr lang="en-US" sz="3200" dirty="0">
                <a:hlinkClick r:id="rId2"/>
              </a:rPr>
              <a:t>https://</a:t>
            </a:r>
            <a:r>
              <a:rPr lang="en-US" sz="3200" dirty="0" smtClean="0">
                <a:hlinkClick r:id="rId2"/>
              </a:rPr>
              <a:t>www.oph.fi/fi/koulutus-ja-tutkinnot/a1-kielen-opetus-luokilla-1-2</a:t>
            </a:r>
            <a:endParaRPr lang="en-US" sz="3200" dirty="0" smtClean="0"/>
          </a:p>
          <a:p>
            <a:r>
              <a:rPr lang="en-US" sz="3200" dirty="0" smtClean="0"/>
              <a:t>What </a:t>
            </a:r>
            <a:r>
              <a:rPr lang="en-US" sz="3200" dirty="0"/>
              <a:t>does it mean if every teacher is a language teacher?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1648357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1" y="480646"/>
            <a:ext cx="10131425" cy="6095999"/>
          </a:xfrm>
        </p:spPr>
        <p:txBody>
          <a:bodyPr>
            <a:normAutofit/>
          </a:bodyPr>
          <a:lstStyle/>
          <a:p>
            <a:r>
              <a:rPr lang="fi-FI" sz="2800" dirty="0"/>
              <a:t>Kaikki ensi vuoden 1.-luokkalaiset aloittavat A1-kielen eli ensimmäisen vieraan kielen tai toisen kotimaisen kielen opiskelun viimeistään keväällä 2020 puolella vuosiviikkotunnilla. </a:t>
            </a:r>
            <a:endParaRPr lang="fi-FI" sz="2800" dirty="0" smtClean="0"/>
          </a:p>
          <a:p>
            <a:r>
              <a:rPr lang="fi-FI" sz="2800" dirty="0"/>
              <a:t>Valtioneuvosto päätti 20.9.2018 muuttaa perusopetus- ja tuntijakoasetuksia siten, että vuosiluokkien 1 ja 2 tuntimäärää lisätään yhteensä kahdella vuosiviikkotunnilla. Tunnit kohdennetaan A1-kielen opetukseen, joka alkaa 1. luokalla kaikissa peruskouluissa viimeistään keväällä 2020 puolella </a:t>
            </a:r>
            <a:r>
              <a:rPr lang="fi-FI" sz="2800" dirty="0" smtClean="0"/>
              <a:t>vuosiviikkotunnilla. (POPS)</a:t>
            </a:r>
          </a:p>
          <a:p>
            <a:r>
              <a:rPr lang="fi-FI" sz="2800" dirty="0">
                <a:hlinkClick r:id="rId2"/>
              </a:rPr>
              <a:t>https://</a:t>
            </a:r>
            <a:r>
              <a:rPr lang="fi-FI" sz="2800" dirty="0" smtClean="0">
                <a:hlinkClick r:id="rId2"/>
              </a:rPr>
              <a:t>www.oph.fi/sites/default/files/documents/kajasto_vops_tampere-5.9.pdf</a:t>
            </a:r>
            <a:r>
              <a:rPr lang="fi-FI" sz="2800" dirty="0"/>
              <a:t> Alueellinen VOPS-koulutus Tampereella</a:t>
            </a:r>
          </a:p>
          <a:p>
            <a:r>
              <a:rPr lang="fi-FI" sz="2800" dirty="0"/>
              <a:t>5.9.2019 </a:t>
            </a:r>
            <a:endParaRPr lang="fi-FI" sz="2800" dirty="0" smtClean="0"/>
          </a:p>
          <a:p>
            <a:endParaRPr lang="fi-FI" sz="2800" dirty="0"/>
          </a:p>
        </p:txBody>
      </p:sp>
    </p:spTree>
    <p:extLst>
      <p:ext uri="{BB962C8B-B14F-4D97-AF65-F5344CB8AC3E}">
        <p14:creationId xmlns:p14="http://schemas.microsoft.com/office/powerpoint/2010/main" val="5109661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OPISKELUSUUNNITELMASTA JA URAOHJAUKSESTA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KOULUTUSSUUNNITTELIJAN TAPAAMINEN</a:t>
            </a:r>
          </a:p>
          <a:p>
            <a:r>
              <a:rPr lang="fi-FI" smtClean="0"/>
              <a:t>AJANKOHTA LOKAKUUN LOPPU, MARRASKUUN ALKU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058635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KTKP010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1" y="1688123"/>
            <a:ext cx="10131425" cy="4103077"/>
          </a:xfrm>
        </p:spPr>
        <p:txBody>
          <a:bodyPr>
            <a:normAutofit/>
          </a:bodyPr>
          <a:lstStyle/>
          <a:p>
            <a:r>
              <a:rPr lang="fi-FI" sz="2800" dirty="0" err="1" smtClean="0"/>
              <a:t>Pedanetissa</a:t>
            </a:r>
            <a:r>
              <a:rPr lang="fi-FI" sz="2800" dirty="0" smtClean="0"/>
              <a:t> päivitettynä KTKP010 alue</a:t>
            </a:r>
          </a:p>
          <a:p>
            <a:r>
              <a:rPr lang="fi-FI" sz="2800" dirty="0" smtClean="0"/>
              <a:t>Mm. palautekansio oppimiselämänkerroille. Palauta oppimiselämänkertasi kansioon ennen seuraavaa tapaamistamme, joka on 21.10. klo 14.15 RUU E307 Katri</a:t>
            </a:r>
          </a:p>
          <a:p>
            <a:r>
              <a:rPr lang="fi-FI" sz="2800" dirty="0" smtClean="0"/>
              <a:t>Varaudu keskustelemaan oppimiselämänkerrastasi pienryhmissä.</a:t>
            </a:r>
          </a:p>
          <a:p>
            <a:r>
              <a:rPr lang="fi-FI" sz="2800" dirty="0" smtClean="0"/>
              <a:t>Ellet pääse paikalle, kirjoita 1-2 sivun reflektioteksti: millaisia huomioita teet oppimiselämänkerrastasi suhteessa opettajuuteesi. Liitä mukaan teoriaan pohjautuvia huomioita (1 lähde). </a:t>
            </a:r>
          </a:p>
          <a:p>
            <a:pPr marL="0" indent="0">
              <a:buNone/>
            </a:pPr>
            <a:endParaRPr lang="fi-FI" sz="2800" dirty="0"/>
          </a:p>
        </p:txBody>
      </p:sp>
    </p:spTree>
    <p:extLst>
      <p:ext uri="{BB962C8B-B14F-4D97-AF65-F5344CB8AC3E}">
        <p14:creationId xmlns:p14="http://schemas.microsoft.com/office/powerpoint/2010/main" val="41021161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KTKP010 esseistä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1" y="1699847"/>
            <a:ext cx="10131425" cy="4091354"/>
          </a:xfrm>
        </p:spPr>
        <p:txBody>
          <a:bodyPr>
            <a:normAutofit/>
          </a:bodyPr>
          <a:lstStyle/>
          <a:p>
            <a:r>
              <a:rPr lang="fi-FI" sz="2800" dirty="0" smtClean="0">
                <a:solidFill>
                  <a:srgbClr val="FFFF00"/>
                </a:solidFill>
              </a:rPr>
              <a:t>Englanninkielisen lähteen vaatimus ei ole pakollista OKL:n </a:t>
            </a:r>
            <a:r>
              <a:rPr lang="fi-FI" sz="2800" dirty="0">
                <a:solidFill>
                  <a:srgbClr val="FFFF00"/>
                </a:solidFill>
              </a:rPr>
              <a:t>opiskelijoille</a:t>
            </a:r>
            <a:r>
              <a:rPr lang="fi-FI" sz="2800" dirty="0"/>
              <a:t>. Englanninkielisen lähteen vaatimus tulee siitä, että </a:t>
            </a:r>
            <a:r>
              <a:rPr lang="fi-FI" sz="2800" dirty="0" err="1"/>
              <a:t>KLA:n</a:t>
            </a:r>
            <a:r>
              <a:rPr lang="fi-FI" sz="2800" dirty="0"/>
              <a:t> puolella opintojaksoon integroidaan </a:t>
            </a:r>
            <a:r>
              <a:rPr lang="fi-FI" sz="2800" dirty="0" err="1"/>
              <a:t>Movin</a:t>
            </a:r>
            <a:r>
              <a:rPr lang="fi-FI" sz="2800" dirty="0"/>
              <a:t> toteuttama Akateemiset tekstitaidot -kurssi, jossa harjoitellaan englanninkielisen tekstin lukemista. 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5729231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pomm1001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3200" dirty="0" smtClean="0"/>
              <a:t>29.10. </a:t>
            </a:r>
            <a:r>
              <a:rPr lang="fi-FI" dirty="0"/>
              <a:t>12.00-14.00 tilaksi RUUB Emma </a:t>
            </a:r>
            <a:endParaRPr lang="fi-FI" sz="3200" dirty="0" smtClean="0"/>
          </a:p>
          <a:p>
            <a:r>
              <a:rPr lang="fi-FI" sz="3200" dirty="0" smtClean="0"/>
              <a:t>Mari listaa työparit seminaareihin. Tästä tieto POMM-johdannon sivustolle </a:t>
            </a:r>
            <a:r>
              <a:rPr lang="fi-FI" sz="3200" dirty="0" err="1" smtClean="0"/>
              <a:t>Pedanetissa</a:t>
            </a:r>
            <a:r>
              <a:rPr lang="fi-FI" sz="3200" dirty="0" smtClean="0"/>
              <a:t>. </a:t>
            </a:r>
          </a:p>
          <a:p>
            <a:r>
              <a:rPr lang="fi-FI" sz="3200" dirty="0" err="1" smtClean="0"/>
              <a:t>Huom</a:t>
            </a:r>
            <a:r>
              <a:rPr lang="fi-FI" sz="3200" dirty="0" smtClean="0"/>
              <a:t>! Vapaus suunnitella esitys/teeman käsittely täysin haluamallanne tavalla yhdessä tai pareittain/ryhmittäin. Toteuttakaa luovuutta/toiminnallisuutta.</a:t>
            </a:r>
            <a:endParaRPr lang="fi-FI" sz="3200" dirty="0"/>
          </a:p>
        </p:txBody>
      </p:sp>
    </p:spTree>
    <p:extLst>
      <p:ext uri="{BB962C8B-B14F-4D97-AF65-F5344CB8AC3E}">
        <p14:creationId xmlns:p14="http://schemas.microsoft.com/office/powerpoint/2010/main" val="20940556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199292"/>
            <a:ext cx="11318630" cy="1456267"/>
          </a:xfrm>
        </p:spPr>
        <p:txBody>
          <a:bodyPr/>
          <a:lstStyle/>
          <a:p>
            <a:r>
              <a:rPr lang="fi-FI" dirty="0" smtClean="0"/>
              <a:t>Video club – OH1-kehittäminen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1" y="1348155"/>
            <a:ext cx="10131425" cy="5205046"/>
          </a:xfrm>
        </p:spPr>
        <p:txBody>
          <a:bodyPr>
            <a:normAutofit fontScale="40000" lnSpcReduction="20000"/>
          </a:bodyPr>
          <a:lstStyle/>
          <a:p>
            <a:r>
              <a:rPr lang="fi-FI" sz="5900" dirty="0" smtClean="0"/>
              <a:t>Riitta-Leena informoi lisää hankkeesta ja siihen liittyvästä tutkimuksesta. </a:t>
            </a:r>
          </a:p>
          <a:p>
            <a:r>
              <a:rPr lang="fi-FI" sz="5900" dirty="0"/>
              <a:t>Tavoite: </a:t>
            </a:r>
            <a:r>
              <a:rPr lang="fi-FI" sz="5900" dirty="0" err="1"/>
              <a:t>Pilotoida</a:t>
            </a:r>
            <a:r>
              <a:rPr lang="fi-FI" sz="5900" dirty="0"/>
              <a:t> ja kehittää uutta OH1 opintojaksoa ja tutkia luokanopettajaopiskelijoiden havainnointitaitojen kehittymistä ensimmäisen opintovuoden aikana</a:t>
            </a:r>
          </a:p>
          <a:p>
            <a:r>
              <a:rPr lang="fi-FI" sz="5900" dirty="0"/>
              <a:t>Tutkimus osana opintojaksoa</a:t>
            </a:r>
          </a:p>
          <a:p>
            <a:pPr lvl="1"/>
            <a:r>
              <a:rPr lang="fi-FI" sz="5900" dirty="0"/>
              <a:t>Kirjoitelmat (2 kpl)</a:t>
            </a:r>
          </a:p>
          <a:p>
            <a:pPr lvl="1"/>
            <a:r>
              <a:rPr lang="fi-FI" sz="5900" dirty="0"/>
              <a:t>Palaute opintojakson demoista (8 kpl)</a:t>
            </a:r>
          </a:p>
          <a:p>
            <a:pPr lvl="1"/>
            <a:r>
              <a:rPr lang="fi-FI" sz="5900" dirty="0"/>
              <a:t>Pienryhmätapaamisten videotaltioinnit (8 kpl)</a:t>
            </a:r>
          </a:p>
          <a:p>
            <a:pPr marL="361950" indent="0">
              <a:buNone/>
            </a:pPr>
            <a:r>
              <a:rPr lang="fi-FI" sz="5900" dirty="0">
                <a:latin typeface="Calibri" panose="020F0502020204030204" pitchFamily="34" charset="0"/>
                <a:cs typeface="Calibri" panose="020F0502020204030204" pitchFamily="34" charset="0"/>
              </a:rPr>
              <a:t>→</a:t>
            </a:r>
            <a:r>
              <a:rPr lang="fi-FI" sz="5900" dirty="0"/>
              <a:t>Linkittyy OH1-opintojakson kehittämiseen ja on siten pakollinen osa opintojaksoa</a:t>
            </a:r>
          </a:p>
          <a:p>
            <a:r>
              <a:rPr lang="fi-FI" sz="9000" dirty="0">
                <a:solidFill>
                  <a:srgbClr val="FFFF00"/>
                </a:solidFill>
              </a:rPr>
              <a:t>Tutkimukseen osallistuminen on vapaaehtoista</a:t>
            </a:r>
          </a:p>
          <a:p>
            <a:endParaRPr lang="fi-FI" sz="2800" dirty="0" smtClean="0"/>
          </a:p>
          <a:p>
            <a:endParaRPr lang="fi-FI" sz="2800" dirty="0"/>
          </a:p>
        </p:txBody>
      </p:sp>
    </p:spTree>
    <p:extLst>
      <p:ext uri="{BB962C8B-B14F-4D97-AF65-F5344CB8AC3E}">
        <p14:creationId xmlns:p14="http://schemas.microsoft.com/office/powerpoint/2010/main" val="37622062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b="1" smtClean="0">
                <a:solidFill>
                  <a:schemeClr val="accent1"/>
                </a:solidFill>
              </a:rPr>
              <a:t>JYU. </a:t>
            </a:r>
            <a:r>
              <a:rPr lang="fi-FI" b="1" smtClean="0"/>
              <a:t>Since 1863.</a:t>
            </a:r>
            <a:endParaRPr lang="fi-FI" b="1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3988A-0109-0B40-965D-9E0ED41EFEE4}" type="slidenum">
              <a:rPr lang="fi-FI" smtClean="0"/>
              <a:pPr/>
              <a:t>7</a:t>
            </a:fld>
            <a:endParaRPr lang="fi-FI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Tutkimus ja OH1 kehitys-hankkeeseen osallistuminen</a:t>
            </a:r>
            <a:endParaRPr lang="fi-FI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504092" y="1844699"/>
            <a:ext cx="10760816" cy="4557156"/>
          </a:xfrm>
        </p:spPr>
        <p:txBody>
          <a:bodyPr>
            <a:normAutofit/>
          </a:bodyPr>
          <a:lstStyle/>
          <a:p>
            <a:r>
              <a:rPr lang="fi-FI" sz="2600" dirty="0"/>
              <a:t>Tavoite: </a:t>
            </a:r>
            <a:r>
              <a:rPr lang="fi-FI" sz="2600" dirty="0" err="1"/>
              <a:t>Pilotoida</a:t>
            </a:r>
            <a:r>
              <a:rPr lang="fi-FI" sz="2600" dirty="0"/>
              <a:t> ja kehittää uutta OH1 opintojaksoa ja tutkia luokanopettajaopiskelijoiden </a:t>
            </a:r>
            <a:r>
              <a:rPr lang="fi-FI" sz="2600" dirty="0" smtClean="0"/>
              <a:t>havainnointitaitojen </a:t>
            </a:r>
            <a:r>
              <a:rPr lang="fi-FI" sz="2600" dirty="0"/>
              <a:t>kehittymistä ensimmäisen opintovuoden aikana</a:t>
            </a:r>
          </a:p>
          <a:p>
            <a:r>
              <a:rPr lang="fi-FI" sz="2600" dirty="0"/>
              <a:t>Tutkimus osana opintojaksoa</a:t>
            </a:r>
          </a:p>
          <a:p>
            <a:pPr lvl="1"/>
            <a:r>
              <a:rPr lang="fi-FI" sz="2000" dirty="0"/>
              <a:t>Kirjoitelmat (2 kpl)</a:t>
            </a:r>
          </a:p>
          <a:p>
            <a:pPr lvl="1"/>
            <a:r>
              <a:rPr lang="fi-FI" sz="2000" dirty="0"/>
              <a:t>Palaute opintojakson demoista (8 kpl)</a:t>
            </a:r>
          </a:p>
          <a:p>
            <a:pPr lvl="1"/>
            <a:r>
              <a:rPr lang="fi-FI" sz="2000" dirty="0"/>
              <a:t>Pienryhmätapaamisten videotaltioinnit (8 kpl)</a:t>
            </a:r>
          </a:p>
          <a:p>
            <a:pPr marL="361950" indent="0">
              <a:buNone/>
            </a:pPr>
            <a:r>
              <a:rPr lang="fi-FI" sz="2600" dirty="0">
                <a:latin typeface="Calibri" panose="020F0502020204030204" pitchFamily="34" charset="0"/>
                <a:cs typeface="Calibri" panose="020F0502020204030204" pitchFamily="34" charset="0"/>
              </a:rPr>
              <a:t>→</a:t>
            </a:r>
            <a:r>
              <a:rPr lang="fi-FI" sz="2600" dirty="0"/>
              <a:t>Linkittyy OH1-opintojakson kehittämiseen ja on siten pakollinen osa opintojaksoa</a:t>
            </a:r>
          </a:p>
          <a:p>
            <a:r>
              <a:rPr lang="fi-FI" sz="2600" dirty="0">
                <a:solidFill>
                  <a:srgbClr val="FFFF00"/>
                </a:solidFill>
              </a:rPr>
              <a:t>Tutkimukseen osallistuminen on vapaaehtoista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6C6FE-2BCB-574D-9E89-D023255ACA90}" type="datetime1">
              <a:rPr lang="fi-FI" smtClean="0"/>
              <a:t>10.10.2019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333321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POMM 1001 demo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z="3200" dirty="0"/>
              <a:t>Ota yksi numeroitu lappunen </a:t>
            </a:r>
            <a:r>
              <a:rPr lang="fi-FI" sz="3200" dirty="0" smtClean="0"/>
              <a:t>pöydältä. Jakaantukaa pienryhmiin saamanne numeron perusteella.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3199232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>
                <a:latin typeface="Comic Sans MS" panose="030F0702030302020204" pitchFamily="66" charset="0"/>
              </a:rPr>
              <a:t>Torstai 10.10. mitä kuuluu?</a:t>
            </a:r>
            <a:endParaRPr lang="fi-FI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 dirty="0" smtClean="0"/>
          </a:p>
          <a:p>
            <a:endParaRPr lang="fi-FI" dirty="0"/>
          </a:p>
          <a:p>
            <a:endParaRPr lang="fi-FI" dirty="0" smtClean="0"/>
          </a:p>
          <a:p>
            <a:r>
              <a:rPr lang="fi-FI" sz="3200" dirty="0">
                <a:latin typeface="Comic Sans MS" panose="030F0702030302020204" pitchFamily="66" charset="0"/>
              </a:rPr>
              <a:t>V</a:t>
            </a:r>
            <a:r>
              <a:rPr lang="fi-FI" sz="3200" dirty="0" smtClean="0">
                <a:latin typeface="Comic Sans MS" panose="030F0702030302020204" pitchFamily="66" charset="0"/>
              </a:rPr>
              <a:t>alitse jokin sateenkaaren väreistä , jolla kuvaat juuri tämänhetkistä olotilaasi – perustele ryhmälle valintaasi</a:t>
            </a:r>
            <a:endParaRPr lang="fi-FI" sz="3200" dirty="0">
              <a:latin typeface="Comic Sans MS" panose="030F0702030302020204" pitchFamily="66" charset="0"/>
            </a:endParaRPr>
          </a:p>
        </p:txBody>
      </p:sp>
      <p:pic>
        <p:nvPicPr>
          <p:cNvPr id="1026" name="Picture 2" descr="C:\Users\klaurits\AppData\Local\Microsoft\Windows\Temporary Internet Files\Content.IE5\I5HMW0R6\shokunin-rainbow[1]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2400" y="351367"/>
            <a:ext cx="4290645" cy="3429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4015469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TM03457452[[fn=Celestial]]</Template>
  <TotalTime>51</TotalTime>
  <Words>433</Words>
  <Application>Microsoft Office PowerPoint</Application>
  <PresentationFormat>Widescreen</PresentationFormat>
  <Paragraphs>53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Calibri</vt:lpstr>
      <vt:lpstr>Calibri Light</vt:lpstr>
      <vt:lpstr>Comic Sans MS</vt:lpstr>
      <vt:lpstr>Helvetica</vt:lpstr>
      <vt:lpstr>Celestial</vt:lpstr>
      <vt:lpstr>KTKP010, POMM1001; </vt:lpstr>
      <vt:lpstr>OPISKELUSUUNNITELMASTA JA URAOHJAUKSESTA</vt:lpstr>
      <vt:lpstr>KTKP010</vt:lpstr>
      <vt:lpstr>KTKP010 esseistä</vt:lpstr>
      <vt:lpstr>pomm1001</vt:lpstr>
      <vt:lpstr>Video club – OH1-kehittäminen</vt:lpstr>
      <vt:lpstr>Tutkimus ja OH1 kehitys-hankkeeseen osallistuminen</vt:lpstr>
      <vt:lpstr>POMM 1001 demo</vt:lpstr>
      <vt:lpstr>Torstai 10.10. mitä kuuluu?</vt:lpstr>
      <vt:lpstr>Pohtikaa pienryhmissä</vt:lpstr>
      <vt:lpstr>PowerPoint Presentation</vt:lpstr>
    </vt:vector>
  </TitlesOfParts>
  <Company>University Of Jyväskylä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Ajankohtaista</dc:title>
  <dc:creator>Innanen, Hely</dc:creator>
  <cp:lastModifiedBy>Innanen, Hely</cp:lastModifiedBy>
  <cp:revision>8</cp:revision>
  <dcterms:created xsi:type="dcterms:W3CDTF">2019-10-10T05:55:48Z</dcterms:created>
  <dcterms:modified xsi:type="dcterms:W3CDTF">2019-10-10T07:07:39Z</dcterms:modified>
</cp:coreProperties>
</file>