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6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8/30/17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Kokeellisuus oppimisen ja arvioinnin tukena KE1 – kurssilla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Jaana Taivainen</a:t>
            </a:r>
          </a:p>
          <a:p>
            <a:r>
              <a:rPr lang="fi-FI" dirty="0" smtClean="0"/>
              <a:t>Joensuun normaalikoulu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1582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Graafinen tehtävä</a:t>
            </a:r>
            <a:endParaRPr lang="fi-FI" dirty="0"/>
          </a:p>
        </p:txBody>
      </p:sp>
      <p:pic>
        <p:nvPicPr>
          <p:cNvPr id="3" name="Kuva 2" descr="KK graafinen tehtävä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74" y="2060451"/>
            <a:ext cx="6861020" cy="465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68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Reaktion havainnointi</a:t>
            </a:r>
            <a:endParaRPr lang="fi-FI" dirty="0"/>
          </a:p>
        </p:txBody>
      </p:sp>
      <p:pic>
        <p:nvPicPr>
          <p:cNvPr id="3" name="Kuva 2" descr="KKreaktion havainnoint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47" y="1880977"/>
            <a:ext cx="6653946" cy="451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46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Seoksen erottelu</a:t>
            </a:r>
            <a:endParaRPr lang="fi-FI" dirty="0"/>
          </a:p>
        </p:txBody>
      </p:sp>
      <p:pic>
        <p:nvPicPr>
          <p:cNvPr id="3" name="Kuva 2" descr="KKseoksen erottelu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17" y="1677287"/>
            <a:ext cx="6943850" cy="471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720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849969"/>
            <a:ext cx="7408333" cy="4276194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Tutkimusvihko on helpottanut opiskelijan suorituspaineita koeviikon kokeessa.</a:t>
            </a:r>
          </a:p>
          <a:p>
            <a:r>
              <a:rPr lang="fi-FI" dirty="0" smtClean="0"/>
              <a:t>Rakenne ei suosi opiskelijoita, jotka panostavat vain kokeeseen, eivät tutkimuksiin tai läksyihin.</a:t>
            </a:r>
          </a:p>
          <a:p>
            <a:r>
              <a:rPr lang="fi-FI" dirty="0" smtClean="0"/>
              <a:t>Opettajan valmistelutyö on joustavampaa, kun valmistelut voi tehdä toisessa tilassa etukäteen luokan ollessa varattu.</a:t>
            </a:r>
          </a:p>
          <a:p>
            <a:r>
              <a:rPr lang="fi-FI" dirty="0" smtClean="0"/>
              <a:t>Opiskelija voi jättää kesken jääneen tutkimuksen sopivaan vaiheeseen ja jatkaa seuraavalla tunnilla.</a:t>
            </a:r>
          </a:p>
          <a:p>
            <a:r>
              <a:rPr lang="fi-FI" dirty="0" smtClean="0"/>
              <a:t>Opiskelijoiden vuorovaikutus keskenään lisääntyy sekä tuntitehtävien, että tutkimustehtävien myötä.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</a:t>
            </a:r>
            <a:r>
              <a:rPr lang="fi-FI" dirty="0" smtClean="0"/>
              <a:t>hteenveto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984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saada kokeellisuus saumattomaksi osaksi kurssia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opiskelijoiden oppimisen tukeminen kokeellisuuden avulla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a</a:t>
            </a:r>
            <a:r>
              <a:rPr lang="fi-FI" dirty="0" smtClean="0"/>
              <a:t>rvioinnin monipuolistaminen.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888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468367"/>
              </p:ext>
            </p:extLst>
          </p:nvPr>
        </p:nvGraphicFramePr>
        <p:xfrm>
          <a:off x="871538" y="2674938"/>
          <a:ext cx="7408862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Ennen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Nyt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Opettajan</a:t>
                      </a:r>
                      <a:r>
                        <a:rPr lang="fi-FI" baseline="0" dirty="0" smtClean="0"/>
                        <a:t> demonstraatiot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1-2 oppitunnin mittaista oppilastyötä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 pientä tutkimustehtävää</a:t>
                      </a:r>
                      <a:r>
                        <a:rPr lang="fi-FI" baseline="0" dirty="0" smtClean="0"/>
                        <a:t> tuntitehtävien lomassa</a:t>
                      </a:r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r>
                        <a:rPr lang="fi-FI" dirty="0" smtClean="0"/>
                        <a:t>2 pidempää</a:t>
                      </a:r>
                      <a:r>
                        <a:rPr lang="fi-FI" baseline="0" dirty="0" smtClean="0"/>
                        <a:t> oppilasyötä, jotka jatkuivat tarpeen mukaan seuraavilla kerroilla</a:t>
                      </a:r>
                    </a:p>
                    <a:p>
                      <a:endParaRPr lang="fi-FI" baseline="0" dirty="0" smtClean="0"/>
                    </a:p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Kokeellisuus ennen ja nyt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95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Lyhyt yhteinen osio: läksyn tarkistus ja uuden aiheen aloitus</a:t>
            </a:r>
          </a:p>
          <a:p>
            <a:endParaRPr lang="fi-FI" dirty="0"/>
          </a:p>
          <a:p>
            <a:r>
              <a:rPr lang="fi-FI" dirty="0" smtClean="0"/>
              <a:t>Itsenäiset tuntitehtävät: uusien käsitteiden haltuunotto ja harjoittelu</a:t>
            </a:r>
          </a:p>
          <a:p>
            <a:endParaRPr lang="fi-FI" dirty="0"/>
          </a:p>
          <a:p>
            <a:r>
              <a:rPr lang="fi-FI" dirty="0" smtClean="0"/>
              <a:t>Kokeelliset tehtävät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Oppituntien rakenne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032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112278"/>
            <a:ext cx="7408333" cy="4013885"/>
          </a:xfrm>
        </p:spPr>
        <p:txBody>
          <a:bodyPr/>
          <a:lstStyle/>
          <a:p>
            <a:r>
              <a:rPr lang="fi-FI" dirty="0" smtClean="0"/>
              <a:t>Luokan yhteydessä olevaan varastotilaan on laajennettu laborointitila, johon mahtuu työskentelemään kerralla puolet ryhmästä pareittain ( 15 op.)</a:t>
            </a:r>
          </a:p>
          <a:p>
            <a:r>
              <a:rPr lang="fi-FI" dirty="0" smtClean="0"/>
              <a:t>Luokassa toiset tekevät tuntitehtäviä ja siirtyvät kokeelliseen osioon joustavasti, kun paikkoja vapautuu.</a:t>
            </a:r>
          </a:p>
          <a:p>
            <a:r>
              <a:rPr lang="fi-FI" dirty="0" smtClean="0"/>
              <a:t>Näin olen toteutuu myös liikkuva koulu- teema, eikä paikallaan istumista tule 75 min.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Toteutus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3083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Opiskelijat laativat kokeellisesta osiosta tutkimusvihkon, josta voivat saada 10p.</a:t>
            </a:r>
          </a:p>
          <a:p>
            <a:endParaRPr lang="fi-FI" dirty="0" smtClean="0"/>
          </a:p>
          <a:p>
            <a:r>
              <a:rPr lang="fi-FI" dirty="0" smtClean="0"/>
              <a:t>Läksyjen seuranta 5p.</a:t>
            </a:r>
          </a:p>
          <a:p>
            <a:endParaRPr lang="fi-FI" dirty="0" smtClean="0"/>
          </a:p>
          <a:p>
            <a:r>
              <a:rPr lang="fi-FI" dirty="0" smtClean="0"/>
              <a:t>Koeviikon koe 30p.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895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167501"/>
            <a:ext cx="7408333" cy="395866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Koostui viidestä tutkimustehtävästä, jotka raportoitiin </a:t>
            </a:r>
            <a:r>
              <a:rPr lang="fi-FI" dirty="0" err="1" smtClean="0"/>
              <a:t>TI-Nspire:llä</a:t>
            </a:r>
            <a:r>
              <a:rPr lang="fi-FI" dirty="0" smtClean="0"/>
              <a:t> laadittuun pohjaan. Jako opiskelijoille </a:t>
            </a:r>
            <a:r>
              <a:rPr lang="fi-FI" dirty="0" err="1" smtClean="0"/>
              <a:t>Edmodon</a:t>
            </a:r>
            <a:r>
              <a:rPr lang="fi-FI" dirty="0" smtClean="0"/>
              <a:t> kautta.</a:t>
            </a:r>
          </a:p>
          <a:p>
            <a:pPr marL="457200" indent="-457200">
              <a:buAutoNum type="arabicPeriod"/>
            </a:pPr>
            <a:r>
              <a:rPr lang="fi-FI" dirty="0" smtClean="0"/>
              <a:t>Laborointivälineiden tunnistus ja nimeäminen</a:t>
            </a:r>
          </a:p>
          <a:p>
            <a:pPr marL="457200" indent="-457200">
              <a:buAutoNum type="arabicPeriod"/>
            </a:pPr>
            <a:r>
              <a:rPr lang="fi-FI" dirty="0" smtClean="0"/>
              <a:t>Taulukon ja kuvaajan laadinta</a:t>
            </a:r>
          </a:p>
          <a:p>
            <a:pPr marL="457200" indent="-457200">
              <a:buAutoNum type="arabicPeriod"/>
            </a:pPr>
            <a:r>
              <a:rPr lang="fi-FI" dirty="0" smtClean="0"/>
              <a:t>Kemiallisen reaktion havainnointi</a:t>
            </a:r>
          </a:p>
          <a:p>
            <a:pPr marL="457200" indent="-457200">
              <a:buAutoNum type="arabicPeriod"/>
            </a:pPr>
            <a:r>
              <a:rPr lang="fi-FI" dirty="0" smtClean="0"/>
              <a:t>Seoksen erottelu</a:t>
            </a:r>
          </a:p>
          <a:p>
            <a:pPr marL="457200" indent="-457200">
              <a:buAutoNum type="arabicPeriod"/>
            </a:pPr>
            <a:r>
              <a:rPr lang="fi-FI" dirty="0" smtClean="0"/>
              <a:t>Erilaisia aineita ja ominaisuuksia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utkimusvihko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3184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Esimerkkejä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9991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67410" y="338667"/>
            <a:ext cx="2419390" cy="2429934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2"/>
          </p:nvPr>
        </p:nvSpPr>
        <p:spPr>
          <a:xfrm>
            <a:off x="6419264" y="2785533"/>
            <a:ext cx="2267536" cy="2421467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5" name="Kuvan paikkamerkki 4" descr="KK graafinen tehtävä.jpg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3458" r="-5192" b="-3458"/>
          <a:stretch/>
        </p:blipFill>
        <p:spPr>
          <a:xfrm>
            <a:off x="341313" y="1304925"/>
            <a:ext cx="5318683" cy="3667125"/>
          </a:xfrm>
        </p:spPr>
      </p:pic>
    </p:spTree>
    <p:extLst>
      <p:ext uri="{BB962C8B-B14F-4D97-AF65-F5344CB8AC3E}">
        <p14:creationId xmlns:p14="http://schemas.microsoft.com/office/powerpoint/2010/main" val="2317331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Aaltomuoto.thmx</Template>
  <TotalTime>61</TotalTime>
  <Words>248</Words>
  <Application>Microsoft Macintosh PowerPoint</Application>
  <PresentationFormat>Näytössä katseltava diaesitys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Candara</vt:lpstr>
      <vt:lpstr>Symbol</vt:lpstr>
      <vt:lpstr>Aaltomuoto</vt:lpstr>
      <vt:lpstr>Kokeellisuus oppimisen ja arvioinnin tukena KE1 – kurssilla </vt:lpstr>
      <vt:lpstr>Tavoitteet</vt:lpstr>
      <vt:lpstr>Kokeellisuus ennen ja nyt</vt:lpstr>
      <vt:lpstr>Oppituntien rakenne</vt:lpstr>
      <vt:lpstr>Toteutus</vt:lpstr>
      <vt:lpstr>Arviointi</vt:lpstr>
      <vt:lpstr>Tutkimusvihko</vt:lpstr>
      <vt:lpstr>Esimerkkejä</vt:lpstr>
      <vt:lpstr>PowerPoint-esitys</vt:lpstr>
      <vt:lpstr>Graafinen tehtävä</vt:lpstr>
      <vt:lpstr>Reaktion havainnointi</vt:lpstr>
      <vt:lpstr>Seoksen erottelu</vt:lpstr>
      <vt:lpstr>Yhteenveto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Kokeellisuus oppimisen ja arvioinnin tukena KE1 – kurssilla </dc:title>
  <dc:creator>Jaana Taivainen</dc:creator>
  <cp:lastModifiedBy>Juha Karkkulainen</cp:lastModifiedBy>
  <cp:revision>7</cp:revision>
  <dcterms:created xsi:type="dcterms:W3CDTF">2017-02-04T11:19:12Z</dcterms:created>
  <dcterms:modified xsi:type="dcterms:W3CDTF">2017-08-29T21:07:13Z</dcterms:modified>
</cp:coreProperties>
</file>