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90"/>
  </p:normalViewPr>
  <p:slideViewPr>
    <p:cSldViewPr snapToGrid="0" snapToObjects="1">
      <p:cViewPr varScale="1">
        <p:scale>
          <a:sx n="60" d="100"/>
          <a:sy n="60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1A88DF2-14FE-E640-BD84-04F1967363EE}" type="datetimeFigureOut">
              <a:rPr lang="fi-FI" smtClean="0"/>
              <a:t>22.3.2017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908B7D-5283-8642-8BAF-EC9450588E0C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7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sityokoulurobotti.f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sityokoulurobotti.f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sityokoulurobotti.f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sityokoulurobotti.fi/" TargetMode="External"/><Relationship Id="rId2" Type="http://schemas.openxmlformats.org/officeDocument/2006/relationships/hyperlink" Target="http://www.koodikoulu.f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studio.code.org/hoc/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ohjelmointi ja robotiikka</a:t>
            </a:r>
            <a:br>
              <a:rPr lang="fi-FI" dirty="0" smtClean="0"/>
            </a:br>
            <a:r>
              <a:rPr lang="fi-FI" dirty="0" smtClean="0"/>
              <a:t>Kevät 2017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Sonja Niiranen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36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Kasvamassa digitaalisessa maailmassa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fi-FI" dirty="0" smtClean="0"/>
              <a:t> Elämme </a:t>
            </a:r>
            <a:r>
              <a:rPr lang="fi-FI" dirty="0"/>
              <a:t>digitalisoituvassa </a:t>
            </a:r>
            <a:r>
              <a:rPr lang="fi-FI" dirty="0" smtClean="0"/>
              <a:t>maailmassa. Digitalisaatio </a:t>
            </a:r>
            <a:r>
              <a:rPr lang="fi-FI" dirty="0"/>
              <a:t>on </a:t>
            </a:r>
            <a:r>
              <a:rPr lang="fi-FI" dirty="0" smtClean="0"/>
              <a:t>läsnä̈ enenevässä̈ määrin, </a:t>
            </a:r>
            <a:r>
              <a:rPr lang="fi-FI" dirty="0"/>
              <a:t>kun kuvaillaan tulevaisuuden maailmaa. </a:t>
            </a:r>
            <a:endParaRPr lang="fi-FI" dirty="0" smtClean="0"/>
          </a:p>
          <a:p>
            <a:pPr>
              <a:buFont typeface="Wingdings" charset="2"/>
              <a:buChar char="v"/>
            </a:pPr>
            <a:r>
              <a:rPr lang="fi-FI" dirty="0"/>
              <a:t>M</a:t>
            </a:r>
            <a:r>
              <a:rPr lang="fi-FI" dirty="0" smtClean="0"/>
              <a:t>illainen </a:t>
            </a:r>
            <a:r>
              <a:rPr lang="fi-FI" dirty="0"/>
              <a:t>tuo maailma on? </a:t>
            </a:r>
            <a:endParaRPr lang="fi-FI" dirty="0" smtClean="0"/>
          </a:p>
          <a:p>
            <a:r>
              <a:rPr lang="fi-FI" dirty="0" smtClean="0">
                <a:sym typeface="Wingdings"/>
              </a:rPr>
              <a:t> </a:t>
            </a:r>
            <a:r>
              <a:rPr lang="fi-FI" dirty="0" smtClean="0"/>
              <a:t>Digitaalisen </a:t>
            </a:r>
            <a:r>
              <a:rPr lang="fi-FI" dirty="0"/>
              <a:t>teknologian voi </a:t>
            </a:r>
            <a:r>
              <a:rPr lang="fi-FI" dirty="0" smtClean="0"/>
              <a:t>nähdä̈ </a:t>
            </a:r>
            <a:r>
              <a:rPr lang="fi-FI" dirty="0"/>
              <a:t>eroavan </a:t>
            </a:r>
            <a:r>
              <a:rPr lang="fi-FI" dirty="0" smtClean="0"/>
              <a:t>perinteisistä̈ </a:t>
            </a:r>
            <a:r>
              <a:rPr lang="fi-FI" dirty="0"/>
              <a:t>teknologioista sen </a:t>
            </a:r>
            <a:r>
              <a:rPr lang="fi-FI" b="1" dirty="0"/>
              <a:t>ohjelmoidun </a:t>
            </a:r>
            <a:r>
              <a:rPr lang="fi-FI" b="1" dirty="0" smtClean="0"/>
              <a:t>luonteen vuoksi</a:t>
            </a:r>
            <a:r>
              <a:rPr lang="fi-FI" dirty="0" smtClean="0"/>
              <a:t>.</a:t>
            </a:r>
          </a:p>
          <a:p>
            <a:r>
              <a:rPr lang="fi-FI" dirty="0" smtClean="0">
                <a:sym typeface="Wingdings"/>
              </a:rPr>
              <a:t> </a:t>
            </a:r>
            <a:r>
              <a:rPr lang="fi-FI" dirty="0" smtClean="0"/>
              <a:t>Ohjelmointi </a:t>
            </a:r>
            <a:r>
              <a:rPr lang="fi-FI" b="1" dirty="0"/>
              <a:t>luo teknologiaan uuden kerroksen</a:t>
            </a:r>
            <a:r>
              <a:rPr lang="fi-FI" dirty="0"/>
              <a:t>, joka </a:t>
            </a:r>
            <a:r>
              <a:rPr lang="fi-FI" dirty="0" smtClean="0"/>
              <a:t>yhdistää </a:t>
            </a:r>
            <a:r>
              <a:rPr lang="fi-FI" dirty="0"/>
              <a:t>”raudan” – teknologian fyysisen </a:t>
            </a:r>
            <a:r>
              <a:rPr lang="fi-FI" dirty="0" smtClean="0"/>
              <a:t>puolen – </a:t>
            </a:r>
            <a:r>
              <a:rPr lang="fi-FI" dirty="0"/>
              <a:t>”softaan”, ohjelmoinnin avulla tehtyihin </a:t>
            </a:r>
            <a:r>
              <a:rPr lang="fi-FI" dirty="0" smtClean="0"/>
              <a:t>työkaluihin. </a:t>
            </a:r>
          </a:p>
          <a:p>
            <a:pPr>
              <a:buFont typeface="Wingdings" charset="2"/>
              <a:buChar char="v"/>
            </a:pPr>
            <a:r>
              <a:rPr lang="fi-FI" dirty="0"/>
              <a:t> </a:t>
            </a:r>
            <a:r>
              <a:rPr lang="fi-FI" dirty="0" smtClean="0"/>
              <a:t>Digitaalisen </a:t>
            </a:r>
            <a:r>
              <a:rPr lang="fi-FI" dirty="0"/>
              <a:t>teknologian toimintamallit </a:t>
            </a:r>
            <a:r>
              <a:rPr lang="fi-FI" dirty="0" smtClean="0"/>
              <a:t>eivät </a:t>
            </a:r>
            <a:r>
              <a:rPr lang="fi-FI" dirty="0"/>
              <a:t>ole muuttamattomia luonnon lakeja vaan </a:t>
            </a:r>
            <a:r>
              <a:rPr lang="fi-FI" b="1" dirty="0"/>
              <a:t>plastisia malleja, joiden rakenne on </a:t>
            </a:r>
            <a:r>
              <a:rPr lang="fi-FI" b="1" dirty="0" smtClean="0"/>
              <a:t>meidän käsissämme</a:t>
            </a:r>
            <a:r>
              <a:rPr lang="fi-FI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fi-FI" dirty="0" smtClean="0"/>
              <a:t> </a:t>
            </a:r>
            <a:r>
              <a:rPr lang="fi-FI" b="1" dirty="0" smtClean="0"/>
              <a:t>Koodi </a:t>
            </a:r>
            <a:r>
              <a:rPr lang="fi-FI" b="1" dirty="0"/>
              <a:t>ei </a:t>
            </a:r>
            <a:r>
              <a:rPr lang="fi-FI" b="1" dirty="0" smtClean="0"/>
              <a:t>myöskään </a:t>
            </a:r>
            <a:r>
              <a:rPr lang="fi-FI" b="1" dirty="0"/>
              <a:t>ole arvovapaata </a:t>
            </a:r>
            <a:r>
              <a:rPr lang="fi-FI" dirty="0"/>
              <a:t>vaan heijastaa laajalti niin tiedostettuja kuin tiedostamattomiakin arvovalintoja, oli </a:t>
            </a:r>
            <a:r>
              <a:rPr lang="fi-FI" dirty="0" smtClean="0"/>
              <a:t>kyseessä </a:t>
            </a:r>
            <a:r>
              <a:rPr lang="fi-FI" dirty="0"/>
              <a:t>sitten ohjelmoijan, ohjelmointifirman tai laajemman kulttuurisen taustan </a:t>
            </a:r>
            <a:r>
              <a:rPr lang="fi-FI" dirty="0" smtClean="0"/>
              <a:t>käsitys hyvästä </a:t>
            </a:r>
            <a:r>
              <a:rPr lang="fi-FI" dirty="0"/>
              <a:t>koodista. 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6663396" y="165952"/>
            <a:ext cx="5416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Tomi Dufva, Robo2</a:t>
            </a:r>
          </a:p>
          <a:p>
            <a:r>
              <a:rPr lang="fi-FI" dirty="0" smtClean="0"/>
              <a:t>Käsityökoulu Robotti, </a:t>
            </a:r>
            <a:r>
              <a:rPr lang="fi-FI" dirty="0" smtClean="0">
                <a:hlinkClick r:id="rId2"/>
              </a:rPr>
              <a:t>www.kasityokoulurobotti.fi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34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Käsin tehty digitaalinen teknologia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084831"/>
            <a:ext cx="9720073" cy="435817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fi-FI" dirty="0" smtClean="0"/>
              <a:t> </a:t>
            </a:r>
            <a:r>
              <a:rPr lang="fi-FI" sz="2800" dirty="0" smtClean="0"/>
              <a:t>Käsillä̈ </a:t>
            </a:r>
            <a:r>
              <a:rPr lang="fi-FI" sz="2800" dirty="0"/>
              <a:t>tehden hahmotamme ja luomme </a:t>
            </a:r>
            <a:r>
              <a:rPr lang="fi-FI" sz="2800" dirty="0" smtClean="0"/>
              <a:t>maailmaamme. Käsillä </a:t>
            </a:r>
            <a:r>
              <a:rPr lang="fi-FI" sz="2800" dirty="0"/>
              <a:t>tekeminen myös rakentaa </a:t>
            </a:r>
            <a:r>
              <a:rPr lang="fi-FI" sz="2800" dirty="0" smtClean="0"/>
              <a:t>eettistä̈ sidettä meidän </a:t>
            </a:r>
            <a:r>
              <a:rPr lang="fi-FI" sz="2800" dirty="0"/>
              <a:t>ja maailman </a:t>
            </a:r>
            <a:r>
              <a:rPr lang="fi-FI" sz="2800" dirty="0" smtClean="0"/>
              <a:t>välille. (</a:t>
            </a:r>
            <a:r>
              <a:rPr lang="fi-FI" sz="2800" dirty="0" err="1"/>
              <a:t>Kojonkoski-Rännäli</a:t>
            </a:r>
            <a:r>
              <a:rPr lang="fi-FI" sz="2800" dirty="0"/>
              <a:t> 1998, </a:t>
            </a:r>
            <a:r>
              <a:rPr lang="fi-FI" sz="2800" dirty="0" smtClean="0"/>
              <a:t>2014.)</a:t>
            </a:r>
          </a:p>
          <a:p>
            <a:pPr>
              <a:buFont typeface="Wingdings" charset="2"/>
              <a:buChar char="v"/>
            </a:pPr>
            <a:r>
              <a:rPr lang="fi-FI" sz="2800" dirty="0" smtClean="0"/>
              <a:t> </a:t>
            </a:r>
            <a:r>
              <a:rPr lang="fi-FI" sz="2800" b="1" dirty="0" smtClean="0"/>
              <a:t>Ohjelmoinnin voidaan ajatella olevan digitaalisen teknologian käsillä tekemistä. </a:t>
            </a:r>
            <a:r>
              <a:rPr lang="fi-FI" sz="2800" dirty="0" smtClean="0"/>
              <a:t>Juuri ohjelmoinnin kautta ohjelmoija luo maailmaansa.</a:t>
            </a:r>
            <a:endParaRPr lang="fi-FI" sz="2800" b="1" dirty="0" smtClean="0"/>
          </a:p>
          <a:p>
            <a:pPr>
              <a:buFont typeface="Wingdings" charset="2"/>
              <a:buChar char="v"/>
            </a:pPr>
            <a:r>
              <a:rPr lang="fi-FI" sz="2800" dirty="0" smtClean="0"/>
              <a:t>Ohjelmoinnissa </a:t>
            </a:r>
            <a:r>
              <a:rPr lang="fi-FI" sz="2800" b="1" dirty="0"/>
              <a:t>luodaan koodia, joka on tarkasti </a:t>
            </a:r>
            <a:r>
              <a:rPr lang="fi-FI" sz="2800" b="1" dirty="0" smtClean="0"/>
              <a:t>määritelty toimintaohje </a:t>
            </a:r>
            <a:r>
              <a:rPr lang="fi-FI" sz="2800" b="1" dirty="0"/>
              <a:t>halutusta palvelusta tai toiminnallisuudesta</a:t>
            </a:r>
            <a:r>
              <a:rPr lang="fi-FI" sz="2800" dirty="0" smtClean="0"/>
              <a:t>.</a:t>
            </a:r>
            <a:endParaRPr lang="fi-FI" sz="2800" dirty="0"/>
          </a:p>
        </p:txBody>
      </p:sp>
      <p:sp>
        <p:nvSpPr>
          <p:cNvPr id="4" name="Tekstiruutu 3"/>
          <p:cNvSpPr txBox="1"/>
          <p:nvPr/>
        </p:nvSpPr>
        <p:spPr>
          <a:xfrm>
            <a:off x="9397701" y="134695"/>
            <a:ext cx="2692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Tomi Dufva, Robo2</a:t>
            </a:r>
          </a:p>
          <a:p>
            <a:r>
              <a:rPr lang="fi-FI" dirty="0"/>
              <a:t>Käsityökoulu Robotti, </a:t>
            </a:r>
            <a:r>
              <a:rPr lang="fi-FI" dirty="0">
                <a:hlinkClick r:id="rId2"/>
              </a:rPr>
              <a:t>www.kasityokoulurobotti.fi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Digitaaliset kansalaistaidot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fi-FI" sz="2800" dirty="0" smtClean="0"/>
              <a:t> Digitaaliset </a:t>
            </a:r>
            <a:r>
              <a:rPr lang="fi-FI" sz="2800" dirty="0"/>
              <a:t>kansalaistaidot perustuvat paitsi </a:t>
            </a:r>
            <a:r>
              <a:rPr lang="fi-FI" sz="2800" b="1" dirty="0"/>
              <a:t>ajattelumallien, koodin loogisen ja algoritmisen luonteen </a:t>
            </a:r>
            <a:r>
              <a:rPr lang="fi-FI" sz="2800" b="1" dirty="0" smtClean="0"/>
              <a:t>sisäistämiseen, </a:t>
            </a:r>
            <a:r>
              <a:rPr lang="fi-FI" sz="2800" b="1" dirty="0"/>
              <a:t>myös </a:t>
            </a:r>
            <a:r>
              <a:rPr lang="fi-FI" sz="2800" b="1" dirty="0" smtClean="0"/>
              <a:t>käsillä </a:t>
            </a:r>
            <a:r>
              <a:rPr lang="fi-FI" sz="2800" b="1" dirty="0"/>
              <a:t>tekemisen kautta </a:t>
            </a:r>
            <a:r>
              <a:rPr lang="fi-FI" sz="2800" b="1" dirty="0" smtClean="0"/>
              <a:t>oppimiseen.</a:t>
            </a:r>
          </a:p>
          <a:p>
            <a:pPr marL="0" indent="0">
              <a:buNone/>
            </a:pPr>
            <a:endParaRPr lang="fi-FI" sz="2800" dirty="0" smtClean="0"/>
          </a:p>
          <a:p>
            <a:pPr>
              <a:buFont typeface="Wingdings" charset="2"/>
              <a:buChar char="v"/>
            </a:pPr>
            <a:r>
              <a:rPr lang="fi-FI" sz="2800" dirty="0" smtClean="0"/>
              <a:t> Ohjelmoinnin </a:t>
            </a:r>
            <a:r>
              <a:rPr lang="fi-FI" sz="2800" dirty="0"/>
              <a:t>opettaminen </a:t>
            </a:r>
            <a:r>
              <a:rPr lang="fi-FI" sz="2800" dirty="0" smtClean="0"/>
              <a:t>kädentaitona </a:t>
            </a:r>
            <a:r>
              <a:rPr lang="fi-FI" sz="2800" dirty="0"/>
              <a:t>olisi yksi keino tuoda kehollista </a:t>
            </a:r>
            <a:r>
              <a:rPr lang="fi-FI" sz="2800" dirty="0" smtClean="0"/>
              <a:t>ymmärrystä̈ </a:t>
            </a:r>
            <a:r>
              <a:rPr lang="fi-FI" sz="2800" dirty="0"/>
              <a:t>digitalisaatiosta. </a:t>
            </a:r>
            <a:endParaRPr lang="fi-FI" sz="2800" dirty="0" smtClean="0"/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8355106" y="585216"/>
            <a:ext cx="3245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Tomi Dufva, Robo2</a:t>
            </a:r>
          </a:p>
          <a:p>
            <a:r>
              <a:rPr lang="fi-FI" dirty="0"/>
              <a:t>Käsityökoulu Robotti, </a:t>
            </a:r>
            <a:r>
              <a:rPr lang="fi-FI" dirty="0">
                <a:hlinkClick r:id="rId2"/>
              </a:rPr>
              <a:t>www.kasityokoulurobotti.fi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10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Hahmottelua mitä on ohjelmointi POPS2014:ssa 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839788" y="2084832"/>
            <a:ext cx="5157787" cy="640226"/>
          </a:xfrm>
        </p:spPr>
        <p:txBody>
          <a:bodyPr>
            <a:normAutofit/>
          </a:bodyPr>
          <a:lstStyle/>
          <a:p>
            <a:r>
              <a:rPr lang="fi-FI" sz="2800" dirty="0" smtClean="0"/>
              <a:t>Luokat 1-6</a:t>
            </a:r>
            <a:endParaRPr lang="fi-FI" sz="280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839788" y="2725058"/>
            <a:ext cx="5157787" cy="377507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fi-FI" sz="2400" b="1" dirty="0" smtClean="0"/>
              <a:t> Laaditaan ja testataan toimintaohjeita</a:t>
            </a:r>
            <a:r>
              <a:rPr lang="fi-FI" sz="2400" dirty="0" smtClean="0"/>
              <a:t> puhutun kielen ja symbolien avulla.</a:t>
            </a:r>
          </a:p>
          <a:p>
            <a:pPr>
              <a:buFont typeface="Wingdings" charset="2"/>
              <a:buChar char="v"/>
            </a:pPr>
            <a:endParaRPr lang="fi-FI" sz="2400" dirty="0" smtClean="0"/>
          </a:p>
          <a:p>
            <a:pPr>
              <a:buFont typeface="Wingdings" charset="2"/>
              <a:buChar char="v"/>
            </a:pPr>
            <a:r>
              <a:rPr lang="fi-FI" sz="2400" dirty="0" smtClean="0"/>
              <a:t> Tutustutaan </a:t>
            </a:r>
            <a:r>
              <a:rPr lang="fi-FI" sz="2400" b="1" dirty="0" smtClean="0"/>
              <a:t>graafiseen ohjelmointiin</a:t>
            </a:r>
            <a:r>
              <a:rPr lang="fi-FI" sz="2400" dirty="0" smtClean="0"/>
              <a:t> ja siinä käytettyihin rakenteisiin (silmukka, </a:t>
            </a:r>
            <a:r>
              <a:rPr lang="fi-FI" sz="2400" dirty="0" err="1" smtClean="0"/>
              <a:t>if-then</a:t>
            </a:r>
            <a:r>
              <a:rPr lang="fi-FI" sz="2400" dirty="0" smtClean="0"/>
              <a:t>, </a:t>
            </a:r>
            <a:r>
              <a:rPr lang="fi-FI" sz="2400" dirty="0" err="1" smtClean="0"/>
              <a:t>else</a:t>
            </a:r>
            <a:r>
              <a:rPr lang="fi-FI" sz="2400" dirty="0"/>
              <a:t> </a:t>
            </a:r>
            <a:r>
              <a:rPr lang="fi-FI" sz="2400" dirty="0" smtClean="0"/>
              <a:t>jne.)</a:t>
            </a:r>
          </a:p>
          <a:p>
            <a:pPr>
              <a:buFont typeface="Wingdings" charset="2"/>
              <a:buChar char="v"/>
            </a:pPr>
            <a:endParaRPr lang="fi-FI" sz="2400" dirty="0" smtClean="0"/>
          </a:p>
          <a:p>
            <a:pPr>
              <a:buFont typeface="Wingdings" charset="2"/>
              <a:buChar char="v"/>
            </a:pPr>
            <a:r>
              <a:rPr lang="fi-FI" sz="2400" dirty="0" smtClean="0"/>
              <a:t> Toteutetaan projekti esim. </a:t>
            </a:r>
            <a:r>
              <a:rPr lang="fi-FI" sz="2400" b="1" dirty="0" smtClean="0"/>
              <a:t>robottien</a:t>
            </a:r>
            <a:r>
              <a:rPr lang="fi-FI" sz="2400" dirty="0" smtClean="0"/>
              <a:t> kanssa.</a:t>
            </a:r>
          </a:p>
          <a:p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>
          <a:xfrm>
            <a:off x="5989320" y="1993465"/>
            <a:ext cx="4754880" cy="82296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Käytännön toteutus</a:t>
            </a:r>
            <a:endParaRPr lang="fi-FI" sz="2800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4"/>
          </p:nvPr>
        </p:nvSpPr>
        <p:spPr>
          <a:xfrm>
            <a:off x="6172200" y="2725059"/>
            <a:ext cx="5183188" cy="377507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fi-FI" sz="2400" dirty="0" smtClean="0"/>
              <a:t> Leikit, pelit, harjoitukset, pienet projektityöt</a:t>
            </a:r>
          </a:p>
          <a:p>
            <a:pPr>
              <a:buFont typeface="Wingdings" charset="2"/>
              <a:buChar char="v"/>
            </a:pPr>
            <a:endParaRPr lang="fi-FI" sz="2400" dirty="0" smtClean="0"/>
          </a:p>
          <a:p>
            <a:pPr>
              <a:buFont typeface="Wingdings" charset="2"/>
              <a:buChar char="v"/>
            </a:pPr>
            <a:r>
              <a:rPr lang="fi-FI" sz="2400" dirty="0" smtClean="0"/>
              <a:t> esim. </a:t>
            </a:r>
            <a:r>
              <a:rPr lang="fi-FI" sz="2400" dirty="0" err="1" smtClean="0"/>
              <a:t>Bee</a:t>
            </a:r>
            <a:r>
              <a:rPr lang="fi-FI" sz="2400" dirty="0" smtClean="0"/>
              <a:t>-Bot, </a:t>
            </a:r>
            <a:r>
              <a:rPr lang="fi-FI" sz="2400" dirty="0" err="1" smtClean="0"/>
              <a:t>Blue</a:t>
            </a:r>
            <a:r>
              <a:rPr lang="fi-FI" sz="2400" dirty="0" smtClean="0"/>
              <a:t>-Bot, </a:t>
            </a:r>
            <a:r>
              <a:rPr lang="fi-FI" sz="2400" dirty="0" err="1" smtClean="0"/>
              <a:t>Lightbot</a:t>
            </a:r>
            <a:r>
              <a:rPr lang="fi-FI" sz="2400" dirty="0" smtClean="0"/>
              <a:t> </a:t>
            </a:r>
            <a:r>
              <a:rPr lang="fi-FI" sz="2400" dirty="0" err="1" smtClean="0"/>
              <a:t>Hour</a:t>
            </a:r>
            <a:endParaRPr lang="fi-FI" sz="2400" dirty="0" smtClean="0"/>
          </a:p>
          <a:p>
            <a:pPr>
              <a:buFont typeface="Wingdings" charset="2"/>
              <a:buChar char="v"/>
            </a:pPr>
            <a:endParaRPr lang="fi-FI" sz="2400" dirty="0"/>
          </a:p>
          <a:p>
            <a:pPr>
              <a:buFont typeface="Wingdings" charset="2"/>
              <a:buChar char="v"/>
            </a:pPr>
            <a:r>
              <a:rPr lang="fi-FI" sz="2400" dirty="0" smtClean="0"/>
              <a:t> </a:t>
            </a:r>
            <a:r>
              <a:rPr lang="fi-FI" sz="2400" dirty="0" err="1" smtClean="0"/>
              <a:t>Scratch</a:t>
            </a:r>
            <a:r>
              <a:rPr lang="fi-FI" sz="2400" smtClean="0"/>
              <a:t> Jr </a:t>
            </a:r>
            <a:r>
              <a:rPr lang="fi-FI" sz="2400" dirty="0" smtClean="0"/>
              <a:t>(graafinen ohjelmointiympäristö) </a:t>
            </a:r>
            <a:r>
              <a:rPr lang="fi-FI" sz="2400" dirty="0" smtClean="0">
                <a:sym typeface="Wingdings"/>
              </a:rPr>
              <a:t> </a:t>
            </a:r>
            <a:r>
              <a:rPr lang="fi-FI" sz="2400" dirty="0" err="1" smtClean="0">
                <a:sym typeface="Wingdings"/>
              </a:rPr>
              <a:t>Scratch</a:t>
            </a:r>
            <a:r>
              <a:rPr lang="fi-FI" sz="2400" dirty="0" smtClean="0">
                <a:sym typeface="Wingdings"/>
              </a:rPr>
              <a:t> symbolinen ohjelmointi</a:t>
            </a:r>
            <a:endParaRPr lang="fi-FI" sz="2400" dirty="0" smtClean="0"/>
          </a:p>
          <a:p>
            <a:pPr marL="228600" lvl="1">
              <a:spcBef>
                <a:spcPts val="1000"/>
              </a:spcBef>
            </a:pPr>
            <a:endParaRPr lang="fi-FI" sz="2800" dirty="0" smtClean="0"/>
          </a:p>
          <a:p>
            <a:pPr marL="228600" lvl="1">
              <a:spcBef>
                <a:spcPts val="1000"/>
              </a:spcBef>
            </a:pPr>
            <a:endParaRPr lang="fi-FI" sz="2800" dirty="0" smtClean="0"/>
          </a:p>
          <a:p>
            <a:pPr marL="228600" lvl="1">
              <a:spcBef>
                <a:spcPts val="1000"/>
              </a:spcBef>
            </a:pP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12027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Ohjelmointileikkejä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1918447"/>
            <a:ext cx="9590083" cy="448235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 typeface="Wingdings" charset="2"/>
              <a:buChar char="v"/>
            </a:pPr>
            <a:r>
              <a:rPr lang="fi-FI" sz="2600" dirty="0" smtClean="0"/>
              <a:t> </a:t>
            </a:r>
            <a:r>
              <a:rPr lang="fi-FI" sz="2600" dirty="0" err="1" smtClean="0"/>
              <a:t>StarT</a:t>
            </a:r>
            <a:r>
              <a:rPr lang="fi-FI" sz="2600" dirty="0" smtClean="0"/>
              <a:t> –päivän koodaustyöpaja </a:t>
            </a:r>
            <a:r>
              <a:rPr lang="fi-FI" sz="2600" dirty="0" smtClean="0">
                <a:sym typeface="Wingdings"/>
              </a:rPr>
              <a:t></a:t>
            </a:r>
            <a:endParaRPr lang="fi-FI" sz="2600" dirty="0" smtClean="0"/>
          </a:p>
          <a:p>
            <a:pPr>
              <a:lnSpc>
                <a:spcPct val="70000"/>
              </a:lnSpc>
              <a:buFont typeface="Wingdings" charset="2"/>
              <a:buChar char="v"/>
            </a:pPr>
            <a:r>
              <a:rPr lang="fi-FI" sz="2600" dirty="0" smtClean="0"/>
              <a:t> Toimintaohjeiden/käskyjen antaminen (ope voitelee ja syö näkkileipää..)</a:t>
            </a:r>
          </a:p>
          <a:p>
            <a:pPr>
              <a:lnSpc>
                <a:spcPct val="70000"/>
              </a:lnSpc>
              <a:buFont typeface="Wingdings" charset="2"/>
              <a:buChar char="v"/>
            </a:pPr>
            <a:r>
              <a:rPr lang="fi-FI" sz="2600" dirty="0" smtClean="0"/>
              <a:t> Kaverit ”koodaavat toisiaan”: antavat ohjeet sanoin, taputtamalla selkään </a:t>
            </a:r>
          </a:p>
          <a:p>
            <a:pPr>
              <a:lnSpc>
                <a:spcPct val="70000"/>
              </a:lnSpc>
              <a:buFont typeface="Wingdings" charset="2"/>
              <a:buChar char="v"/>
            </a:pPr>
            <a:r>
              <a:rPr lang="fi-FI" sz="2600" dirty="0" smtClean="0"/>
              <a:t> Loogiset päättelytehtävät</a:t>
            </a:r>
          </a:p>
          <a:p>
            <a:pPr>
              <a:lnSpc>
                <a:spcPct val="70000"/>
              </a:lnSpc>
              <a:buFont typeface="Wingdings" charset="2"/>
              <a:buChar char="v"/>
            </a:pPr>
            <a:r>
              <a:rPr lang="fi-FI" sz="2600" dirty="0" smtClean="0"/>
              <a:t> </a:t>
            </a:r>
            <a:r>
              <a:rPr lang="fi-FI" sz="2600" dirty="0" err="1" smtClean="0"/>
              <a:t>Bee</a:t>
            </a:r>
            <a:r>
              <a:rPr lang="fi-FI" sz="2600" dirty="0" smtClean="0"/>
              <a:t>-Bot –robotti: erilaisia ratoja </a:t>
            </a:r>
            <a:r>
              <a:rPr lang="fi-FI" sz="2600" dirty="0" err="1" smtClean="0"/>
              <a:t>Bee-Botille</a:t>
            </a:r>
            <a:endParaRPr lang="fi-FI" sz="2600" dirty="0" smtClean="0"/>
          </a:p>
          <a:p>
            <a:pPr>
              <a:lnSpc>
                <a:spcPct val="70000"/>
              </a:lnSpc>
              <a:buFont typeface="Wingdings" charset="2"/>
              <a:buChar char="v"/>
            </a:pPr>
            <a:r>
              <a:rPr lang="fi-FI" sz="2600" dirty="0" smtClean="0"/>
              <a:t> Mistä kaikista asioista löydät ohjelmointia? Kuka löytää ensimmäiseksi 10 erilaista asiaa, jossa on ohjelmointia</a:t>
            </a:r>
            <a:endParaRPr lang="fi-FI" sz="24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hlinkClick r:id="rId2"/>
              </a:rPr>
              <a:t>http://www.koodikoulu.fi</a:t>
            </a:r>
            <a:endParaRPr lang="fi-FI" sz="24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hlinkClick r:id="rId3"/>
              </a:rPr>
              <a:t>www.kasityokoulurobotti.fi</a:t>
            </a:r>
            <a:endParaRPr lang="fi-FI" sz="2400" dirty="0" smtClean="0"/>
          </a:p>
        </p:txBody>
      </p:sp>
      <p:sp>
        <p:nvSpPr>
          <p:cNvPr id="4" name="Tekstiruutu 3"/>
          <p:cNvSpPr txBox="1"/>
          <p:nvPr/>
        </p:nvSpPr>
        <p:spPr>
          <a:xfrm>
            <a:off x="8211673" y="5623379"/>
            <a:ext cx="270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Tuomo Leponiemi</a:t>
            </a:r>
          </a:p>
          <a:p>
            <a:r>
              <a:rPr lang="fi-FI" dirty="0" smtClean="0"/>
              <a:t>Rantatien koulu, Virrat.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Erilaisia ohjelmointiympäristöjä/pelejä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 smtClean="0">
                <a:hlinkClick r:id="rId2"/>
              </a:rPr>
              <a:t>https://studio.code.org/hoc/1</a:t>
            </a:r>
            <a:r>
              <a:rPr lang="fi-FI" sz="2800" dirty="0" smtClean="0"/>
              <a:t> (verkossa)</a:t>
            </a:r>
          </a:p>
          <a:p>
            <a:endParaRPr lang="fi-FI" dirty="0" smtClean="0"/>
          </a:p>
          <a:p>
            <a:pPr>
              <a:lnSpc>
                <a:spcPct val="150000"/>
              </a:lnSpc>
            </a:pPr>
            <a:r>
              <a:rPr lang="fi-FI" sz="2800" u="sng" dirty="0" err="1" smtClean="0"/>
              <a:t>Ipad</a:t>
            </a:r>
            <a:r>
              <a:rPr lang="fi-FI" sz="2800" u="sng" dirty="0"/>
              <a:t> </a:t>
            </a:r>
            <a:r>
              <a:rPr lang="fi-FI" sz="2800" u="sng" dirty="0" smtClean="0"/>
              <a:t>sovelluksia:</a:t>
            </a:r>
          </a:p>
          <a:p>
            <a:pPr lvl="1">
              <a:lnSpc>
                <a:spcPct val="150000"/>
              </a:lnSpc>
            </a:pPr>
            <a:r>
              <a:rPr lang="fi-FI" sz="2800" dirty="0" err="1" smtClean="0"/>
              <a:t>Bee</a:t>
            </a:r>
            <a:r>
              <a:rPr lang="fi-FI" sz="2800" dirty="0" smtClean="0"/>
              <a:t>-Bot</a:t>
            </a:r>
          </a:p>
          <a:p>
            <a:pPr lvl="1">
              <a:lnSpc>
                <a:spcPct val="150000"/>
              </a:lnSpc>
            </a:pPr>
            <a:r>
              <a:rPr lang="fi-FI" sz="2800" dirty="0" err="1" smtClean="0"/>
              <a:t>Blue</a:t>
            </a:r>
            <a:r>
              <a:rPr lang="fi-FI" sz="2800" dirty="0" smtClean="0"/>
              <a:t>-Bot</a:t>
            </a:r>
          </a:p>
          <a:p>
            <a:pPr lvl="1">
              <a:lnSpc>
                <a:spcPct val="150000"/>
              </a:lnSpc>
            </a:pPr>
            <a:r>
              <a:rPr lang="fi-FI" sz="2800" dirty="0" err="1" smtClean="0"/>
              <a:t>Lightbot</a:t>
            </a:r>
            <a:r>
              <a:rPr lang="fi-FI" sz="2800" dirty="0" smtClean="0"/>
              <a:t> </a:t>
            </a:r>
            <a:r>
              <a:rPr lang="fi-FI" sz="2800" dirty="0" err="1" smtClean="0"/>
              <a:t>Hour</a:t>
            </a:r>
            <a:endParaRPr lang="fi-FI" sz="2800" dirty="0" smtClean="0"/>
          </a:p>
          <a:p>
            <a:pPr lvl="1">
              <a:lnSpc>
                <a:spcPct val="150000"/>
              </a:lnSpc>
            </a:pPr>
            <a:r>
              <a:rPr lang="fi-FI" sz="2800" dirty="0" err="1" smtClean="0"/>
              <a:t>Tynker</a:t>
            </a:r>
            <a:endParaRPr lang="fi-FI" sz="2800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210" y="2721826"/>
            <a:ext cx="2840131" cy="35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POPS 2014: ohjelmointi käsitöissä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474258"/>
            <a:ext cx="9984531" cy="3835101"/>
          </a:xfrm>
        </p:spPr>
        <p:txBody>
          <a:bodyPr>
            <a:normAutofit/>
          </a:bodyPr>
          <a:lstStyle/>
          <a:p>
            <a:r>
              <a:rPr lang="fi-FI" sz="2800" b="1" dirty="0" smtClean="0"/>
              <a:t>Tehtävä maanantaille 27.3</a:t>
            </a:r>
          </a:p>
          <a:p>
            <a:r>
              <a:rPr lang="fi-FI" sz="2800" dirty="0" smtClean="0"/>
              <a:t>1. Etsi POPS 2014:stä ohjelmointiin viittaavia kohtia Käsityö </a:t>
            </a:r>
            <a:r>
              <a:rPr lang="fi-FI" sz="2800" dirty="0" smtClean="0"/>
              <a:t>oppiaineessa ja </a:t>
            </a:r>
            <a:r>
              <a:rPr lang="fi-FI" sz="2800" smtClean="0"/>
              <a:t>laaja-alaisissa osaamiskokonaisuuksissa.</a:t>
            </a:r>
            <a:endParaRPr lang="fi-FI" sz="2800" dirty="0" smtClean="0"/>
          </a:p>
          <a:p>
            <a:endParaRPr lang="fi-FI" sz="2800" dirty="0" smtClean="0"/>
          </a:p>
          <a:p>
            <a:r>
              <a:rPr lang="fi-FI" sz="2800" dirty="0" smtClean="0"/>
              <a:t>2. Mieti millaisessa yhteydessä ohjelmointiin viitataan ja miten ohjelmointia voisi toteuttaa käytännössä tavoitteen saavuttamiseksi?</a:t>
            </a:r>
            <a:endParaRPr lang="fi-FI" sz="2800" dirty="0"/>
          </a:p>
          <a:p>
            <a:endParaRPr lang="fi-FI" sz="2800" dirty="0" smtClean="0"/>
          </a:p>
          <a:p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6250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Scratch</a:t>
            </a:r>
            <a:r>
              <a:rPr lang="fi-FI" dirty="0" smtClean="0"/>
              <a:t> junior &amp; Lego </a:t>
            </a:r>
            <a:r>
              <a:rPr lang="fi-FI" dirty="0" err="1" smtClean="0"/>
              <a:t>nxt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6" y="2084832"/>
            <a:ext cx="5880847" cy="441063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573" y="2069771"/>
            <a:ext cx="5699760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448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Tw Cen MT</vt:lpstr>
      <vt:lpstr>Tw Cen MT Condensed</vt:lpstr>
      <vt:lpstr>Wingdings</vt:lpstr>
      <vt:lpstr>Wingdings 3</vt:lpstr>
      <vt:lpstr>Integraali</vt:lpstr>
      <vt:lpstr>ohjelmointi ja robotiikka Kevät 2017</vt:lpstr>
      <vt:lpstr>Kasvamassa digitaalisessa maailmassa</vt:lpstr>
      <vt:lpstr>Käsin tehty digitaalinen teknologia</vt:lpstr>
      <vt:lpstr>Digitaaliset kansalaistaidot</vt:lpstr>
      <vt:lpstr>Hahmottelua mitä on ohjelmointi POPS2014:ssa </vt:lpstr>
      <vt:lpstr>Ohjelmointileikkejä</vt:lpstr>
      <vt:lpstr>Erilaisia ohjelmointiympäristöjä/pelejä</vt:lpstr>
      <vt:lpstr>POPS 2014: ohjelmointi käsitöissä</vt:lpstr>
      <vt:lpstr>Scratch junior &amp; Lego nxt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Koodaus ja robotiikka</dc:title>
  <dc:creator>Samuli Niiranen</dc:creator>
  <cp:lastModifiedBy>Niiranen, Sonja</cp:lastModifiedBy>
  <cp:revision>27</cp:revision>
  <dcterms:created xsi:type="dcterms:W3CDTF">2017-03-20T12:54:57Z</dcterms:created>
  <dcterms:modified xsi:type="dcterms:W3CDTF">2017-03-22T08:23:00Z</dcterms:modified>
</cp:coreProperties>
</file>