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Merriweather Sans" panose="020B0604020202020204" charset="0"/>
      <p:italic r:id="rId14"/>
      <p:boldItalic r:id="rId15"/>
    </p:embeddedFont>
    <p:embeddedFont>
      <p:font typeface="Verdana" panose="020B0604030504040204" pitchFamily="3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861613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7034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213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8694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4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3985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0591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6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8034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422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01 – Johdatus filosofiaan</a:t>
            </a:r>
          </a:p>
        </p:txBody>
      </p:sp>
      <p:pic>
        <p:nvPicPr>
          <p:cNvPr id="13" name="Shape 13" descr="Idea3_pp_kehys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/>
          <p:nvPr/>
        </p:nvSpPr>
        <p:spPr>
          <a:xfrm>
            <a:off x="206895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djzvGOQQ0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Shape 89" descr="Idea3_pp_etusivu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267200" y="2035760"/>
            <a:ext cx="4472072" cy="19389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fi-FI"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Vapaus, veljeys ja tasa-arvo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Virittäytyminen aiheeseen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99424" y="1313800"/>
            <a:ext cx="80589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Katsokaa linkistä avautuva video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Onko asevelvollisuus </a:t>
            </a:r>
            <a:r>
              <a:rPr lang="fi-FI" u="sng" dirty="0" smtClean="0">
                <a:solidFill>
                  <a:schemeClr val="hlink"/>
                </a:solidFill>
                <a:hlinkClick r:id="rId3"/>
              </a:rPr>
              <a:t>tasa-arvo-ongelma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?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Video löytyy myös digikirjan luvusta 5 otsikon </a:t>
            </a:r>
            <a:r>
              <a:rPr lang="fi-FI" u="sng" dirty="0"/>
              <a:t>Kohti tasa-arvoa?</a:t>
            </a:r>
            <a:r>
              <a:rPr lang="fi-FI" dirty="0"/>
              <a:t> </a:t>
            </a:r>
            <a:r>
              <a:rPr lang="fi-FI" dirty="0"/>
              <a:t>a</a:t>
            </a:r>
            <a:r>
              <a:rPr lang="fi-FI" dirty="0" smtClean="0"/>
              <a:t>lta.</a:t>
            </a:r>
            <a:endParaRPr lang="fi-FI"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Onko vain miehiä koskeva asevelvollisuus tasa-arvo-ongelma?</a:t>
            </a:r>
          </a:p>
          <a:p>
            <a: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Kerätkää argumentteja puolesta ja </a:t>
            </a:r>
            <a:r>
              <a:rPr lang="fi-FI" dirty="0" smtClean="0"/>
              <a:t>vastaan.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Ranskan suuri vallankumous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199" y="1542197"/>
            <a:ext cx="8194943" cy="4311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175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Vuosi 1789 muokkasi voimakkaasti </a:t>
            </a:r>
            <a:r>
              <a:rPr lang="fi-FI" dirty="0" smtClean="0"/>
              <a:t>yhteiskuntia.</a:t>
            </a:r>
            <a:endParaRPr lang="fi-FI" dirty="0"/>
          </a:p>
          <a:p>
            <a:pPr marL="342900" marR="0" lvl="0" indent="-3175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Vallankumous mullisti yksilön ja yhteiskunnan suhteen:</a:t>
            </a:r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sz="2000" dirty="0"/>
              <a:t>v</a:t>
            </a:r>
            <a:r>
              <a:rPr lang="fi-FI" sz="2000" dirty="0" smtClean="0"/>
              <a:t>altaan </a:t>
            </a:r>
            <a:r>
              <a:rPr lang="fi-FI" sz="2000" dirty="0"/>
              <a:t>alistuva passiivinen alamainen → vaikuttava ja aktiivinen kansalainen</a:t>
            </a:r>
          </a:p>
          <a:p>
            <a:pPr marL="342900" marR="0" lvl="0" indent="-3175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Kumouksen peruspilareiksi nousivat ihanteet </a:t>
            </a:r>
            <a:r>
              <a:rPr lang="fi-FI" b="1" dirty="0"/>
              <a:t>v</a:t>
            </a:r>
            <a:r>
              <a:rPr lang="fi-FI" b="1" dirty="0" smtClean="0"/>
              <a:t>apaus</a:t>
            </a:r>
            <a:r>
              <a:rPr lang="fi-FI" b="1" dirty="0"/>
              <a:t>, </a:t>
            </a:r>
            <a:r>
              <a:rPr lang="fi-FI" b="1" dirty="0" smtClean="0"/>
              <a:t>veljeys </a:t>
            </a:r>
            <a:r>
              <a:rPr lang="fi-FI" b="1" dirty="0"/>
              <a:t>ja </a:t>
            </a:r>
            <a:r>
              <a:rPr lang="fi-FI" b="1" dirty="0" smtClean="0"/>
              <a:t>tasa-arvo.</a:t>
            </a:r>
            <a:endParaRPr lang="fi-FI" b="1" dirty="0"/>
          </a:p>
          <a:p>
            <a:pPr marL="342900" marR="0" lvl="0" indent="-3175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Näistä ihanteista ammentaa myös </a:t>
            </a:r>
            <a:r>
              <a:rPr lang="fi-FI" dirty="0" smtClean="0"/>
              <a:t>Yhdistyneiden </a:t>
            </a:r>
            <a:r>
              <a:rPr lang="fi-FI" dirty="0"/>
              <a:t>kansakuntien ihmisoikeuksien yleismaailmallinen julistus (1948</a:t>
            </a:r>
            <a:r>
              <a:rPr lang="fi-FI" dirty="0" smtClean="0"/>
              <a:t>).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7540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Vapaus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232012" y="982639"/>
            <a:ext cx="8679976" cy="48712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342900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Vapautta voi käsitellä filosofiassa monesta </a:t>
            </a:r>
            <a:r>
              <a:rPr lang="fi-FI" dirty="0" smtClean="0"/>
              <a:t>näkökulmasta.</a:t>
            </a:r>
          </a:p>
          <a:p>
            <a:pPr marL="857250" lvl="1" indent="-342900">
              <a:spcBef>
                <a:spcPts val="560"/>
              </a:spcBef>
            </a:pPr>
            <a:r>
              <a:rPr lang="fi-FI" dirty="0" smtClean="0"/>
              <a:t>esim</a:t>
            </a:r>
            <a:r>
              <a:rPr lang="fi-FI" dirty="0"/>
              <a:t>. etiikka ja moraaliagentti, metafysiikka ja vapaa tahto</a:t>
            </a:r>
          </a:p>
          <a:p>
            <a:pPr marL="457200" marR="0" lvl="0" indent="-342900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Yhteiskuntafilosofian </a:t>
            </a:r>
            <a:r>
              <a:rPr lang="fi-FI" dirty="0" smtClean="0"/>
              <a:t>näkökulma </a:t>
            </a:r>
            <a:r>
              <a:rPr lang="fi-FI" b="1" dirty="0" err="1" smtClean="0"/>
              <a:t>Isaiah</a:t>
            </a:r>
            <a:r>
              <a:rPr lang="fi-FI" b="1" dirty="0" smtClean="0"/>
              <a:t> </a:t>
            </a:r>
            <a:r>
              <a:rPr lang="fi-FI" b="1" dirty="0"/>
              <a:t>Berlin</a:t>
            </a:r>
            <a:r>
              <a:rPr lang="fi-FI" dirty="0"/>
              <a:t> (</a:t>
            </a:r>
            <a:r>
              <a:rPr lang="fi-FI" dirty="0" smtClean="0"/>
              <a:t>1909</a:t>
            </a:r>
            <a:r>
              <a:rPr lang="fi-FI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fi-FI" dirty="0" smtClean="0"/>
              <a:t>97)</a:t>
            </a:r>
          </a:p>
          <a:p>
            <a:pPr marL="857250" lvl="1" indent="-342900">
              <a:spcBef>
                <a:spcPts val="560"/>
              </a:spcBef>
            </a:pPr>
            <a:r>
              <a:rPr lang="fi-FI" b="1" dirty="0" smtClean="0"/>
              <a:t>Negatiivinen </a:t>
            </a:r>
            <a:r>
              <a:rPr lang="fi-FI" b="1" dirty="0"/>
              <a:t>vapaus: </a:t>
            </a:r>
            <a:r>
              <a:rPr lang="fi-FI" dirty="0"/>
              <a:t>ulkoisten esteiden </a:t>
            </a:r>
            <a:r>
              <a:rPr lang="fi-FI" dirty="0" smtClean="0"/>
              <a:t>puute, mahdollisuus </a:t>
            </a:r>
            <a:r>
              <a:rPr lang="fi-FI" dirty="0"/>
              <a:t>tehdä mitä </a:t>
            </a:r>
            <a:r>
              <a:rPr lang="fi-FI" dirty="0" smtClean="0"/>
              <a:t>haluaa</a:t>
            </a:r>
          </a:p>
          <a:p>
            <a:pPr marL="1314450" lvl="2" indent="-228600">
              <a:spcBef>
                <a:spcPts val="560"/>
              </a:spcBef>
              <a:buClr>
                <a:srgbClr val="000000"/>
              </a:buClr>
            </a:pPr>
            <a:r>
              <a:rPr lang="fi-FI" dirty="0">
                <a:solidFill>
                  <a:srgbClr val="000000"/>
                </a:solidFill>
              </a:rPr>
              <a:t>esim. orjuuden kieltäminen</a:t>
            </a:r>
          </a:p>
          <a:p>
            <a:pPr marL="1314450" lvl="2" indent="-228600">
              <a:spcBef>
                <a:spcPts val="560"/>
              </a:spcBef>
              <a:buClr>
                <a:srgbClr val="000000"/>
              </a:buClr>
            </a:pPr>
            <a:r>
              <a:rPr lang="fi-FI" dirty="0">
                <a:solidFill>
                  <a:srgbClr val="000000"/>
                </a:solidFill>
              </a:rPr>
              <a:t>vapaus valita asuinkunta, uskonnon-, liikkumisen- ja </a:t>
            </a:r>
            <a:r>
              <a:rPr lang="fi-FI" dirty="0" smtClean="0">
                <a:solidFill>
                  <a:srgbClr val="000000"/>
                </a:solidFill>
              </a:rPr>
              <a:t>sananvapaus</a:t>
            </a:r>
            <a:endParaRPr lang="fi-FI" dirty="0" smtClean="0"/>
          </a:p>
          <a:p>
            <a:pPr marL="857250" lvl="1" indent="-342900">
              <a:spcBef>
                <a:spcPts val="560"/>
              </a:spcBef>
            </a:pPr>
            <a:r>
              <a:rPr lang="fi-FI" b="1" dirty="0" smtClean="0"/>
              <a:t>Positiivinen </a:t>
            </a:r>
            <a:r>
              <a:rPr lang="fi-FI" b="1" dirty="0"/>
              <a:t>vapaus: </a:t>
            </a:r>
            <a:r>
              <a:rPr lang="fi-FI" dirty="0"/>
              <a:t>aito mahdollisuus toteuttaa omaa </a:t>
            </a:r>
            <a:r>
              <a:rPr lang="fi-FI" dirty="0" smtClean="0"/>
              <a:t>tahtoaan, </a:t>
            </a:r>
            <a:r>
              <a:rPr lang="fi-FI" dirty="0"/>
              <a:t>kyky tehdä mitä </a:t>
            </a:r>
            <a:r>
              <a:rPr lang="fi-FI" dirty="0" smtClean="0"/>
              <a:t>haluaa</a:t>
            </a:r>
            <a:endParaRPr lang="fi-FI" dirty="0"/>
          </a:p>
          <a:p>
            <a:pPr marL="1314450" lvl="2" indent="-228600">
              <a:spcBef>
                <a:spcPts val="560"/>
              </a:spcBef>
            </a:pPr>
            <a:r>
              <a:rPr lang="fi-FI" dirty="0" smtClean="0"/>
              <a:t>e</a:t>
            </a:r>
            <a:r>
              <a:rPr lang="fi-FI" dirty="0" smtClean="0"/>
              <a:t>steitä </a:t>
            </a:r>
            <a:r>
              <a:rPr lang="fi-FI" dirty="0"/>
              <a:t>esim. resurssien puute, ulkoiset pakot tai sisäiset impulssit (esim. </a:t>
            </a:r>
            <a:r>
              <a:rPr lang="fi-FI" dirty="0" err="1"/>
              <a:t>addiktio</a:t>
            </a:r>
            <a:r>
              <a:rPr lang="fi-FI" dirty="0"/>
              <a:t>)</a:t>
            </a:r>
          </a:p>
          <a:p>
            <a:pPr marL="1314450" lvl="2" indent="-228600">
              <a:spcBef>
                <a:spcPts val="560"/>
              </a:spcBef>
            </a:pPr>
            <a:r>
              <a:rPr lang="fi-FI" dirty="0"/>
              <a:t>o</a:t>
            </a:r>
            <a:r>
              <a:rPr lang="fi-FI" dirty="0" smtClean="0"/>
              <a:t>ikeudet </a:t>
            </a:r>
            <a:r>
              <a:rPr lang="fi-FI" dirty="0"/>
              <a:t>eivät toteudu ilman niiden toteuttamista tukevia </a:t>
            </a:r>
            <a:r>
              <a:rPr lang="fi-FI" b="1" dirty="0"/>
              <a:t>resursseja</a:t>
            </a:r>
          </a:p>
          <a:p>
            <a:pPr marL="1314450" lvl="2" indent="-228600">
              <a:spcBef>
                <a:spcPts val="560"/>
              </a:spcBef>
            </a:pPr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</a:t>
            </a:r>
            <a:r>
              <a:rPr lang="fi-FI" dirty="0" smtClean="0"/>
              <a:t>koulu</a:t>
            </a:r>
            <a:r>
              <a:rPr lang="fi-FI" dirty="0"/>
              <a:t>, jossa opetetaan lukemaan ja kirjoittamaan, lisää mahdollisuuksia harjoittaa sananvapautta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Veljeys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98945" y="1154340"/>
            <a:ext cx="8209896" cy="47805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921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Pelkkä vapaus ei riitä yhteiselämän perustaksi vaan sen lisäksi tarvitaan hyvää tahtoa ihmisten </a:t>
            </a:r>
            <a:r>
              <a:rPr lang="fi-FI" dirty="0" smtClean="0"/>
              <a:t>välillä.</a:t>
            </a:r>
            <a:endParaRPr lang="fi-FI" dirty="0"/>
          </a:p>
          <a:p>
            <a:pPr marL="342900" marR="0" lvl="0" indent="-2921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Maskuliinisen veljeyden tilalla käytetään nykyään sukupuolineutraalimpia </a:t>
            </a:r>
            <a:r>
              <a:rPr lang="fi-FI" dirty="0" smtClean="0"/>
              <a:t>käsitteitä.</a:t>
            </a:r>
            <a:endParaRPr lang="fi-FI" dirty="0"/>
          </a:p>
          <a:p>
            <a:pPr marL="342900" marR="0" lvl="0" indent="-2921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Solidaarisuus:</a:t>
            </a:r>
            <a:r>
              <a:rPr lang="fi-FI" dirty="0"/>
              <a:t> ihmisten välinen yhteenkuuluvuus ja yhteisen vastuun kantaminen</a:t>
            </a:r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m</a:t>
            </a:r>
            <a:r>
              <a:rPr lang="fi-FI" dirty="0" smtClean="0"/>
              <a:t>oraalinen</a:t>
            </a:r>
            <a:r>
              <a:rPr lang="fi-FI" dirty="0"/>
              <a:t>, sosiaalinen ja poliittinen ulottuvuus</a:t>
            </a:r>
          </a:p>
          <a:p>
            <a:pPr marL="342900" marR="0" lvl="0" indent="-2921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Lähimmäisenrakkaus: </a:t>
            </a:r>
            <a:r>
              <a:rPr lang="fi-FI" dirty="0"/>
              <a:t>kristillinen perusta solidaarisuudelle</a:t>
            </a:r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e</a:t>
            </a:r>
            <a:r>
              <a:rPr lang="fi-FI" dirty="0" smtClean="0"/>
              <a:t>i </a:t>
            </a:r>
            <a:r>
              <a:rPr lang="fi-FI" dirty="0"/>
              <a:t>koske vain lähipiiriä, vaan kaikkia ihmisiä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16666"/>
              <a:buFont typeface="Verdana"/>
              <a:buNone/>
            </a:pPr>
            <a:endParaRPr sz="24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Tasa-arvo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57200" y="1143000"/>
            <a:ext cx="8063400" cy="46845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92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Tasa-arvolla tarkoitetaan yksilöiden yhdenvertaista kohtelua </a:t>
            </a:r>
            <a:r>
              <a:rPr lang="fi-FI" dirty="0" smtClean="0"/>
              <a:t>yhteiskunnassa.</a:t>
            </a:r>
          </a:p>
          <a:p>
            <a:pPr lvl="1">
              <a:spcBef>
                <a:spcPts val="560"/>
              </a:spcBef>
            </a:pPr>
            <a:r>
              <a:rPr lang="fi-FI" dirty="0"/>
              <a:t>Eli tasa-arvo on syrjinnän puutetta.</a:t>
            </a:r>
          </a:p>
          <a:p>
            <a:pPr lvl="1">
              <a:spcBef>
                <a:spcPts val="560"/>
              </a:spcBef>
            </a:pPr>
            <a:r>
              <a:rPr lang="fi-FI" dirty="0"/>
              <a:t>Ihmisten tulee olla yhdenvertaisia lain edessä.</a:t>
            </a:r>
          </a:p>
          <a:p>
            <a:pPr lvl="2">
              <a:spcBef>
                <a:spcPts val="560"/>
              </a:spcBef>
            </a:pPr>
            <a:r>
              <a:rPr lang="fi-FI" dirty="0"/>
              <a:t>Huom. moraalisesti tärkeät erot saavat vaikuttaa, esim. sairaala saa hoitaa kiireelliset potilaat ensin</a:t>
            </a:r>
            <a:r>
              <a:rPr lang="fi-FI" dirty="0" smtClean="0"/>
              <a:t>.</a:t>
            </a:r>
            <a:endParaRPr lang="fi-FI" dirty="0" smtClean="0"/>
          </a:p>
          <a:p>
            <a:pPr indent="-292100">
              <a:spcBef>
                <a:spcPts val="560"/>
              </a:spcBef>
            </a:pPr>
            <a:r>
              <a:rPr lang="fi-FI" dirty="0" smtClean="0"/>
              <a:t>Miten </a:t>
            </a:r>
            <a:r>
              <a:rPr lang="fi-FI" dirty="0"/>
              <a:t>tasa-arvo toteutuu käytännössä?</a:t>
            </a:r>
          </a:p>
          <a:p>
            <a: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b="1" dirty="0"/>
              <a:t>Lähtökohtien tasa-arvo:</a:t>
            </a:r>
            <a:r>
              <a:rPr lang="fi-FI" dirty="0"/>
              <a:t> kaikille tulee taata samat lähtökohdat ja mahdollisuudet</a:t>
            </a:r>
          </a:p>
          <a:p>
            <a:pPr marR="0" lvl="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ilmainen koulutus</a:t>
            </a:r>
          </a:p>
          <a:p>
            <a: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b="1" dirty="0"/>
              <a:t>Lopputulosten tasa-arvo: </a:t>
            </a:r>
            <a:r>
              <a:rPr lang="fi-FI" dirty="0"/>
              <a:t>lähtökohtien tasaaminen ei riitä vaan myös lopputuloksia pitää tasata</a:t>
            </a:r>
          </a:p>
          <a:p>
            <a:pPr marR="0" lvl="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sukupuolikiintiöt ja </a:t>
            </a:r>
            <a:r>
              <a:rPr lang="fi-FI" dirty="0" smtClean="0"/>
              <a:t>tulonsiirrot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/>
              <a:t>Keskustelkaa lopuksi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 dirty="0"/>
              <a:t>Mitä ongelmia </a:t>
            </a:r>
            <a:r>
              <a:rPr lang="fi-FI" dirty="0" err="1"/>
              <a:t>nyky</a:t>
            </a:r>
            <a:r>
              <a:rPr lang="fi-FI" dirty="0"/>
              <a:t>-Suomessa </a:t>
            </a:r>
            <a:r>
              <a:rPr lang="fi-FI" dirty="0" smtClean="0"/>
              <a:t>on</a:t>
            </a:r>
            <a:endParaRPr dirty="0"/>
          </a:p>
          <a:p>
            <a:pPr marL="990600" lvl="0" indent="-457200" rtl="0">
              <a:lnSpc>
                <a:spcPct val="115000"/>
              </a:lnSpc>
              <a:spcBef>
                <a:spcPts val="0"/>
              </a:spcBef>
              <a:buSzPct val="100000"/>
              <a:buFont typeface="+mj-lt"/>
              <a:buAutoNum type="alphaLcParenR"/>
            </a:pPr>
            <a:r>
              <a:rPr lang="fi-FI" dirty="0" smtClean="0"/>
              <a:t>v</a:t>
            </a:r>
            <a:r>
              <a:rPr lang="fi-FI" dirty="0" smtClean="0"/>
              <a:t>apauden</a:t>
            </a:r>
            <a:endParaRPr lang="fi-FI" dirty="0"/>
          </a:p>
          <a:p>
            <a:pPr marL="990600" lvl="0" indent="-457200" rtl="0">
              <a:lnSpc>
                <a:spcPct val="115000"/>
              </a:lnSpc>
              <a:spcBef>
                <a:spcPts val="0"/>
              </a:spcBef>
              <a:buSzPct val="100000"/>
              <a:buFont typeface="+mj-lt"/>
              <a:buAutoNum type="alphaLcParenR"/>
            </a:pPr>
            <a:r>
              <a:rPr lang="fi-FI" dirty="0" smtClean="0"/>
              <a:t>s</a:t>
            </a:r>
            <a:r>
              <a:rPr lang="fi-FI" dirty="0" smtClean="0"/>
              <a:t>olidaarisuuden</a:t>
            </a:r>
            <a:endParaRPr lang="fi-FI" dirty="0"/>
          </a:p>
          <a:p>
            <a:pPr marL="990600" lvl="0" indent="-457200">
              <a:lnSpc>
                <a:spcPct val="115000"/>
              </a:lnSpc>
              <a:spcBef>
                <a:spcPts val="0"/>
              </a:spcBef>
              <a:buSzPct val="100000"/>
              <a:buFont typeface="+mj-lt"/>
              <a:buAutoNum type="alphaLcParenR"/>
            </a:pPr>
            <a:r>
              <a:rPr lang="fi-FI" smtClean="0"/>
              <a:t>t</a:t>
            </a:r>
            <a:r>
              <a:rPr lang="fi-FI" smtClean="0"/>
              <a:t>asa-arvon</a:t>
            </a:r>
            <a:endParaRPr lang="fi-FI" dirty="0" smtClean="0"/>
          </a:p>
          <a:p>
            <a:pPr marL="533400" lvl="0" indent="0">
              <a:lnSpc>
                <a:spcPct val="115000"/>
              </a:lnSpc>
              <a:spcBef>
                <a:spcPts val="0"/>
              </a:spcBef>
              <a:buSzPct val="100000"/>
              <a:buNone/>
            </a:pPr>
            <a:r>
              <a:rPr lang="fi-FI" dirty="0" smtClean="0"/>
              <a:t>näkökulmasta?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333</Words>
  <Application>Microsoft Office PowerPoint</Application>
  <PresentationFormat>Näytössä katseltava diaesitys (4:3)</PresentationFormat>
  <Paragraphs>55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Merriweather Sans</vt:lpstr>
      <vt:lpstr>Verdana</vt:lpstr>
      <vt:lpstr>Idea3_pp-ope_pohja</vt:lpstr>
      <vt:lpstr>PowerPoint-esitys</vt:lpstr>
      <vt:lpstr>Virittäytyminen aiheeseen</vt:lpstr>
      <vt:lpstr>Ranskan suuri vallankumous</vt:lpstr>
      <vt:lpstr>Vapaus</vt:lpstr>
      <vt:lpstr>Veljeys</vt:lpstr>
      <vt:lpstr>Tasa-arvo</vt:lpstr>
      <vt:lpstr>Keskustelkaa lopuksi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Rakkolainen Mari</dc:creator>
  <cp:lastModifiedBy>Rakkolainen Mari</cp:lastModifiedBy>
  <cp:revision>4</cp:revision>
  <dcterms:modified xsi:type="dcterms:W3CDTF">2017-08-30T11:45:34Z</dcterms:modified>
</cp:coreProperties>
</file>