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38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71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092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89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909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129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137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10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992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353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8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1074-F8DD-40F1-988D-1756A0C87EBC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726BB-0EAD-4D7E-84F6-81826B58F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48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OPS 2016 käsitteiden ja muutosten asemointia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Esitys sisältää </a:t>
            </a:r>
            <a:r>
              <a:rPr lang="fi-FI" dirty="0" err="1" smtClean="0"/>
              <a:t>anomaatioita</a:t>
            </a:r>
            <a:r>
              <a:rPr lang="fi-FI" dirty="0" smtClean="0"/>
              <a:t>, joten se tulee katsoa ”Diaesitys</a:t>
            </a:r>
            <a:r>
              <a:rPr lang="fi-FI" smtClean="0"/>
              <a:t>” toiminnolla.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132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i 4"/>
          <p:cNvSpPr/>
          <p:nvPr/>
        </p:nvSpPr>
        <p:spPr>
          <a:xfrm>
            <a:off x="107504" y="116632"/>
            <a:ext cx="8856984" cy="674136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ARVOPERUSTA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791032" y="1484784"/>
            <a:ext cx="7552456" cy="5180384"/>
          </a:xfrm>
          <a:prstGeom prst="ellipse">
            <a:avLst/>
          </a:prstGeom>
          <a:solidFill>
            <a:srgbClr val="F4F7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OPPIMISKÄSITYS 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3419872" y="2420888"/>
            <a:ext cx="2448272" cy="230425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Aine OPS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 rot="18718986">
            <a:off x="4329802" y="1715352"/>
            <a:ext cx="3672408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ARVIOINTI 6.1-6.5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 rot="20750516">
            <a:off x="5144206" y="2839782"/>
            <a:ext cx="3672408" cy="1013301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Eriyttäminen 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Yksilöllistäminen 7.2,7.3,7.4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Ellipsi 8"/>
          <p:cNvSpPr/>
          <p:nvPr/>
        </p:nvSpPr>
        <p:spPr>
          <a:xfrm rot="16417210">
            <a:off x="3272167" y="1319350"/>
            <a:ext cx="3340688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dirty="0" smtClean="0">
                <a:solidFill>
                  <a:schemeClr val="tx1"/>
                </a:solidFill>
              </a:rPr>
              <a:t>Materiaalit</a:t>
            </a:r>
          </a:p>
          <a:p>
            <a:pPr algn="r"/>
            <a:r>
              <a:rPr lang="fi-FI" dirty="0" smtClean="0">
                <a:solidFill>
                  <a:schemeClr val="tx1"/>
                </a:solidFill>
              </a:rPr>
              <a:t>välineet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Ellipsi 9"/>
          <p:cNvSpPr/>
          <p:nvPr/>
        </p:nvSpPr>
        <p:spPr>
          <a:xfrm rot="2805584">
            <a:off x="1621256" y="1533060"/>
            <a:ext cx="3720318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>
                <a:solidFill>
                  <a:schemeClr val="tx1"/>
                </a:solidFill>
              </a:rPr>
              <a:t>Oppimisympäristöt 4.3 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" name="Ellipsi 10"/>
          <p:cNvSpPr/>
          <p:nvPr/>
        </p:nvSpPr>
        <p:spPr>
          <a:xfrm rot="644907">
            <a:off x="4877382" y="3935176"/>
            <a:ext cx="3891758" cy="944690"/>
          </a:xfrm>
          <a:prstGeom prst="ellipse">
            <a:avLst/>
          </a:prstGeom>
          <a:solidFill>
            <a:srgbClr val="F6C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Eheyttäminen ja monialaiset oppimiskokonaisuudet 4.4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Ellipsi 11"/>
          <p:cNvSpPr/>
          <p:nvPr/>
        </p:nvSpPr>
        <p:spPr>
          <a:xfrm rot="19350643">
            <a:off x="1660148" y="4690168"/>
            <a:ext cx="3519449" cy="1008112"/>
          </a:xfrm>
          <a:prstGeom prst="ellipse">
            <a:avLst/>
          </a:prstGeom>
          <a:solidFill>
            <a:srgbClr val="F6C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Laaja-alainen osaaminen 3.3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Ellipsi 12"/>
          <p:cNvSpPr/>
          <p:nvPr/>
        </p:nvSpPr>
        <p:spPr>
          <a:xfrm rot="1215037">
            <a:off x="538221" y="2369199"/>
            <a:ext cx="4051605" cy="103663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>
                <a:solidFill>
                  <a:schemeClr val="tx1"/>
                </a:solidFill>
              </a:rPr>
              <a:t>Opetusmenetelmät 4.3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4" name="Ellipsi 13"/>
          <p:cNvSpPr/>
          <p:nvPr/>
        </p:nvSpPr>
        <p:spPr>
          <a:xfrm rot="21042265">
            <a:off x="727818" y="3648595"/>
            <a:ext cx="3672408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Yhteistyö 5.2 ja 8. 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1" name="Ellipsi 20"/>
          <p:cNvSpPr/>
          <p:nvPr/>
        </p:nvSpPr>
        <p:spPr>
          <a:xfrm rot="2670748">
            <a:off x="3973724" y="4652587"/>
            <a:ext cx="3349752" cy="100811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Hyvinvointi 5.</a:t>
            </a:r>
            <a:endParaRPr lang="fi-FI" dirty="0">
              <a:solidFill>
                <a:schemeClr val="tx1"/>
              </a:solidFill>
            </a:endParaRPr>
          </a:p>
        </p:txBody>
      </p:sp>
      <p:grpSp>
        <p:nvGrpSpPr>
          <p:cNvPr id="30" name="Ryhmä 29"/>
          <p:cNvGrpSpPr/>
          <p:nvPr/>
        </p:nvGrpSpPr>
        <p:grpSpPr>
          <a:xfrm>
            <a:off x="3465851" y="2449048"/>
            <a:ext cx="2448272" cy="2304256"/>
            <a:chOff x="3390416" y="2585399"/>
            <a:chExt cx="2448272" cy="2304256"/>
          </a:xfrm>
        </p:grpSpPr>
        <p:grpSp>
          <p:nvGrpSpPr>
            <p:cNvPr id="23" name="Ryhmä 22"/>
            <p:cNvGrpSpPr/>
            <p:nvPr/>
          </p:nvGrpSpPr>
          <p:grpSpPr>
            <a:xfrm>
              <a:off x="3390416" y="2585399"/>
              <a:ext cx="2448272" cy="2304256"/>
              <a:chOff x="3451736" y="2455506"/>
              <a:chExt cx="2448272" cy="2304256"/>
            </a:xfrm>
          </p:grpSpPr>
          <p:sp>
            <p:nvSpPr>
              <p:cNvPr id="24" name="Ellipsi 23"/>
              <p:cNvSpPr/>
              <p:nvPr/>
            </p:nvSpPr>
            <p:spPr>
              <a:xfrm>
                <a:off x="3451736" y="2455506"/>
                <a:ext cx="2448272" cy="2304256"/>
              </a:xfrm>
              <a:prstGeom prst="ellipse">
                <a:avLst/>
              </a:prstGeom>
              <a:gradFill flip="none" rotWithShape="1">
                <a:gsLst>
                  <a:gs pos="0">
                    <a:srgbClr val="CCCCFF"/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path path="circle">
                  <a:fillToRect l="50000" t="50000" r="50000" b="50000"/>
                </a:path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2400" dirty="0" smtClean="0">
                    <a:solidFill>
                      <a:schemeClr val="tx1"/>
                    </a:solidFill>
                  </a:rPr>
                  <a:t>Aine OPS</a:t>
                </a:r>
                <a:endParaRPr lang="fi-FI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kstiruutu 24"/>
              <p:cNvSpPr txBox="1"/>
              <p:nvPr/>
            </p:nvSpPr>
            <p:spPr>
              <a:xfrm>
                <a:off x="3994716" y="2555906"/>
                <a:ext cx="141061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Oppimateriaali</a:t>
                </a:r>
                <a:endParaRPr lang="fi-FI" sz="1600" dirty="0"/>
              </a:p>
            </p:txBody>
          </p:sp>
          <p:sp>
            <p:nvSpPr>
              <p:cNvPr id="26" name="Tekstiruutu 25"/>
              <p:cNvSpPr txBox="1"/>
              <p:nvPr/>
            </p:nvSpPr>
            <p:spPr>
              <a:xfrm>
                <a:off x="4401521" y="2908192"/>
                <a:ext cx="48497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/>
                  <a:t>8</a:t>
                </a:r>
              </a:p>
            </p:txBody>
          </p:sp>
          <p:sp>
            <p:nvSpPr>
              <p:cNvPr id="27" name="Tekstiruutu 26"/>
              <p:cNvSpPr txBox="1"/>
              <p:nvPr/>
            </p:nvSpPr>
            <p:spPr>
              <a:xfrm>
                <a:off x="4609933" y="3262622"/>
                <a:ext cx="48497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5</a:t>
                </a:r>
                <a:endParaRPr lang="fi-FI" sz="1600" dirty="0"/>
              </a:p>
            </p:txBody>
          </p:sp>
        </p:grpSp>
        <p:sp>
          <p:nvSpPr>
            <p:cNvPr id="28" name="Tekstiruutu 27"/>
            <p:cNvSpPr txBox="1"/>
            <p:nvPr/>
          </p:nvSpPr>
          <p:spPr>
            <a:xfrm>
              <a:off x="4643263" y="3234462"/>
              <a:ext cx="11954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 smtClean="0"/>
                <a:t>Tavoite T1-</a:t>
              </a:r>
              <a:endParaRPr lang="fi-FI" sz="1600" dirty="0"/>
            </a:p>
          </p:txBody>
        </p:sp>
        <p:sp>
          <p:nvSpPr>
            <p:cNvPr id="29" name="Tekstiruutu 28"/>
            <p:cNvSpPr txBox="1"/>
            <p:nvPr/>
          </p:nvSpPr>
          <p:spPr>
            <a:xfrm>
              <a:off x="3868885" y="4067614"/>
              <a:ext cx="11954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 smtClean="0"/>
                <a:t>Sisältö S1-</a:t>
              </a:r>
              <a:endParaRPr lang="fi-FI" sz="1600" dirty="0"/>
            </a:p>
          </p:txBody>
        </p:sp>
      </p:grpSp>
      <p:sp>
        <p:nvSpPr>
          <p:cNvPr id="22" name="6-kärkinen tähti 21"/>
          <p:cNvSpPr/>
          <p:nvPr/>
        </p:nvSpPr>
        <p:spPr>
          <a:xfrm>
            <a:off x="554442" y="216230"/>
            <a:ext cx="7722387" cy="6641770"/>
          </a:xfrm>
          <a:prstGeom prst="star6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ARVIOINTI JA KEHITTÄMINEN 1.3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400" dirty="0" err="1" smtClean="0">
                <a:solidFill>
                  <a:schemeClr val="tx1"/>
                </a:solidFill>
              </a:rPr>
              <a:t>Itsearviointi</a:t>
            </a:r>
            <a:endParaRPr lang="fi-FI" sz="2400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Ulkoinen arviointi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i-FI" sz="2400" dirty="0" smtClean="0">
                <a:solidFill>
                  <a:schemeClr val="tx1"/>
                </a:solidFill>
              </a:rPr>
              <a:t>Laatukriteerit</a:t>
            </a:r>
          </a:p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MUUTTUUKO MIKÄÄN? </a:t>
            </a:r>
          </a:p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Miten saadaan muuttumaan?</a:t>
            </a:r>
            <a:endParaRPr lang="fi-FI" sz="2400" dirty="0">
              <a:solidFill>
                <a:schemeClr val="tx1"/>
              </a:solidFill>
            </a:endParaRPr>
          </a:p>
        </p:txBody>
      </p:sp>
      <p:grpSp>
        <p:nvGrpSpPr>
          <p:cNvPr id="33" name="Ryhmä 32"/>
          <p:cNvGrpSpPr/>
          <p:nvPr/>
        </p:nvGrpSpPr>
        <p:grpSpPr>
          <a:xfrm>
            <a:off x="3599294" y="2406040"/>
            <a:ext cx="2448272" cy="2304256"/>
            <a:chOff x="3451736" y="2455506"/>
            <a:chExt cx="2448272" cy="2304256"/>
          </a:xfrm>
        </p:grpSpPr>
        <p:grpSp>
          <p:nvGrpSpPr>
            <p:cNvPr id="20" name="Ryhmä 19"/>
            <p:cNvGrpSpPr/>
            <p:nvPr/>
          </p:nvGrpSpPr>
          <p:grpSpPr>
            <a:xfrm>
              <a:off x="3451736" y="2455506"/>
              <a:ext cx="2448272" cy="2304256"/>
              <a:chOff x="3451736" y="2455506"/>
              <a:chExt cx="2448272" cy="2304256"/>
            </a:xfrm>
          </p:grpSpPr>
          <p:sp>
            <p:nvSpPr>
              <p:cNvPr id="15" name="Ellipsi 14"/>
              <p:cNvSpPr/>
              <p:nvPr/>
            </p:nvSpPr>
            <p:spPr>
              <a:xfrm>
                <a:off x="3451736" y="2455506"/>
                <a:ext cx="2448272" cy="2304256"/>
              </a:xfrm>
              <a:prstGeom prst="ellipse">
                <a:avLst/>
              </a:prstGeom>
              <a:gradFill flip="none" rotWithShape="1">
                <a:gsLst>
                  <a:gs pos="0">
                    <a:srgbClr val="CCCCFF"/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path path="circle">
                  <a:fillToRect l="50000" t="50000" r="50000" b="50000"/>
                </a:path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2400" dirty="0" smtClean="0">
                    <a:solidFill>
                      <a:schemeClr val="tx1"/>
                    </a:solidFill>
                  </a:rPr>
                  <a:t>Aine OPS</a:t>
                </a:r>
                <a:endParaRPr lang="fi-FI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ekstiruutu 15"/>
              <p:cNvSpPr txBox="1"/>
              <p:nvPr/>
            </p:nvSpPr>
            <p:spPr>
              <a:xfrm>
                <a:off x="3994716" y="2555906"/>
                <a:ext cx="141061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Oppimateriaali</a:t>
                </a:r>
                <a:endParaRPr lang="fi-FI" sz="1600" dirty="0"/>
              </a:p>
            </p:txBody>
          </p:sp>
          <p:sp>
            <p:nvSpPr>
              <p:cNvPr id="17" name="Tekstiruutu 16"/>
              <p:cNvSpPr txBox="1"/>
              <p:nvPr/>
            </p:nvSpPr>
            <p:spPr>
              <a:xfrm>
                <a:off x="4401521" y="2908192"/>
                <a:ext cx="48497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/>
                  <a:t>8</a:t>
                </a:r>
              </a:p>
            </p:txBody>
          </p:sp>
          <p:sp>
            <p:nvSpPr>
              <p:cNvPr id="19" name="Tekstiruutu 18"/>
              <p:cNvSpPr txBox="1"/>
              <p:nvPr/>
            </p:nvSpPr>
            <p:spPr>
              <a:xfrm>
                <a:off x="4609933" y="3262622"/>
                <a:ext cx="48497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 smtClean="0"/>
                  <a:t>5</a:t>
                </a:r>
                <a:endParaRPr lang="fi-FI" sz="1600" dirty="0"/>
              </a:p>
            </p:txBody>
          </p:sp>
        </p:grpSp>
        <p:sp>
          <p:nvSpPr>
            <p:cNvPr id="31" name="Tekstiruutu 30"/>
            <p:cNvSpPr txBox="1"/>
            <p:nvPr/>
          </p:nvSpPr>
          <p:spPr>
            <a:xfrm>
              <a:off x="4672719" y="3111531"/>
              <a:ext cx="11954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 smtClean="0"/>
                <a:t>Tavoite T1-</a:t>
              </a:r>
              <a:endParaRPr lang="fi-FI" sz="1600" dirty="0"/>
            </a:p>
          </p:txBody>
        </p:sp>
        <p:sp>
          <p:nvSpPr>
            <p:cNvPr id="32" name="Tekstiruutu 31"/>
            <p:cNvSpPr txBox="1"/>
            <p:nvPr/>
          </p:nvSpPr>
          <p:spPr>
            <a:xfrm>
              <a:off x="3691074" y="3942685"/>
              <a:ext cx="11954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 smtClean="0"/>
                <a:t>Sisältö S1-</a:t>
              </a:r>
              <a:endParaRPr lang="fi-FI" sz="1600" dirty="0"/>
            </a:p>
          </p:txBody>
        </p:sp>
      </p:grpSp>
      <p:grpSp>
        <p:nvGrpSpPr>
          <p:cNvPr id="36" name="Ryhmä 35"/>
          <p:cNvGrpSpPr/>
          <p:nvPr/>
        </p:nvGrpSpPr>
        <p:grpSpPr>
          <a:xfrm>
            <a:off x="454509" y="83893"/>
            <a:ext cx="8496944" cy="6607321"/>
            <a:chOff x="454509" y="83893"/>
            <a:chExt cx="8496944" cy="6607321"/>
          </a:xfrm>
        </p:grpSpPr>
        <p:sp>
          <p:nvSpPr>
            <p:cNvPr id="34" name="5-sakarainen tähti 33"/>
            <p:cNvSpPr/>
            <p:nvPr/>
          </p:nvSpPr>
          <p:spPr>
            <a:xfrm>
              <a:off x="454509" y="83893"/>
              <a:ext cx="8496944" cy="6607321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4000" b="1" dirty="0" smtClean="0">
                  <a:solidFill>
                    <a:srgbClr val="FF0000"/>
                  </a:solidFill>
                </a:rPr>
                <a:t>PIRULLINEN ONGELMA</a:t>
              </a:r>
              <a:endParaRPr lang="fi-FI" sz="4000" b="1" dirty="0">
                <a:solidFill>
                  <a:srgbClr val="FF0000"/>
                </a:solidFill>
              </a:endParaRPr>
            </a:p>
          </p:txBody>
        </p:sp>
        <p:pic>
          <p:nvPicPr>
            <p:cNvPr id="35" name="Picture 2" descr="C:\Users\keiviah.KEITELEAD\AppData\Local\Microsoft\Windows\Temporary Internet Files\Content.IE5\LDD10829\MM900356708[1].gif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1769742"/>
              <a:ext cx="1617811" cy="1617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3111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85</Words>
  <Application>Microsoft Office PowerPoint</Application>
  <PresentationFormat>Näytössä katseltava diaesitys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OPS 2016 käsitteiden ja muutosten asemointia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2016 käsitteiden ja muutosten asemointia</dc:title>
  <dc:creator>Ahonen Ville</dc:creator>
  <cp:lastModifiedBy>Ahonen Ville</cp:lastModifiedBy>
  <cp:revision>3</cp:revision>
  <dcterms:created xsi:type="dcterms:W3CDTF">2015-09-24T06:29:38Z</dcterms:created>
  <dcterms:modified xsi:type="dcterms:W3CDTF">2015-09-24T06:43:53Z</dcterms:modified>
</cp:coreProperties>
</file>