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62" r:id="rId4"/>
    <p:sldId id="263" r:id="rId5"/>
    <p:sldId id="264" r:id="rId6"/>
    <p:sldId id="265" r:id="rId7"/>
    <p:sldId id="258" r:id="rId8"/>
    <p:sldId id="259" r:id="rId9"/>
    <p:sldId id="260" r:id="rId10"/>
    <p:sldId id="261" r:id="rId11"/>
  </p:sldIdLst>
  <p:sldSz cx="9144000" cy="6858000" type="screen4x3"/>
  <p:notesSz cx="6858000" cy="9144000"/>
  <p:embeddedFontLst>
    <p:embeddedFont>
      <p:font typeface="Verdana" panose="020B0604030504040204" pitchFamily="34" charset="0"/>
      <p:regular r:id="rId13"/>
      <p:bold r:id="rId14"/>
      <p:italic r:id="rId15"/>
      <p:boldItalic r:id="rId16"/>
    </p:embeddedFont>
    <p:embeddedFont>
      <p:font typeface="Merriweather Sans" panose="020B0604020202020204" charset="0"/>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6842940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1</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167198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09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7</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67524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8</a:t>
            </a:fld>
            <a:endParaRPr lang="fi-FI"/>
          </a:p>
        </p:txBody>
      </p:sp>
    </p:spTree>
    <p:extLst>
      <p:ext uri="{BB962C8B-B14F-4D97-AF65-F5344CB8AC3E}">
        <p14:creationId xmlns:p14="http://schemas.microsoft.com/office/powerpoint/2010/main" val="241659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13" name="Shape 11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fi-FI"/>
              <a:t>9</a:t>
            </a:fld>
            <a:endParaRPr lang="fi-FI"/>
          </a:p>
        </p:txBody>
      </p:sp>
    </p:spTree>
    <p:extLst>
      <p:ext uri="{BB962C8B-B14F-4D97-AF65-F5344CB8AC3E}">
        <p14:creationId xmlns:p14="http://schemas.microsoft.com/office/powerpoint/2010/main" val="6827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60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7" name="Shape 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9" name="Shape 79"/>
          <p:cNvSpPr txBox="1">
            <a:spLocks noGrp="1"/>
          </p:cNvSpPr>
          <p:nvPr>
            <p:ph type="body" idx="1"/>
          </p:nvPr>
        </p:nvSpPr>
        <p:spPr>
          <a:xfrm rot="5400000">
            <a:off x="590549" y="323850"/>
            <a:ext cx="5867400"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1" name="Shape 8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2" name="Shape 8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0" name="Shape 20"/>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3" name="Shape 2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3pPr>
            <a:lvl4pPr marL="1371600" marR="0" lvl="3"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4pPr>
            <a:lvl5pPr marL="1828800" marR="0" lvl="4"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5pPr>
            <a:lvl6pPr marL="2286000" marR="0" lvl="5"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6pPr>
            <a:lvl7pPr marL="2743200" marR="0" lvl="6"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7pPr>
            <a:lvl8pPr marL="3200400" marR="0" lvl="7"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8pPr>
            <a:lvl9pPr marL="3657600" marR="0" lvl="8"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7" name="Shape 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chemeClr val="dk1"/>
              </a:buClr>
              <a:buFont typeface="Verdana"/>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8" name="Shape 38"/>
          <p:cNvSpPr txBox="1">
            <a:spLocks noGrp="1"/>
          </p:cNvSpPr>
          <p:nvPr>
            <p:ph type="body" idx="1"/>
          </p:nvPr>
        </p:nvSpPr>
        <p:spPr>
          <a:xfrm>
            <a:off x="6858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39" name="Shape 39"/>
          <p:cNvSpPr txBox="1">
            <a:spLocks noGrp="1"/>
          </p:cNvSpPr>
          <p:nvPr>
            <p:ph type="body" idx="2"/>
          </p:nvPr>
        </p:nvSpPr>
        <p:spPr>
          <a:xfrm>
            <a:off x="46482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40" name="Shape 4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1" name="Shape 4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2" name="Shape 4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1" name="Shape 5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6" name="Shape 5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3" name="Shape 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0" name="Shape 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12000" y="-9000"/>
            <a:ext cx="9167999" cy="6876000"/>
          </a:xfrm>
          <a:prstGeom prst="rect">
            <a:avLst/>
          </a:prstGeom>
          <a:noFill/>
          <a:ln>
            <a:noFill/>
          </a:ln>
        </p:spPr>
      </p:pic>
      <p:sp>
        <p:nvSpPr>
          <p:cNvPr id="11" name="Shape 11"/>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p:nvPr/>
        </p:nvSpPr>
        <p:spPr>
          <a:xfrm>
            <a:off x="228600" y="6453335"/>
            <a:ext cx="3429000"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chemeClr val="accent1"/>
                </a:solidFill>
                <a:latin typeface="Verdana"/>
                <a:ea typeface="Verdana"/>
                <a:cs typeface="Verdana"/>
                <a:sym typeface="Verdana"/>
              </a:rPr>
              <a:t>Forum 1 – Suomalainen yhteiskunta</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jsn.f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yle.fi/plus/abitreenit/2019/kev%C3%A4t/ET-fi/attachments/index.html#1.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ahemmistovaltuutettu.fi/intermin/vvt/home.nsf/pages/3710AFF6CE350CFFC22573930034BC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yle.fi/aihe/artikkeli/2015/02/12/lahdesuoja-takaa-paljastuks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oimittajanrikoslaki.fi/yksityisyydensuoj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12000" y="-9000"/>
            <a:ext cx="9167999" cy="6876000"/>
          </a:xfrm>
          <a:prstGeom prst="rect">
            <a:avLst/>
          </a:prstGeom>
          <a:noFill/>
          <a:ln>
            <a:noFill/>
          </a:ln>
        </p:spPr>
      </p:pic>
      <p:sp>
        <p:nvSpPr>
          <p:cNvPr id="89" name="Shape 89"/>
          <p:cNvSpPr txBox="1"/>
          <p:nvPr/>
        </p:nvSpPr>
        <p:spPr>
          <a:xfrm>
            <a:off x="4458150" y="1981200"/>
            <a:ext cx="4218000" cy="2991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Verdana"/>
              <a:buNone/>
            </a:pPr>
            <a:r>
              <a:rPr lang="fi-FI" sz="2400" b="0" i="0" u="none" strike="noStrike" cap="none">
                <a:solidFill>
                  <a:schemeClr val="accent1"/>
                </a:solidFill>
                <a:latin typeface="Verdana"/>
                <a:ea typeface="Verdana"/>
                <a:cs typeface="Verdana"/>
                <a:sym typeface="Verdana"/>
              </a:rPr>
              <a:t>Luku</a:t>
            </a:r>
            <a:r>
              <a:rPr lang="fi-FI" sz="2400">
                <a:solidFill>
                  <a:schemeClr val="accent1"/>
                </a:solidFill>
                <a:latin typeface="Verdana"/>
                <a:ea typeface="Verdana"/>
                <a:cs typeface="Verdana"/>
                <a:sym typeface="Verdana"/>
              </a:rPr>
              <a:t> 13</a:t>
            </a:r>
          </a:p>
          <a:p>
            <a:pPr marL="0" marR="0" lvl="0" indent="0" algn="l" rtl="0">
              <a:spcBef>
                <a:spcPts val="0"/>
              </a:spcBef>
              <a:spcAft>
                <a:spcPts val="0"/>
              </a:spcAft>
              <a:buClr>
                <a:schemeClr val="dk1"/>
              </a:buClr>
              <a:buFont typeface="Verdana"/>
              <a:buNone/>
            </a:pPr>
            <a:endParaRPr sz="2400" b="0" i="0" u="none" strike="noStrike" cap="none">
              <a:solidFill>
                <a:schemeClr val="accent1"/>
              </a:solidFill>
              <a:latin typeface="Verdana"/>
              <a:ea typeface="Verdana"/>
              <a:cs typeface="Verdana"/>
              <a:sym typeface="Verdana"/>
            </a:endParaRPr>
          </a:p>
          <a:p>
            <a:pPr marL="0" marR="0" lvl="0" indent="0" algn="l" rtl="0">
              <a:spcBef>
                <a:spcPts val="0"/>
              </a:spcBef>
              <a:spcAft>
                <a:spcPts val="0"/>
              </a:spcAft>
              <a:buClr>
                <a:schemeClr val="accent1"/>
              </a:buClr>
              <a:buSzPct val="25000"/>
              <a:buFont typeface="Verdana"/>
              <a:buNone/>
            </a:pPr>
            <a:r>
              <a:rPr lang="fi-FI" sz="2400" b="1">
                <a:solidFill>
                  <a:srgbClr val="F3F3F3"/>
                </a:solidFill>
                <a:latin typeface="Verdana"/>
                <a:ea typeface="Verdana"/>
                <a:cs typeface="Verdana"/>
                <a:sym typeface="Verdana"/>
              </a:rPr>
              <a:t>Media vallankäyttäjänä</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85800" y="2286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i-FI" dirty="0" smtClean="0">
                <a:solidFill>
                  <a:srgbClr val="000000"/>
                </a:solidFill>
              </a:rPr>
              <a:t>Median valvonta</a:t>
            </a:r>
            <a:endParaRPr lang="fi-FI" dirty="0">
              <a:solidFill>
                <a:srgbClr val="000000"/>
              </a:solidFill>
            </a:endParaRPr>
          </a:p>
        </p:txBody>
      </p:sp>
      <p:sp>
        <p:nvSpPr>
          <p:cNvPr id="122" name="Shape 122"/>
          <p:cNvSpPr txBox="1">
            <a:spLocks noGrp="1"/>
          </p:cNvSpPr>
          <p:nvPr>
            <p:ph type="body" idx="1"/>
          </p:nvPr>
        </p:nvSpPr>
        <p:spPr>
          <a:xfrm>
            <a:off x="685800" y="1600200"/>
            <a:ext cx="7772400" cy="4495800"/>
          </a:xfrm>
          <a:prstGeom prst="rect">
            <a:avLst/>
          </a:prstGeom>
          <a:noFill/>
          <a:ln>
            <a:noFill/>
          </a:ln>
        </p:spPr>
        <p:txBody>
          <a:bodyPr lIns="91425" tIns="45700" rIns="91425" bIns="45700" anchor="t" anchorCtr="0">
            <a:noAutofit/>
          </a:bodyPr>
          <a:lstStyle/>
          <a:p>
            <a:pPr marL="0" lvl="0" indent="0" rtl="0">
              <a:lnSpc>
                <a:spcPct val="115000"/>
              </a:lnSpc>
              <a:spcBef>
                <a:spcPts val="600"/>
              </a:spcBef>
              <a:buNone/>
            </a:pPr>
            <a:r>
              <a:rPr lang="fi-FI" dirty="0"/>
              <a:t>Tutustu julkisen sanan neuvoston toimintaan. </a:t>
            </a:r>
            <a:endParaRPr lang="fi-FI" dirty="0" smtClean="0"/>
          </a:p>
          <a:p>
            <a:pPr marL="0" lvl="0" indent="0" rtl="0">
              <a:lnSpc>
                <a:spcPct val="115000"/>
              </a:lnSpc>
              <a:spcBef>
                <a:spcPts val="600"/>
              </a:spcBef>
              <a:buNone/>
            </a:pPr>
            <a:endParaRPr lang="fi-FI" u="sng" dirty="0">
              <a:solidFill>
                <a:schemeClr val="hlink"/>
              </a:solidFill>
              <a:hlinkClick r:id="rId3"/>
            </a:endParaRPr>
          </a:p>
          <a:p>
            <a:pPr marL="0" lvl="0" indent="0" rtl="0">
              <a:lnSpc>
                <a:spcPct val="115000"/>
              </a:lnSpc>
              <a:spcBef>
                <a:spcPts val="600"/>
              </a:spcBef>
              <a:buNone/>
            </a:pPr>
            <a:r>
              <a:rPr lang="fi-FI" u="sng" dirty="0" smtClean="0">
                <a:solidFill>
                  <a:schemeClr val="hlink"/>
                </a:solidFill>
                <a:hlinkClick r:id="rId3"/>
              </a:rPr>
              <a:t>http</a:t>
            </a:r>
            <a:r>
              <a:rPr lang="fi-FI" u="sng" dirty="0">
                <a:solidFill>
                  <a:schemeClr val="hlink"/>
                </a:solidFill>
                <a:hlinkClick r:id="rId3"/>
              </a:rPr>
              <a:t>://www.jsn.fi/</a:t>
            </a:r>
          </a:p>
          <a:p>
            <a:pPr marL="0" lvl="0" indent="0" rtl="0">
              <a:lnSpc>
                <a:spcPct val="115000"/>
              </a:lnSpc>
              <a:spcBef>
                <a:spcPts val="600"/>
              </a:spcBef>
              <a:buNone/>
            </a:pPr>
            <a:endParaRPr dirty="0"/>
          </a:p>
          <a:p>
            <a:pPr marL="76200" lvl="0" indent="0" rtl="0">
              <a:lnSpc>
                <a:spcPct val="115000"/>
              </a:lnSpc>
              <a:spcBef>
                <a:spcPts val="600"/>
              </a:spcBef>
              <a:buSzPct val="100000"/>
              <a:buNone/>
            </a:pPr>
            <a:r>
              <a:rPr lang="fi-FI" b="1" dirty="0" smtClean="0"/>
              <a:t>Tehtävät</a:t>
            </a:r>
          </a:p>
          <a:p>
            <a:pPr marL="76200" lvl="0" indent="0" rtl="0">
              <a:lnSpc>
                <a:spcPct val="115000"/>
              </a:lnSpc>
              <a:spcBef>
                <a:spcPts val="600"/>
              </a:spcBef>
              <a:buSzPct val="100000"/>
              <a:buNone/>
            </a:pPr>
            <a:r>
              <a:rPr lang="fi-FI" dirty="0" smtClean="0"/>
              <a:t>1. Minkälaisia </a:t>
            </a:r>
            <a:r>
              <a:rPr lang="fi-FI" dirty="0"/>
              <a:t>asioita julkisen sanan neuvosto käsittelee?</a:t>
            </a:r>
          </a:p>
          <a:p>
            <a:pPr marL="76200" lvl="0" indent="0" rtl="0">
              <a:lnSpc>
                <a:spcPct val="115000"/>
              </a:lnSpc>
              <a:spcBef>
                <a:spcPts val="600"/>
              </a:spcBef>
              <a:buSzPct val="100000"/>
              <a:buNone/>
            </a:pPr>
            <a:r>
              <a:rPr lang="fi-FI" dirty="0" smtClean="0"/>
              <a:t>2. Valitse </a:t>
            </a:r>
            <a:r>
              <a:rPr lang="fi-FI" dirty="0"/>
              <a:t>kaksi tuoreinta neuvoston langettavaa päätöstä ja tiivistä niiden pääsisältö.</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85800" y="2286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i-FI" dirty="0">
                <a:solidFill>
                  <a:srgbClr val="000000"/>
                </a:solidFill>
              </a:rPr>
              <a:t>Media</a:t>
            </a:r>
          </a:p>
        </p:txBody>
      </p:sp>
      <p:sp>
        <p:nvSpPr>
          <p:cNvPr id="95" name="Shape 95"/>
          <p:cNvSpPr txBox="1">
            <a:spLocks noGrp="1"/>
          </p:cNvSpPr>
          <p:nvPr>
            <p:ph type="body" idx="1"/>
          </p:nvPr>
        </p:nvSpPr>
        <p:spPr>
          <a:xfrm>
            <a:off x="685800" y="1600200"/>
            <a:ext cx="7772400" cy="4495800"/>
          </a:xfrm>
          <a:prstGeom prst="rect">
            <a:avLst/>
          </a:prstGeom>
          <a:noFill/>
          <a:ln>
            <a:noFill/>
          </a:ln>
        </p:spPr>
        <p:txBody>
          <a:bodyPr lIns="91425" tIns="45700" rIns="91425" bIns="45700" anchor="t" anchorCtr="0">
            <a:noAutofit/>
          </a:bodyPr>
          <a:lstStyle/>
          <a:p>
            <a:pPr marL="457200" lvl="0" indent="-381000" rtl="0">
              <a:lnSpc>
                <a:spcPct val="115000"/>
              </a:lnSpc>
              <a:spcBef>
                <a:spcPts val="600"/>
              </a:spcBef>
              <a:buClr>
                <a:srgbClr val="333333"/>
              </a:buClr>
              <a:buSzPct val="100000"/>
            </a:pPr>
            <a:r>
              <a:rPr lang="fi-FI" dirty="0">
                <a:solidFill>
                  <a:srgbClr val="333333"/>
                </a:solidFill>
              </a:rPr>
              <a:t>välittää tietoa yhteiskunnasta</a:t>
            </a:r>
          </a:p>
          <a:p>
            <a:pPr marL="457200" lvl="0" indent="-381000" rtl="0">
              <a:lnSpc>
                <a:spcPct val="115000"/>
              </a:lnSpc>
              <a:spcBef>
                <a:spcPts val="600"/>
              </a:spcBef>
              <a:buClr>
                <a:srgbClr val="333333"/>
              </a:buClr>
              <a:buSzPct val="100000"/>
            </a:pPr>
            <a:r>
              <a:rPr lang="fi-FI" dirty="0">
                <a:solidFill>
                  <a:srgbClr val="333333"/>
                </a:solidFill>
              </a:rPr>
              <a:t>pitää vireillä yhteiskunnallista keskustelua</a:t>
            </a:r>
          </a:p>
          <a:p>
            <a:pPr marL="457200" lvl="0" indent="-381000" rtl="0">
              <a:lnSpc>
                <a:spcPct val="115000"/>
              </a:lnSpc>
              <a:spcBef>
                <a:spcPts val="600"/>
              </a:spcBef>
              <a:buClr>
                <a:srgbClr val="333333"/>
              </a:buClr>
              <a:buSzPct val="100000"/>
            </a:pPr>
            <a:r>
              <a:rPr lang="fi-FI" dirty="0">
                <a:solidFill>
                  <a:srgbClr val="333333"/>
                </a:solidFill>
              </a:rPr>
              <a:t>on linkki päätöksentekijöiden ja kansalaisten välillä</a:t>
            </a:r>
          </a:p>
          <a:p>
            <a:pPr marL="457200" lvl="0" indent="-381000" rtl="0">
              <a:lnSpc>
                <a:spcPct val="115000"/>
              </a:lnSpc>
              <a:spcBef>
                <a:spcPts val="600"/>
              </a:spcBef>
              <a:buClr>
                <a:srgbClr val="333333"/>
              </a:buClr>
              <a:buSzPct val="100000"/>
            </a:pPr>
            <a:r>
              <a:rPr lang="fi-FI" dirty="0">
                <a:solidFill>
                  <a:srgbClr val="333333"/>
                </a:solidFill>
              </a:rPr>
              <a:t>toimii vallan vahtikoirana</a:t>
            </a:r>
          </a:p>
          <a:p>
            <a:pPr marL="457200" lvl="0" indent="-381000" rtl="0">
              <a:lnSpc>
                <a:spcPct val="115000"/>
              </a:lnSpc>
              <a:spcBef>
                <a:spcPts val="600"/>
              </a:spcBef>
              <a:buClr>
                <a:srgbClr val="333333"/>
              </a:buClr>
              <a:buSzPct val="100000"/>
            </a:pPr>
            <a:r>
              <a:rPr lang="fi-FI" dirty="0">
                <a:solidFill>
                  <a:srgbClr val="000000"/>
                </a:solidFill>
              </a:rPr>
              <a:t>on epävirallisesti </a:t>
            </a:r>
            <a:r>
              <a:rPr lang="fi-FI" dirty="0">
                <a:solidFill>
                  <a:srgbClr val="333333"/>
                </a:solidFill>
              </a:rPr>
              <a:t>”neljäs valtiomahti”</a:t>
            </a:r>
          </a:p>
          <a:p>
            <a:pPr marL="457200" marR="0" lvl="0" indent="-457200" algn="l" rtl="0">
              <a:spcBef>
                <a:spcPts val="400"/>
              </a:spcBef>
              <a:spcAft>
                <a:spcPts val="0"/>
              </a:spcAft>
              <a:buClr>
                <a:schemeClr val="dk1"/>
              </a:buClr>
              <a:buSzPct val="62500"/>
              <a:buFont typeface="Verdana"/>
              <a:buNone/>
            </a:pPr>
            <a:endParaRPr sz="3200" dirty="0">
              <a:solidFill>
                <a:srgbClr val="CC0000"/>
              </a:solidFill>
              <a:latin typeface="Arial"/>
              <a:ea typeface="Arial"/>
              <a:cs typeface="Arial"/>
              <a:sym typeface="Aria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552" y="3741598"/>
            <a:ext cx="6364224" cy="29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p:txBody>
          <a:bodyPr/>
          <a:lstStyle/>
          <a:p>
            <a:endParaRPr lang="fi-FI" altLang="fi-FI" smtClean="0"/>
          </a:p>
        </p:txBody>
      </p:sp>
      <p:sp>
        <p:nvSpPr>
          <p:cNvPr id="8195" name="Sisällön paikkamerkki 2"/>
          <p:cNvSpPr>
            <a:spLocks noGrp="1"/>
          </p:cNvSpPr>
          <p:nvPr>
            <p:ph idx="1"/>
          </p:nvPr>
        </p:nvSpPr>
        <p:spPr/>
        <p:txBody>
          <a:bodyPr/>
          <a:lstStyle/>
          <a:p>
            <a:endParaRPr lang="fi-FI" altLang="fi-FI" smtClean="0"/>
          </a:p>
        </p:txBody>
      </p:sp>
      <p:pic>
        <p:nvPicPr>
          <p:cNvPr id="8196"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4863"/>
            <a:ext cx="91440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86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p:txBody>
          <a:bodyPr/>
          <a:lstStyle/>
          <a:p>
            <a:endParaRPr lang="fi-FI" altLang="fi-FI" smtClean="0"/>
          </a:p>
        </p:txBody>
      </p:sp>
      <p:pic>
        <p:nvPicPr>
          <p:cNvPr id="9219"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038" y="457200"/>
            <a:ext cx="9190038" cy="5145088"/>
          </a:xfrm>
        </p:spPr>
      </p:pic>
    </p:spTree>
    <p:extLst>
      <p:ext uri="{BB962C8B-B14F-4D97-AF65-F5344CB8AC3E}">
        <p14:creationId xmlns:p14="http://schemas.microsoft.com/office/powerpoint/2010/main" val="1758011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p:txBody>
          <a:bodyPr/>
          <a:lstStyle/>
          <a:p>
            <a:r>
              <a:rPr lang="fi-FI" altLang="fi-FI" smtClean="0"/>
              <a:t>Totuuden jälkeinen aika (ET k/2019)</a:t>
            </a:r>
          </a:p>
        </p:txBody>
      </p:sp>
      <p:sp>
        <p:nvSpPr>
          <p:cNvPr id="6147" name="Sisällön paikkamerkki 2"/>
          <p:cNvSpPr>
            <a:spLocks noGrp="1"/>
          </p:cNvSpPr>
          <p:nvPr>
            <p:ph idx="1"/>
          </p:nvPr>
        </p:nvSpPr>
        <p:spPr>
          <a:xfrm>
            <a:off x="685800" y="870438"/>
            <a:ext cx="7772400" cy="5225562"/>
          </a:xfrm>
        </p:spPr>
        <p:txBody>
          <a:bodyPr/>
          <a:lstStyle/>
          <a:p>
            <a:r>
              <a:rPr lang="fi-FI" altLang="fi-FI" sz="1800" dirty="0" smtClean="0"/>
              <a:t>Tehtävän aineistona olevassa videokatkelmassa ”</a:t>
            </a:r>
            <a:r>
              <a:rPr lang="fi-FI" altLang="fi-FI" sz="1800" dirty="0" smtClean="0">
                <a:hlinkClick r:id="rId2"/>
              </a:rPr>
              <a:t>Totuuden jälkeinen aika</a:t>
            </a:r>
            <a:r>
              <a:rPr lang="fi-FI" altLang="fi-FI" sz="1800" dirty="0" smtClean="0"/>
              <a:t>” (Post </a:t>
            </a:r>
            <a:r>
              <a:rPr lang="fi-FI" altLang="fi-FI" sz="1800" dirty="0" err="1" smtClean="0"/>
              <a:t>Truth</a:t>
            </a:r>
            <a:r>
              <a:rPr lang="fi-FI" altLang="fi-FI" sz="1800" dirty="0" smtClean="0"/>
              <a:t> Times) tarkastellaan aihetta median kohtaamien haasteiden ja sen roolin muuttumisen näkökulmasta.</a:t>
            </a:r>
          </a:p>
          <a:p>
            <a:r>
              <a:rPr lang="fi-FI" altLang="fi-FI" sz="1800" dirty="0" smtClean="0"/>
              <a:t> Toimittajien tehtävänä on perinteisesti ollut tarjota mahdollisimman monipuolinen kuva ajankohtaisista aiheista ja asettaa ne ymmärrettäviin historiallisiin ja yhteiskunnallisiin yhteyksiinsä. Tähän heillä on kuitenkin entistä harvemmin tilaisuus, kun uutistoimitusten julkaisurytmi on nopeutunut ja julkaisuformaatit ovat lyhentyneet mobiililaitteiden yleistymisen myötä. Samaan suuntaan on vaikuttanut se, että useimmat mediatalot ovat joutuneet vähentämään henkilökuntaa tilausten ja irtonumeromyynnin vähentyessä. Valtaosan tuloistaan ne saavat nykyisin lukijoiden sijaan mainostajilta. Tämä asettaa omat rajoituksensa kriittiselle tiedonvälitykselle. Juttuja on kirjoitettava aiheista, joita mahdollisimman moni haluaa lukea, koska vain siten pystytään takaamaan riittävät mainostulot. Lisäksi ei ole mediatalojen etujen mukaista kirjoittaa aiheista, jotka ovat heidän mainostajiensa etujen vastaisia.</a:t>
            </a:r>
          </a:p>
        </p:txBody>
      </p:sp>
    </p:spTree>
    <p:extLst>
      <p:ext uri="{BB962C8B-B14F-4D97-AF65-F5344CB8AC3E}">
        <p14:creationId xmlns:p14="http://schemas.microsoft.com/office/powerpoint/2010/main" val="3433281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lstStyle/>
          <a:p>
            <a:endParaRPr lang="fi-FI" altLang="fi-FI" smtClean="0"/>
          </a:p>
        </p:txBody>
      </p:sp>
      <p:sp>
        <p:nvSpPr>
          <p:cNvPr id="7171" name="Sisällön paikkamerkki 2"/>
          <p:cNvSpPr>
            <a:spLocks noGrp="1"/>
          </p:cNvSpPr>
          <p:nvPr>
            <p:ph idx="1"/>
          </p:nvPr>
        </p:nvSpPr>
        <p:spPr>
          <a:xfrm>
            <a:off x="386862" y="776654"/>
            <a:ext cx="8507413" cy="4687888"/>
          </a:xfrm>
        </p:spPr>
        <p:txBody>
          <a:bodyPr/>
          <a:lstStyle/>
          <a:p>
            <a:r>
              <a:rPr lang="fi-FI" altLang="fi-FI" sz="2000" smtClean="0"/>
              <a:t>Yhä useammat ihmiset saavat ajankohtaiset uutiset sosiaalisen median kanavien kautta. </a:t>
            </a:r>
            <a:r>
              <a:rPr lang="fi-FI" altLang="fi-FI" sz="2000" dirty="0" smtClean="0"/>
              <a:t>Globaalit teknologiajätit, kuten Google, profiloivat asiakkaitaan erilaisin algoritmein ja tarjoavat heille sellaisia hakutuloksia, palveluita ja mainoksia, jotka sopivat yhteen heidän aiemman mediakäyttäytymisensä kanssa. Tämän seurauksena ihmisten saama kuva maailmasta yksipuolistuu, kullakin omalla tavallaan. Ihmiset alkavat elää omissa ”kuplissaan”, joista ei näe kunnolla ulos. </a:t>
            </a:r>
          </a:p>
          <a:p>
            <a:r>
              <a:rPr lang="fi-FI" altLang="fi-FI" sz="2000" dirty="0" smtClean="0"/>
              <a:t>Edellä kuvatun kehityskulun seurauksena yksittäisten ihmisten voi olla entistä hankalampaa muodostaa moniulotteista kuvaa ajankohtaisista ilmiöistä. Valveutuneimmat ihmiset hankkivat tietonsa monista lähteistä, mutta enemmistö tuskin menettelee näin. Tämä heikentää ihmisten kykyä kriittiseen ajatteluun ja järkeviin valintoihin kuluttajina ja kansalaisina. Yhteiskunnallisesta näkökulmasta tarkasteltuna kehityskulku murentaa demokratian edellytyksiä. </a:t>
            </a:r>
          </a:p>
        </p:txBody>
      </p:sp>
    </p:spTree>
    <p:extLst>
      <p:ext uri="{BB962C8B-B14F-4D97-AF65-F5344CB8AC3E}">
        <p14:creationId xmlns:p14="http://schemas.microsoft.com/office/powerpoint/2010/main" val="2827262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552125" y="260425"/>
            <a:ext cx="82878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i-FI" dirty="0">
                <a:solidFill>
                  <a:srgbClr val="000000"/>
                </a:solidFill>
              </a:rPr>
              <a:t>Median pelisääntöjä</a:t>
            </a:r>
          </a:p>
        </p:txBody>
      </p:sp>
      <p:sp>
        <p:nvSpPr>
          <p:cNvPr id="102" name="Shape 102"/>
          <p:cNvSpPr txBox="1">
            <a:spLocks noGrp="1"/>
          </p:cNvSpPr>
          <p:nvPr>
            <p:ph type="body" idx="1"/>
          </p:nvPr>
        </p:nvSpPr>
        <p:spPr>
          <a:xfrm>
            <a:off x="457200" y="1600200"/>
            <a:ext cx="8001000" cy="4525963"/>
          </a:xfrm>
          <a:prstGeom prst="rect">
            <a:avLst/>
          </a:prstGeom>
          <a:noFill/>
          <a:ln>
            <a:noFill/>
          </a:ln>
        </p:spPr>
        <p:txBody>
          <a:bodyPr lIns="91425" tIns="45700" rIns="91425" bIns="45700" anchor="t" anchorCtr="0">
            <a:noAutofit/>
          </a:bodyPr>
          <a:lstStyle/>
          <a:p>
            <a:pPr marL="457200" lvl="0" indent="-381000" rtl="0">
              <a:lnSpc>
                <a:spcPct val="115000"/>
              </a:lnSpc>
              <a:spcBef>
                <a:spcPts val="600"/>
              </a:spcBef>
              <a:buSzPct val="100000"/>
            </a:pPr>
            <a:r>
              <a:rPr lang="fi-FI" dirty="0">
                <a:solidFill>
                  <a:srgbClr val="333333"/>
                </a:solidFill>
              </a:rPr>
              <a:t>Ennakkosensuuria ei ole.</a:t>
            </a:r>
          </a:p>
          <a:p>
            <a:pPr marL="457200" lvl="0" indent="-381000" rtl="0">
              <a:lnSpc>
                <a:spcPct val="115000"/>
              </a:lnSpc>
              <a:spcBef>
                <a:spcPts val="600"/>
              </a:spcBef>
              <a:buSzPct val="100000"/>
            </a:pPr>
            <a:r>
              <a:rPr lang="fi-FI" dirty="0">
                <a:solidFill>
                  <a:srgbClr val="333333"/>
                </a:solidFill>
              </a:rPr>
              <a:t>Toimittajan ei tarvitse paljastaa lähdettään (= lähdesuoja).</a:t>
            </a:r>
          </a:p>
          <a:p>
            <a:pPr marL="457200" lvl="0" indent="-381000" rtl="0">
              <a:lnSpc>
                <a:spcPct val="115000"/>
              </a:lnSpc>
              <a:spcBef>
                <a:spcPts val="600"/>
              </a:spcBef>
              <a:buClr>
                <a:srgbClr val="333333"/>
              </a:buClr>
              <a:buSzPct val="100000"/>
            </a:pPr>
            <a:r>
              <a:rPr lang="fi-FI" dirty="0">
                <a:solidFill>
                  <a:srgbClr val="333333"/>
                </a:solidFill>
              </a:rPr>
              <a:t>Jokaisella on lain takaama yksityisyyden suoja.</a:t>
            </a:r>
          </a:p>
          <a:p>
            <a:pPr marL="457200" lvl="0" indent="-381000" rtl="0">
              <a:lnSpc>
                <a:spcPct val="115000"/>
              </a:lnSpc>
              <a:spcBef>
                <a:spcPts val="600"/>
              </a:spcBef>
              <a:buSzPct val="100000"/>
            </a:pPr>
            <a:r>
              <a:rPr lang="fi-FI" dirty="0">
                <a:solidFill>
                  <a:srgbClr val="333333"/>
                </a:solidFill>
              </a:rPr>
              <a:t>Ihmisistä ei saa kirjoittaa mitään loukkaavaa.</a:t>
            </a:r>
          </a:p>
          <a:p>
            <a:pPr marL="457200" lvl="0" indent="-381000" rtl="0">
              <a:lnSpc>
                <a:spcPct val="115000"/>
              </a:lnSpc>
              <a:spcBef>
                <a:spcPts val="600"/>
              </a:spcBef>
              <a:buSzPct val="100000"/>
            </a:pPr>
            <a:r>
              <a:rPr lang="fi-FI" dirty="0">
                <a:solidFill>
                  <a:srgbClr val="333333"/>
                </a:solidFill>
              </a:rPr>
              <a:t>Ihmisiä ei saa kiihottaa kansanryhmää vastaan.</a:t>
            </a:r>
            <a:r>
              <a:rPr lang="fi-FI" dirty="0">
                <a:solidFill>
                  <a:srgbClr val="333333"/>
                </a:solidFill>
                <a:hlinkClick r:id="rId3"/>
              </a:rPr>
              <a:t> </a:t>
            </a:r>
          </a:p>
          <a:p>
            <a:pPr marL="457200" lvl="0" indent="-381000" rtl="0">
              <a:lnSpc>
                <a:spcPct val="115000"/>
              </a:lnSpc>
              <a:spcBef>
                <a:spcPts val="600"/>
              </a:spcBef>
              <a:buSzPct val="100000"/>
            </a:pPr>
            <a:r>
              <a:rPr lang="fi-FI" dirty="0">
                <a:solidFill>
                  <a:srgbClr val="333333"/>
                </a:solidFill>
              </a:rPr>
              <a:t>Kenenkään uskonrauhaa tai kunniaa ei saa loukata.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endParaRPr/>
          </a:p>
        </p:txBody>
      </p:sp>
      <p:sp>
        <p:nvSpPr>
          <p:cNvPr id="109" name="Shape 109"/>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marL="0" lvl="0" indent="0" rtl="0">
              <a:lnSpc>
                <a:spcPct val="115000"/>
              </a:lnSpc>
              <a:spcBef>
                <a:spcPts val="600"/>
              </a:spcBef>
              <a:buNone/>
            </a:pP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Katso </a:t>
            </a:r>
            <a:r>
              <a:rPr lang="fi-FI" dirty="0" err="1">
                <a:solidFill>
                  <a:srgbClr val="333333"/>
                </a:solidFill>
                <a:latin typeface="Verdana" panose="020B0604030504040204" pitchFamily="34" charset="0"/>
                <a:ea typeface="Verdana" panose="020B0604030504040204" pitchFamily="34" charset="0"/>
                <a:cs typeface="Verdana" panose="020B0604030504040204" pitchFamily="34" charset="0"/>
              </a:rPr>
              <a:t>YLE:n</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 MOT-ohjelma </a:t>
            </a:r>
            <a:r>
              <a:rPr lang="fi-FI" i="1" dirty="0">
                <a:solidFill>
                  <a:srgbClr val="333333"/>
                </a:solidFill>
                <a:latin typeface="Verdana" panose="020B0604030504040204" pitchFamily="34" charset="0"/>
                <a:ea typeface="Verdana" panose="020B0604030504040204" pitchFamily="34" charset="0"/>
                <a:cs typeface="Verdana" panose="020B0604030504040204" pitchFamily="34" charset="0"/>
              </a:rPr>
              <a:t>Kun lähdesuoja murtuu </a:t>
            </a:r>
            <a:endParaRPr lang="fi-FI" i="1" dirty="0" smtClean="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0" lvl="0" indent="0" rtl="0">
              <a:lnSpc>
                <a:spcPct val="115000"/>
              </a:lnSpc>
              <a:spcBef>
                <a:spcPts val="600"/>
              </a:spcBef>
              <a:buNone/>
            </a:pPr>
            <a:endParaRPr lang="fi-FI" i="1" u="sng" dirty="0">
              <a:solidFill>
                <a:srgbClr val="333333"/>
              </a:solidFill>
              <a:latin typeface="Verdana" panose="020B0604030504040204" pitchFamily="34" charset="0"/>
              <a:ea typeface="Verdana" panose="020B0604030504040204" pitchFamily="34" charset="0"/>
              <a:cs typeface="Verdana" panose="020B0604030504040204" pitchFamily="34" charset="0"/>
              <a:hlinkClick r:id="rId3"/>
            </a:endParaRPr>
          </a:p>
          <a:p>
            <a:pPr marL="0" lvl="0" indent="0" rtl="0">
              <a:lnSpc>
                <a:spcPct val="115000"/>
              </a:lnSpc>
              <a:spcBef>
                <a:spcPts val="600"/>
              </a:spcBef>
              <a:buNone/>
            </a:pPr>
            <a:r>
              <a:rPr lang="fi-FI" u="sng" dirty="0" smtClean="0">
                <a:solidFill>
                  <a:schemeClr val="hlink"/>
                </a:solidFill>
                <a:latin typeface="Verdana" panose="020B0604030504040204" pitchFamily="34" charset="0"/>
                <a:ea typeface="Verdana" panose="020B0604030504040204" pitchFamily="34" charset="0"/>
                <a:cs typeface="Verdana" panose="020B0604030504040204" pitchFamily="34" charset="0"/>
                <a:hlinkClick r:id="rId3"/>
              </a:rPr>
              <a:t>http</a:t>
            </a:r>
            <a:r>
              <a:rPr lang="fi-FI" u="sng" dirty="0">
                <a:solidFill>
                  <a:schemeClr val="hlink"/>
                </a:solidFill>
                <a:latin typeface="Verdana" panose="020B0604030504040204" pitchFamily="34" charset="0"/>
                <a:ea typeface="Verdana" panose="020B0604030504040204" pitchFamily="34" charset="0"/>
                <a:cs typeface="Verdana" panose="020B0604030504040204" pitchFamily="34" charset="0"/>
                <a:hlinkClick r:id="rId3"/>
              </a:rPr>
              <a:t>://yle.fi/aihe/artikkeli/2015/02/12/lahdesuoja-takaa-paljastukset</a:t>
            </a:r>
          </a:p>
          <a:p>
            <a:pPr marL="0" lvl="0" indent="0" rtl="0">
              <a:lnSpc>
                <a:spcPct val="115000"/>
              </a:lnSpc>
              <a:spcBef>
                <a:spcPts val="600"/>
              </a:spcBef>
              <a:buNone/>
            </a:pPr>
            <a:endParaRPr lang="fi-FI" dirty="0" smtClean="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0" lvl="0" indent="0" rtl="0">
              <a:lnSpc>
                <a:spcPct val="115000"/>
              </a:lnSpc>
              <a:spcBef>
                <a:spcPts val="600"/>
              </a:spcBef>
              <a:buNone/>
            </a:pPr>
            <a:r>
              <a:rPr lang="fi-FI" b="1" dirty="0" smtClean="0">
                <a:solidFill>
                  <a:srgbClr val="333333"/>
                </a:solidFill>
                <a:latin typeface="Verdana" panose="020B0604030504040204" pitchFamily="34" charset="0"/>
                <a:ea typeface="Verdana" panose="020B0604030504040204" pitchFamily="34" charset="0"/>
                <a:cs typeface="Verdana" panose="020B0604030504040204" pitchFamily="34" charset="0"/>
              </a:rPr>
              <a:t>Tehtävät</a:t>
            </a:r>
            <a:endParaRPr b="1"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76200" lvl="0" indent="0" rtl="0">
              <a:lnSpc>
                <a:spcPct val="115000"/>
              </a:lnSpc>
              <a:spcBef>
                <a:spcPts val="600"/>
              </a:spcBef>
              <a:buClr>
                <a:srgbClr val="333333"/>
              </a:buClr>
              <a:buSzPct val="100000"/>
              <a:buNone/>
            </a:pPr>
            <a:r>
              <a:rPr lang="fi-FI" dirty="0" smtClean="0">
                <a:solidFill>
                  <a:srgbClr val="333333"/>
                </a:solidFill>
                <a:latin typeface="Verdana" panose="020B0604030504040204" pitchFamily="34" charset="0"/>
                <a:ea typeface="Verdana" panose="020B0604030504040204" pitchFamily="34" charset="0"/>
                <a:cs typeface="Verdana" panose="020B0604030504040204" pitchFamily="34" charset="0"/>
              </a:rPr>
              <a:t>1. Mikä </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on lähdesuojan merkitys medialle?</a:t>
            </a:r>
          </a:p>
          <a:p>
            <a:pPr marL="76200" lvl="0" indent="0" rtl="0">
              <a:lnSpc>
                <a:spcPct val="115000"/>
              </a:lnSpc>
              <a:spcBef>
                <a:spcPts val="600"/>
              </a:spcBef>
              <a:buClr>
                <a:srgbClr val="333333"/>
              </a:buClr>
              <a:buSzPct val="100000"/>
              <a:buNone/>
            </a:pPr>
            <a:r>
              <a:rPr lang="fi-FI" dirty="0" smtClean="0">
                <a:solidFill>
                  <a:srgbClr val="333333"/>
                </a:solidFill>
                <a:latin typeface="Verdana" panose="020B0604030504040204" pitchFamily="34" charset="0"/>
                <a:ea typeface="Verdana" panose="020B0604030504040204" pitchFamily="34" charset="0"/>
                <a:cs typeface="Verdana" panose="020B0604030504040204" pitchFamily="34" charset="0"/>
              </a:rPr>
              <a:t>2. Minkälaisia </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esimerkkejä ohjelmassa tuodaan esiin?</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sym typeface="Arial"/>
              </a:rPr>
              <a:t/>
            </a:r>
            <a:br>
              <a:rPr lang="fi-FI" dirty="0">
                <a:solidFill>
                  <a:srgbClr val="333333"/>
                </a:solidFill>
                <a:latin typeface="Verdana" panose="020B0604030504040204" pitchFamily="34" charset="0"/>
                <a:ea typeface="Verdana" panose="020B0604030504040204" pitchFamily="34" charset="0"/>
                <a:cs typeface="Verdana" panose="020B0604030504040204" pitchFamily="34" charset="0"/>
                <a:sym typeface="Arial"/>
              </a:rPr>
            </a:br>
            <a:endParaRPr lang="fi-FI" dirty="0">
              <a:solidFill>
                <a:srgbClr val="333333"/>
              </a:solidFill>
              <a:latin typeface="Verdana" panose="020B0604030504040204" pitchFamily="34" charset="0"/>
              <a:ea typeface="Verdana" panose="020B0604030504040204" pitchFamily="34" charset="0"/>
              <a:cs typeface="Verdana" panose="020B0604030504040204" pitchFamily="34" charset="0"/>
              <a:sym typeface="Arial"/>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rtl="0">
              <a:spcBef>
                <a:spcPts val="0"/>
              </a:spcBef>
              <a:buNone/>
            </a:pPr>
            <a:endParaRPr/>
          </a:p>
        </p:txBody>
      </p:sp>
      <p:sp>
        <p:nvSpPr>
          <p:cNvPr id="116" name="Shape 116"/>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marL="0" lvl="0" indent="0" rtl="0">
              <a:lnSpc>
                <a:spcPct val="115000"/>
              </a:lnSpc>
              <a:spcBef>
                <a:spcPts val="600"/>
              </a:spcBef>
              <a:buNone/>
            </a:pP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Tutustu yksityisyyden suojaan. </a:t>
            </a:r>
          </a:p>
          <a:p>
            <a:pPr marL="0" lvl="0" indent="0" rtl="0">
              <a:lnSpc>
                <a:spcPct val="115000"/>
              </a:lnSpc>
              <a:spcBef>
                <a:spcPts val="600"/>
              </a:spcBef>
              <a:buNone/>
            </a:pPr>
            <a:endParaRPr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0" lvl="0" indent="0" rtl="0">
              <a:lnSpc>
                <a:spcPct val="115000"/>
              </a:lnSpc>
              <a:spcBef>
                <a:spcPts val="600"/>
              </a:spcBef>
              <a:buNone/>
            </a:pPr>
            <a:r>
              <a:rPr lang="fi-FI" u="sng" dirty="0">
                <a:solidFill>
                  <a:schemeClr val="hlink"/>
                </a:solidFill>
                <a:latin typeface="Verdana" panose="020B0604030504040204" pitchFamily="34" charset="0"/>
                <a:ea typeface="Verdana" panose="020B0604030504040204" pitchFamily="34" charset="0"/>
                <a:cs typeface="Verdana" panose="020B0604030504040204" pitchFamily="34" charset="0"/>
                <a:hlinkClick r:id="rId3"/>
              </a:rPr>
              <a:t>http://toimittajanrikoslaki.fi/yksityisyydensuoja/</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sym typeface="Arial"/>
              </a:rPr>
              <a:t/>
            </a:r>
            <a:br>
              <a:rPr lang="fi-FI" dirty="0">
                <a:solidFill>
                  <a:srgbClr val="333333"/>
                </a:solidFill>
                <a:latin typeface="Verdana" panose="020B0604030504040204" pitchFamily="34" charset="0"/>
                <a:ea typeface="Verdana" panose="020B0604030504040204" pitchFamily="34" charset="0"/>
                <a:cs typeface="Verdana" panose="020B0604030504040204" pitchFamily="34" charset="0"/>
                <a:sym typeface="Arial"/>
              </a:rPr>
            </a:br>
            <a:endParaRPr lang="fi-FI" dirty="0">
              <a:solidFill>
                <a:srgbClr val="333333"/>
              </a:solidFill>
              <a:latin typeface="Verdana" panose="020B0604030504040204" pitchFamily="34" charset="0"/>
              <a:ea typeface="Verdana" panose="020B0604030504040204" pitchFamily="34" charset="0"/>
              <a:cs typeface="Verdana" panose="020B0604030504040204" pitchFamily="34" charset="0"/>
              <a:sym typeface="Arial"/>
            </a:endParaRPr>
          </a:p>
          <a:p>
            <a:pPr marL="76200" lvl="0" indent="0" rtl="0">
              <a:lnSpc>
                <a:spcPct val="115000"/>
              </a:lnSpc>
              <a:spcBef>
                <a:spcPts val="600"/>
              </a:spcBef>
              <a:buClr>
                <a:srgbClr val="333333"/>
              </a:buClr>
              <a:buSzPct val="100000"/>
              <a:buNone/>
            </a:pPr>
            <a:r>
              <a:rPr lang="fi-FI" b="1" dirty="0" smtClean="0">
                <a:solidFill>
                  <a:srgbClr val="333333"/>
                </a:solidFill>
                <a:latin typeface="Verdana" panose="020B0604030504040204" pitchFamily="34" charset="0"/>
                <a:ea typeface="Verdana" panose="020B0604030504040204" pitchFamily="34" charset="0"/>
                <a:cs typeface="Verdana" panose="020B0604030504040204" pitchFamily="34" charset="0"/>
              </a:rPr>
              <a:t>Tehtävä</a:t>
            </a:r>
          </a:p>
          <a:p>
            <a:pPr marL="76200" lvl="0" indent="0" rtl="0">
              <a:lnSpc>
                <a:spcPct val="115000"/>
              </a:lnSpc>
              <a:spcBef>
                <a:spcPts val="600"/>
              </a:spcBef>
              <a:buClr>
                <a:srgbClr val="333333"/>
              </a:buClr>
              <a:buSzPct val="100000"/>
              <a:buNone/>
            </a:pPr>
            <a:r>
              <a:rPr lang="fi-FI" dirty="0" smtClean="0">
                <a:solidFill>
                  <a:srgbClr val="333333"/>
                </a:solidFill>
                <a:latin typeface="Verdana" panose="020B0604030504040204" pitchFamily="34" charset="0"/>
                <a:ea typeface="Verdana" panose="020B0604030504040204" pitchFamily="34" charset="0"/>
                <a:cs typeface="Verdana" panose="020B0604030504040204" pitchFamily="34" charset="0"/>
              </a:rPr>
              <a:t>1. Millaisten </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asioiden julkaiseminen tarvitsee asianomaisen luvan? </a:t>
            </a:r>
          </a:p>
          <a:p>
            <a:pPr marL="76200" lvl="0" indent="0" rtl="0">
              <a:lnSpc>
                <a:spcPct val="115000"/>
              </a:lnSpc>
              <a:spcBef>
                <a:spcPts val="600"/>
              </a:spcBef>
              <a:buClr>
                <a:srgbClr val="333333"/>
              </a:buClr>
              <a:buSzPct val="100000"/>
              <a:buNone/>
            </a:pPr>
            <a:r>
              <a:rPr lang="fi-FI" dirty="0" smtClean="0">
                <a:solidFill>
                  <a:srgbClr val="333333"/>
                </a:solidFill>
                <a:latin typeface="Verdana" panose="020B0604030504040204" pitchFamily="34" charset="0"/>
                <a:ea typeface="Verdana" panose="020B0604030504040204" pitchFamily="34" charset="0"/>
                <a:cs typeface="Verdana" panose="020B0604030504040204" pitchFamily="34" charset="0"/>
              </a:rPr>
              <a:t>2. Mitkä </a:t>
            </a:r>
            <a:r>
              <a:rPr lang="fi-FI" dirty="0">
                <a:solidFill>
                  <a:srgbClr val="333333"/>
                </a:solidFill>
                <a:latin typeface="Verdana" panose="020B0604030504040204" pitchFamily="34" charset="0"/>
                <a:ea typeface="Verdana" panose="020B0604030504040204" pitchFamily="34" charset="0"/>
                <a:cs typeface="Verdana" panose="020B0604030504040204" pitchFamily="34" charset="0"/>
              </a:rPr>
              <a:t>asiat kuuluvat yksityiselämän suojan piiriin?</a:t>
            </a:r>
            <a:r>
              <a:rPr lang="fi-FI" dirty="0"/>
              <a:t/>
            </a:r>
            <a:br>
              <a:rPr lang="fi-FI" dirty="0"/>
            </a:br>
            <a:endParaRPr lang="fi-FI" dirty="0"/>
          </a:p>
          <a:p>
            <a:pPr lvl="0" rtl="0">
              <a:spcBef>
                <a:spcPts val="0"/>
              </a:spcBef>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400</Words>
  <Application>Microsoft Office PowerPoint</Application>
  <PresentationFormat>Näytössä katseltava diaesitys (4:3)</PresentationFormat>
  <Paragraphs>46</Paragraphs>
  <Slides>10</Slides>
  <Notes>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Verdana</vt:lpstr>
      <vt:lpstr>Merriweather Sans</vt:lpstr>
      <vt:lpstr>Arial</vt:lpstr>
      <vt:lpstr>Blank Presentation</vt:lpstr>
      <vt:lpstr>PowerPoint-esitys</vt:lpstr>
      <vt:lpstr>Media</vt:lpstr>
      <vt:lpstr>PowerPoint-esitys</vt:lpstr>
      <vt:lpstr>PowerPoint-esitys</vt:lpstr>
      <vt:lpstr>Totuuden jälkeinen aika (ET k/2019)</vt:lpstr>
      <vt:lpstr>PowerPoint-esitys</vt:lpstr>
      <vt:lpstr>Median pelisääntöjä</vt:lpstr>
      <vt:lpstr>PowerPoint-esitys</vt:lpstr>
      <vt:lpstr>PowerPoint-esitys</vt:lpstr>
      <vt:lpstr>Median valvonta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Pelkonen Markku</dc:creator>
  <cp:lastModifiedBy>Koivusalo Ilkka</cp:lastModifiedBy>
  <cp:revision>4</cp:revision>
  <dcterms:modified xsi:type="dcterms:W3CDTF">2020-05-04T11:20:21Z</dcterms:modified>
</cp:coreProperties>
</file>