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3" r:id="rId5"/>
  </p:sldMasterIdLst>
  <p:notesMasterIdLst>
    <p:notesMasterId r:id="rId15"/>
  </p:notesMasterIdLst>
  <p:handoutMasterIdLst>
    <p:handoutMasterId r:id="rId16"/>
  </p:handoutMasterIdLst>
  <p:sldIdLst>
    <p:sldId id="436" r:id="rId6"/>
    <p:sldId id="273" r:id="rId7"/>
    <p:sldId id="295" r:id="rId8"/>
    <p:sldId id="266" r:id="rId9"/>
    <p:sldId id="438" r:id="rId10"/>
    <p:sldId id="261" r:id="rId11"/>
    <p:sldId id="434" r:id="rId12"/>
    <p:sldId id="433" r:id="rId13"/>
    <p:sldId id="439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orient="horz" pos="300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02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665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9A5B"/>
    <a:srgbClr val="0029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4607" autoAdjust="0"/>
  </p:normalViewPr>
  <p:slideViewPr>
    <p:cSldViewPr showGuides="1">
      <p:cViewPr varScale="1">
        <p:scale>
          <a:sx n="63" d="100"/>
          <a:sy n="63" d="100"/>
        </p:scale>
        <p:origin x="688" y="56"/>
      </p:cViewPr>
      <p:guideLst>
        <p:guide orient="horz" pos="2160"/>
        <p:guide orient="horz" pos="3884"/>
        <p:guide orient="horz" pos="300"/>
        <p:guide orient="horz" pos="1117"/>
        <p:guide pos="302"/>
        <p:guide pos="7378"/>
        <p:guide pos="66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7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5808B-E55E-495E-AD4D-B469E5CD22EF}" type="datetimeFigureOut">
              <a:rPr lang="fi-FI" sz="800" smtClean="0"/>
              <a:t>9.2.2026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AF4E2-CB80-489C-B09B-4F5EEF4552BF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579175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4BDF7DAC-3845-4961-8DB5-52D3C261C68E}" type="datetimeFigureOut">
              <a:rPr lang="fi-FI" smtClean="0"/>
              <a:pPr/>
              <a:t>9.2.2026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DA2CDBA3-8E53-4B38-8A28-94E4F9D9260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382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7" Type="http://schemas.openxmlformats.org/officeDocument/2006/relationships/hyperlink" Target="https://twitter.com/uniofjyvaskyla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1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8430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3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3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4" name="Rectangle 23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736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3955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773239"/>
            <a:ext cx="11229363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47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1773238"/>
            <a:ext cx="10657135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43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9284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FC9E98-C3B4-4609-BD80-85D9B3F8898B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40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C303AC-00DE-4A76-B195-7695749E5363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081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CE15D4-FA64-420B-9AFA-D27A5DC99D4A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571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3444F-85E1-4DC9-8EA2-A919F80CF21D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46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174A7B-F398-422A-9274-A7A0A77AE029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54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237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4" y="1773238"/>
            <a:ext cx="460895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4896296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048" y="1773238"/>
            <a:ext cx="460826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4896297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88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773238"/>
            <a:ext cx="1036954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10656886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02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3024287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672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345362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9427" y="1773238"/>
            <a:ext cx="3024286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366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4608513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3482" y="0"/>
            <a:ext cx="6188518" cy="666936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3183C9-4B92-47A3-9B0C-4F7FFD5778B3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99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6481317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674" y="0"/>
            <a:ext cx="4460326" cy="6669360"/>
          </a:xfrm>
          <a:custGeom>
            <a:avLst/>
            <a:gdLst/>
            <a:ahLst/>
            <a:cxnLst/>
            <a:rect l="l" t="t" r="r" b="b"/>
            <a:pathLst>
              <a:path w="4460326" h="6669360">
                <a:moveTo>
                  <a:pt x="1820710" y="0"/>
                </a:moveTo>
                <a:lnTo>
                  <a:pt x="4460326" y="0"/>
                </a:lnTo>
                <a:lnTo>
                  <a:pt x="4460326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424" y="6381328"/>
            <a:ext cx="798984" cy="216471"/>
          </a:xfrm>
        </p:spPr>
        <p:txBody>
          <a:bodyPr/>
          <a:lstStyle>
            <a:lvl1pPr algn="l">
              <a:defRPr/>
            </a:lvl1pPr>
          </a:lstStyle>
          <a:p>
            <a:fld id="{D172078D-D4CF-4F8B-89D4-683D8E317D99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512" y="6381328"/>
            <a:ext cx="4392488" cy="216471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425" y="6381551"/>
            <a:ext cx="431999" cy="215801"/>
          </a:xfrm>
        </p:spPr>
        <p:txBody>
          <a:bodyPr/>
          <a:lstStyle>
            <a:lvl1pPr algn="l">
              <a:defRPr/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6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6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240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6240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728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6769100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6588" y="1773237"/>
            <a:ext cx="3455987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66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344767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3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9425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56240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256240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0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F5A953-C7A8-4DC0-B83F-3DF5D37EDE88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5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304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9941DD-DFFB-4F5E-804F-172516824F1B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2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2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2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2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760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309320"/>
                </a:lnTo>
                <a:lnTo>
                  <a:pt x="12192000" y="6669088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0" y="0"/>
            <a:ext cx="6096000" cy="6858000"/>
          </a:xfrm>
          <a:solidFill>
            <a:schemeClr val="accent2">
              <a:alpha val="70000"/>
            </a:schemeClr>
          </a:solidFill>
        </p:spPr>
        <p:txBody>
          <a:bodyPr lIns="576000" tIns="2422800" rIns="1080000" bIns="10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4" y="1051892"/>
            <a:ext cx="4464496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368543-CE59-49F8-867C-8A3FBAAD7A9F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35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14E90D-FE23-4FB2-9E95-A78C890E1071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984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BE958-3B47-436D-8DD1-2D5CAB1F4512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9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03B9F0-AC92-4F95-88F1-368CC87E5C5E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2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458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63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394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ra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562767B-731B-4464-9ABA-9ADF7EB493B6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75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B8B2A89-1602-4E9D-8AE2-C3B623ABF8B4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21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o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2BBFBBC-9947-494E-8801-827AD1579B09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tx2"/>
          </a:solidFill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7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1BC0D62-C567-5B18-E50A-2E50EACEF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B59EA1-27E4-73CA-65B2-1B6EA44E2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7A45B-4A78-0709-5B22-62D65AE3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E7CA0F-C8CC-CE9B-6FEB-993BF50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262725-7EDF-7786-1234-1C591C79E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AB8AEDA-ADC9-66E4-4FE2-C52899EC88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6C402D9-D629-C9D8-1FDE-F562B53E22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6B3656F2-219B-DFF3-81ED-C502E8DC20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2F00260-D056-2208-5AC7-7B6A3CAF3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C4C03A9-0E73-EB55-27C3-37B5AA3677C5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540739-0E24-3DA5-6776-670BD189EFF0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00F20DE-BF6D-6C42-5750-39C6393347C9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F5B44B-8706-C992-9D03-27836851A3D5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80524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26978-9DBF-1097-4DB0-BE724D2E4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2E0327-8C70-04CD-AE98-946AFFDF5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F6A573-072E-10C2-4A9A-DA609EA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3AE2EA5-062C-A107-1DFD-DB98E870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2AA2B3-A2EB-A1A3-B668-0A33A7AE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2D3A997-C581-3754-C8EA-9F46A305AB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8838C2F-2B83-0451-BC31-5703F82DE9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1D2F302-D3AD-4FEA-A4E0-04E3A328538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BAA070-DA23-41B7-2DAF-181C3D9FA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6D6F30-12D4-5D57-EBE5-B45EF83C4BC0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AFC4AA5-8183-ED46-3792-9402C9E7A6A0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F7C343-B436-CF1F-7D57-27CCE2361E10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56AD238-080E-8D08-0168-DC27503ACC31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234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36912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41168"/>
            <a:ext cx="10944224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FAF1E8-9C84-D60E-FDED-D2728EDCF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EA842CB3-1F72-E950-024F-05FC071BAC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8630C54-6510-B338-22B9-A85165FF28B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02EFF06-3747-4800-116D-813E2CA5DE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7E3CB5-5CFD-5F67-8944-6FC1A208A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288C75-7B7B-1E00-4B8B-B936F5376033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5C65835-DECD-A67C-971A-5962D763E924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42FF55-6B1B-C557-7499-D0A2541A56E9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CFEDF2D-D86D-DD4B-15B3-E958BEBF02B8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868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4B4F6B-51CF-EEB3-22C6-FE261A078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198C75E6-E9EE-3F82-8CC2-B919618FD00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49FE66B-6815-4B08-FA71-F238F15298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E6049B2-4977-C528-8CDE-EED043B7AC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F9EF3D-BBF3-DEE1-EC62-0841C8CF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0F9D04-4B81-EBEA-B54B-BA5C77B0F40C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A8F24E-FFD1-F5DB-B586-5D27F047D4A3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E513E39-9970-BFC5-9FA9-5373AC35874C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F0A2C6-D712-2CB4-7D21-828AA612A513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20123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092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0452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8389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D60106-FB3C-D14C-D884-621E06EB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>
              <a:alpha val="20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0F81C-9EE8-C17D-67D0-9897BA70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4DDDDB-6B0A-7894-2CD4-20E02F3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7348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4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4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E4B09F-A0C7-DC9A-9116-AACAB3641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59EB0FBF-13C8-8DBF-9CAB-3D4B69343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F16401-0089-0140-F454-5895C9425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4219700-5C77-667D-ED68-5131485EFA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1A61AC21-F271-2853-1497-20FF8E7436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2B723CF-FFEA-C1C5-8F31-FE77C6F14D8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846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3FC9E98-C3B4-4609-BD80-85D9B3F8898B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3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3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8F800DE-BFC4-7895-8194-18EC85A3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2A8A1BF7-9FBC-3E3D-5DC4-F45B5EFC3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F3A6AD-6A1D-8D9A-2DAB-5447EC296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3DB21B1-D569-3564-9F8B-77610B6FF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41695881-1EC9-B2E3-EB56-071C248B76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7E168A73-0E9A-ACED-3A09-C0AAF332821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91180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5FF9A2D4-6DC1-9A08-458A-4055DDEF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0601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54361A05-748E-6BA5-2C76-26672F402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604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365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708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36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276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138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267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01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33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49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35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023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3985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5664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023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2907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5272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817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471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062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38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9.2.2026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377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49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92895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56837D-EB84-F6F1-E126-966A1B8EEC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2A7D5-D5F6-A9EA-4E99-16C7242856EF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75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7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7" y="2492896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1F781F-0CCB-968A-D71F-89201DACC9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40017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F403D-906F-B2DE-3C38-75F884291245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0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4223792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614626-8706-9545-1C6E-55565008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9D2094-B093-17E2-C004-4320E5F45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11C4AB4-4B90-D188-4B03-24B95178E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CFEF53C-B68D-9923-DEC1-18ACC7ECB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00606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225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2225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7968208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31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8F64595-8B5C-74D4-D734-E86D9113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1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F7DBC-9FA4-8A64-99DC-27202839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539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3EA1-C9A3-4B6E-3792-79D871541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2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6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90B57A-9E29-CB99-6851-A6F05CFD6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13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45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801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FEBA6D0-4C69-1898-7D11-48792D23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328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B10F241-A7A8-F0C2-EEB5-E9C64FFC8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C195ED-F8E6-0076-F167-763CA71B4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958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A8504763-0F82-BADA-39D1-A4DBB0BC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576B48-7759-CE0C-3FC1-2284ECA29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13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373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241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9A81E-C5A2-8646-3414-B785C9C7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45C5A7-9EB3-87B8-D215-FF7EA0B98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682EF3D-D64D-6665-E630-993DE9AA1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FE4BFBE-F179-F473-2471-4A9F50EE9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 17">
            <a:hlinkClick r:id="rId2" tooltip="Facebook"/>
            <a:extLst>
              <a:ext uri="{FF2B5EF4-FFF2-40B4-BE49-F238E27FC236}">
                <a16:creationId xmlns:a16="http://schemas.microsoft.com/office/drawing/2014/main" id="{DAD9F2AB-4B93-B5F1-1CD6-A6F683B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reeform 18">
            <a:hlinkClick r:id="rId3" tooltip="LinkedIn"/>
            <a:extLst>
              <a:ext uri="{FF2B5EF4-FFF2-40B4-BE49-F238E27FC236}">
                <a16:creationId xmlns:a16="http://schemas.microsoft.com/office/drawing/2014/main" id="{DF8D5BF9-8F4C-4F91-104A-B117F42FC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19">
            <a:hlinkClick r:id="rId4" tooltip="YouTube"/>
            <a:extLst>
              <a:ext uri="{FF2B5EF4-FFF2-40B4-BE49-F238E27FC236}">
                <a16:creationId xmlns:a16="http://schemas.microsoft.com/office/drawing/2014/main" id="{1BE74E94-7932-C6A2-DEA4-E0E6F4A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6">
            <a:hlinkClick r:id="rId5" tooltip="Instagram"/>
            <a:extLst>
              <a:ext uri="{FF2B5EF4-FFF2-40B4-BE49-F238E27FC236}">
                <a16:creationId xmlns:a16="http://schemas.microsoft.com/office/drawing/2014/main" id="{DE66983C-67C5-AEF5-89F1-802FB980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21">
            <a:hlinkClick r:id="rId6" tooltip="TikTok"/>
            <a:extLst>
              <a:ext uri="{FF2B5EF4-FFF2-40B4-BE49-F238E27FC236}">
                <a16:creationId xmlns:a16="http://schemas.microsoft.com/office/drawing/2014/main" id="{7E4F9FA0-AF7C-B35A-2029-3FDEC005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DDB12F-24B4-FA30-74B2-3FBE83FBD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929D044-2476-4017-1E70-82C83E8A17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AE93E8FA-F7EE-4655-D06C-D9A4BD9D66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F9F075DE-1994-994A-5819-8B75B3BCE6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ECFA6C-8257-13A8-6216-19AA63B41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0A1201-AFBF-8D6C-84C7-93013B9C97BA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1511E7C-EF3A-ED51-0CDB-8457A3E4B258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598A44-E63D-98D7-0642-D987F6F0FEF7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003E3E-085D-918D-3D16-363A73204027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3" name="Freeform 16">
            <a:hlinkClick r:id="rId7" tooltip="Twitter"/>
            <a:extLst>
              <a:ext uri="{FF2B5EF4-FFF2-40B4-BE49-F238E27FC236}">
                <a16:creationId xmlns:a16="http://schemas.microsoft.com/office/drawing/2014/main" id="{221A559D-A15E-9287-5F44-16C0ECDA0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4" name="Freeform 17">
            <a:hlinkClick r:id="rId2" tooltip="Facebook"/>
            <a:extLst>
              <a:ext uri="{FF2B5EF4-FFF2-40B4-BE49-F238E27FC236}">
                <a16:creationId xmlns:a16="http://schemas.microsoft.com/office/drawing/2014/main" id="{2C504B9F-4E33-AB66-1653-0515E9D8A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5" name="Freeform 18">
            <a:hlinkClick r:id="rId3" tooltip="LinkedIn"/>
            <a:extLst>
              <a:ext uri="{FF2B5EF4-FFF2-40B4-BE49-F238E27FC236}">
                <a16:creationId xmlns:a16="http://schemas.microsoft.com/office/drawing/2014/main" id="{89AA05AB-534D-2F48-B407-46FC524BA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6" name="Freeform 19">
            <a:hlinkClick r:id="rId4" tooltip="YouTube"/>
            <a:extLst>
              <a:ext uri="{FF2B5EF4-FFF2-40B4-BE49-F238E27FC236}">
                <a16:creationId xmlns:a16="http://schemas.microsoft.com/office/drawing/2014/main" id="{4D8761EC-329A-1F56-149E-BED41A06D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7" name="Freeform 6">
            <a:hlinkClick r:id="rId5" tooltip="Instagram"/>
            <a:extLst>
              <a:ext uri="{FF2B5EF4-FFF2-40B4-BE49-F238E27FC236}">
                <a16:creationId xmlns:a16="http://schemas.microsoft.com/office/drawing/2014/main" id="{8D5AE16F-4F9E-EDBE-EFBF-0AF0677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059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8" name="Freeform 17">
            <a:hlinkClick r:id="rId2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3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4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5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Freeform 21">
            <a:hlinkClick r:id="rId6" tooltip="TikTok"/>
            <a:extLst>
              <a:ext uri="{FF2B5EF4-FFF2-40B4-BE49-F238E27FC236}">
                <a16:creationId xmlns:a16="http://schemas.microsoft.com/office/drawing/2014/main" id="{61261DC5-6681-30A9-1D18-CFA01291D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786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9AFCF6-5AED-9A88-4A13-596D3CC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5BEAE4-2DF0-6F52-0CF1-A065D9BAC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3C9357D-361C-2702-AE44-56849554D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6DCC547A-06FA-F7AE-3A90-1A093F064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4014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E1514-77AC-237D-55D9-DFBEE85F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0E36BB-BBC1-E040-DA8C-2138DB4E9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66E919-F51F-823C-4232-8C855258E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BCD1A8-6EFF-EA63-1F2E-D604762C5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4498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Half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F5A953-C7A8-4DC0-B83F-3DF5D37EDE88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370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248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78.xml"/><Relationship Id="rId47" Type="http://schemas.openxmlformats.org/officeDocument/2006/relationships/slideLayout" Target="../slideLayouts/slideLayout83.xml"/><Relationship Id="rId50" Type="http://schemas.openxmlformats.org/officeDocument/2006/relationships/slideLayout" Target="../slideLayouts/slideLayout86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45" Type="http://schemas.openxmlformats.org/officeDocument/2006/relationships/slideLayout" Target="../slideLayouts/slideLayout81.xml"/><Relationship Id="rId53" Type="http://schemas.openxmlformats.org/officeDocument/2006/relationships/slideLayout" Target="../slideLayouts/slideLayout89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slideLayout" Target="../slideLayouts/slideLayout80.xml"/><Relationship Id="rId52" Type="http://schemas.openxmlformats.org/officeDocument/2006/relationships/slideLayout" Target="../slideLayouts/slideLayout88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9.xml"/><Relationship Id="rId48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4.xml"/><Relationship Id="rId51" Type="http://schemas.openxmlformats.org/officeDocument/2006/relationships/slideLayout" Target="../slideLayouts/slideLayout87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Relationship Id="rId4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56.xml"/><Relationship Id="rId41" Type="http://schemas.openxmlformats.org/officeDocument/2006/relationships/slideLayout" Target="../slideLayouts/slideLayout77.xml"/><Relationship Id="rId54" Type="http://schemas.openxmlformats.org/officeDocument/2006/relationships/theme" Target="../theme/theme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4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638" y="1773239"/>
            <a:ext cx="11233150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472" y="6381328"/>
            <a:ext cx="936104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8"/>
            <a:ext cx="4248472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0576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5" name="Rectangle 14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1" name="(c)" hidden="1"/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37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74" r:id="rId6"/>
    <p:sldLayoutId id="2147483663" r:id="rId7"/>
    <p:sldLayoutId id="2147483651" r:id="rId8"/>
    <p:sldLayoutId id="2147483664" r:id="rId9"/>
    <p:sldLayoutId id="2147483667" r:id="rId10"/>
    <p:sldLayoutId id="2147483665" r:id="rId11"/>
    <p:sldLayoutId id="2147483666" r:id="rId12"/>
    <p:sldLayoutId id="2147483652" r:id="rId13"/>
    <p:sldLayoutId id="2147483653" r:id="rId14"/>
    <p:sldLayoutId id="2147483668" r:id="rId15"/>
    <p:sldLayoutId id="2147483670" r:id="rId16"/>
    <p:sldLayoutId id="2147483671" r:id="rId17"/>
    <p:sldLayoutId id="2147483672" r:id="rId18"/>
    <p:sldLayoutId id="2147483673" r:id="rId19"/>
    <p:sldLayoutId id="2147483669" r:id="rId20"/>
    <p:sldLayoutId id="2147483690" r:id="rId21"/>
    <p:sldLayoutId id="2147483691" r:id="rId22"/>
    <p:sldLayoutId id="2147483692" r:id="rId23"/>
    <p:sldLayoutId id="2147483683" r:id="rId24"/>
    <p:sldLayoutId id="2147483682" r:id="rId25"/>
    <p:sldLayoutId id="2147483684" r:id="rId26"/>
    <p:sldLayoutId id="2147483685" r:id="rId27"/>
    <p:sldLayoutId id="2147483679" r:id="rId28"/>
    <p:sldLayoutId id="2147483680" r:id="rId29"/>
    <p:sldLayoutId id="2147483681" r:id="rId30"/>
    <p:sldLayoutId id="2147483654" r:id="rId31"/>
    <p:sldLayoutId id="2147483655" r:id="rId32"/>
    <p:sldLayoutId id="2147483687" r:id="rId33"/>
    <p:sldLayoutId id="2147483689" r:id="rId34"/>
    <p:sldLayoutId id="2147483686" r:id="rId35"/>
    <p:sldLayoutId id="2147483688" r:id="rId3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Lato" panose="020F0502020204030203" pitchFamily="34" charset="0"/>
        <a:buChar char="–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9"/>
            <a:ext cx="10944225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9"/>
            <a:ext cx="5040560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9"/>
            <a:ext cx="5472113" cy="21602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8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(c)" hidden="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7123" y="6877509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JYU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(c)" hidden="1">
            <a:extLst>
              <a:ext uri="{FF2B5EF4-FFF2-40B4-BE49-F238E27FC236}">
                <a16:creationId xmlns:a16="http://schemas.microsoft.com/office/drawing/2014/main" id="{295AD9FF-C38F-CF0C-A90A-C3A55B219176}"/>
              </a:ext>
            </a:extLst>
          </p:cNvPr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(logo)" descr="Z:\GRW (grow)\logot\copyright_grow.png" hidden="1">
            <a:extLst>
              <a:ext uri="{FF2B5EF4-FFF2-40B4-BE49-F238E27FC236}">
                <a16:creationId xmlns:a16="http://schemas.microsoft.com/office/drawing/2014/main" id="{C077AFB8-3C60-1736-41F0-1AF053EEC0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31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  <p:sldLayoutId id="2147483742" r:id="rId49"/>
    <p:sldLayoutId id="2147483743" r:id="rId50"/>
    <p:sldLayoutId id="2147483744" r:id="rId51"/>
    <p:sldLayoutId id="2147483745" r:id="rId52"/>
    <p:sldLayoutId id="2147483746" r:id="rId5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93">
          <p15:clr>
            <a:srgbClr val="F26B43"/>
          </p15:clr>
        </p15:guide>
        <p15:guide id="4" pos="7287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perusteet.opintopolku.fi/#/fi/perusopetus/419550/tekstikappale/426526" TargetMode="External"/><Relationship Id="rId2" Type="http://schemas.openxmlformats.org/officeDocument/2006/relationships/hyperlink" Target="https://eperusteet.opintopolku.fi/#/fi/perusopetus/419550/tekstikappale/426525" TargetMode="Externa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eperusteet.opintopolku.fi/#/fi/lukiokoulutus/6828810/tekstikappale/6828894" TargetMode="External"/><Relationship Id="rId4" Type="http://schemas.openxmlformats.org/officeDocument/2006/relationships/hyperlink" Target="https://eperusteet.opintopolku.fi/#/fi/perusopetus/419550/tekstikappale/4265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DF0E-79CC-4AD4-9282-BDA748660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KTKP020 Kestävä kasvatus ja yhteiskunta</a:t>
            </a:r>
            <a:br>
              <a:rPr lang="fi-FI" dirty="0"/>
            </a:br>
            <a:r>
              <a:rPr lang="fi-FI" dirty="0"/>
              <a:t>3. opehuone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6DCE36-DFEA-49B5-9C94-1C08F4DFCF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Opehuone </a:t>
            </a:r>
          </a:p>
          <a:p>
            <a:r>
              <a:rPr lang="fi-FI" dirty="0"/>
              <a:t>9.2.2026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3BD7A-A09F-4D82-B119-CE3709359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8AB4-BAF4-4D42-8872-AFDC24CCDD75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F42CC-ED38-43FF-9EA2-1EE00D9D7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9D064-1A71-4202-B860-A7740089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120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4FD686-B2DB-808D-5203-C02814F9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285B-F5FB-48E8-9E8F-9D20CFE3E443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39AF4-D872-AF2B-EED1-E4877743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A1EF1-C36E-A99B-8B2B-EE3500F1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A37A89-518E-B904-6862-EE66B8286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fi-FI" dirty="0"/>
            </a:br>
            <a:r>
              <a:rPr lang="fi-FI" dirty="0"/>
              <a:t>Luentojen ja oheislukemiston purkua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D4FFF1E-181B-CD4F-685D-8DBC1291A1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9591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4647-CA46-6EA7-0E46-23A837FD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648494"/>
          </a:xfrm>
        </p:spPr>
        <p:txBody>
          <a:bodyPr/>
          <a:lstStyle/>
          <a:p>
            <a:r>
              <a:rPr lang="fi-FI" dirty="0"/>
              <a:t>Luentoihin ja oheislukemistoon liittyvät kysymykset: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53116-67CF-5002-0CEB-6C880F41A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AE151-B35A-BC95-FEA5-BF14C2D9F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863A1-2D11-3AE0-AAF8-18C166A4C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3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18DBCE-CA4B-8972-DFEF-8F0597F0A4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268760"/>
            <a:ext cx="10944225" cy="4897090"/>
          </a:xfrm>
        </p:spPr>
        <p:txBody>
          <a:bodyPr/>
          <a:lstStyle/>
          <a:p>
            <a:r>
              <a:rPr lang="fi-FI" sz="2000" dirty="0"/>
              <a:t>Kotitehtävänä oli:</a:t>
            </a:r>
          </a:p>
          <a:p>
            <a:pPr lvl="1"/>
            <a:r>
              <a:rPr lang="fi-FI" sz="2000" dirty="0"/>
              <a:t>Luentotallenteet: Demokratiakasvatus</a:t>
            </a:r>
          </a:p>
          <a:p>
            <a:pPr lvl="1"/>
            <a:r>
              <a:rPr lang="fi-FI" sz="2000" dirty="0"/>
              <a:t>Luennon oheislukemisto: Antikainen, A., Rinne, R., &amp; Koski, L. (2021). </a:t>
            </a:r>
            <a:r>
              <a:rPr lang="fi-FI" sz="2000" i="1" dirty="0"/>
              <a:t>Kasvatussosiologia </a:t>
            </a:r>
            <a:r>
              <a:rPr lang="fi-FI" sz="2000" dirty="0"/>
              <a:t>(6., päivitetty painos. tai 2013 5. painos). PS-kustannus. Kotitehtäväksi:  Luvut 7.2-7.4 sekä luku 8 Koulun käytännöt</a:t>
            </a:r>
          </a:p>
          <a:p>
            <a:pPr lvl="1"/>
            <a:endParaRPr lang="fi-FI" sz="2000" dirty="0"/>
          </a:p>
          <a:p>
            <a:r>
              <a:rPr lang="fi-FI" sz="2000" dirty="0"/>
              <a:t>Kysymyksiä:</a:t>
            </a:r>
          </a:p>
          <a:p>
            <a:pPr lvl="1"/>
            <a:r>
              <a:rPr lang="fi-FI" sz="2000" dirty="0"/>
              <a:t>Reflektoi omia kokemuksiasi koulutaipaleeltasi varhaiskasvatuksesta nykyiseen hetkeen. Kuinka hyvin demokratiakasvatus mielestäsi toteutui. Mitä siinä pitäisi muuttaa?</a:t>
            </a:r>
          </a:p>
          <a:p>
            <a:pPr lvl="1"/>
            <a:r>
              <a:rPr lang="fi-FI" sz="2000" dirty="0"/>
              <a:t>Minkälaisiin asioihin yhteisöissämme tulisi kiinnittää huomiota matkalla kohti demokraattista ja kestävää elämäntapaa? </a:t>
            </a:r>
          </a:p>
          <a:p>
            <a:pPr marL="269875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671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5D02560-A51A-45AB-8E49-1D817868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C3C4-7E9F-4D5C-9AE6-9858016C1106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D770BF1-1BFF-4DDC-A3F4-597E092CB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6808356-DF73-45EA-A31D-1C481E6A1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28C302D9-EC13-42CB-8E58-520E2CB092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Megatrenditehtäväesitykset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39178F21-280B-4261-9635-B9EE5E1B6C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Noin 20 min. / ryhmä</a:t>
            </a:r>
          </a:p>
        </p:txBody>
      </p:sp>
    </p:spTree>
    <p:extLst>
      <p:ext uri="{BB962C8B-B14F-4D97-AF65-F5344CB8AC3E}">
        <p14:creationId xmlns:p14="http://schemas.microsoft.com/office/powerpoint/2010/main" val="47002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574633-AA6D-C0CE-9B4B-E46603549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285B-F5FB-48E8-9E8F-9D20CFE3E443}" type="datetime1">
              <a:rPr lang="fi-FI" smtClean="0"/>
              <a:t>9.2.2026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4FF6D4-9CA7-32FC-FDD9-2B767EED5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B80EA-1758-6970-2A1A-A7FB4F2EF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624773-E0E3-F946-EF0C-C3FDA64158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Megatrendin työstö</a:t>
            </a:r>
            <a:br>
              <a:rPr lang="fi-FI" dirty="0"/>
            </a:br>
            <a:r>
              <a:rPr lang="fi-FI" dirty="0"/>
              <a:t>Vaihe 2.</a:t>
            </a:r>
            <a:br>
              <a:rPr lang="fi-FI" dirty="0"/>
            </a:br>
            <a:r>
              <a:rPr lang="fi-FI" dirty="0"/>
              <a:t>Miten megatrendiä pitäisi käsitellä koulussa?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EBBC7A2-D2D7-FC41-ACDE-EA5A3EC27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Pohtikaa seuraavien diojen apukysymyksiä seuraavaa opehuonetta </a:t>
            </a:r>
            <a:r>
              <a:rPr lang="fi-FI"/>
              <a:t>varten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810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854" y="3549974"/>
            <a:ext cx="10656886" cy="864097"/>
          </a:xfrm>
        </p:spPr>
        <p:txBody>
          <a:bodyPr/>
          <a:lstStyle/>
          <a:p>
            <a:r>
              <a:rPr lang="fi-FI" dirty="0"/>
              <a:t>Mitä on (yhteiskunnallinen) kasvatus? Miten sitä voi toteuttaa? – Eräs ajatus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6</a:t>
            </a:fld>
            <a:endParaRPr lang="fi-FI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54916" y="4456665"/>
            <a:ext cx="10657135" cy="2413198"/>
          </a:xfrm>
        </p:spPr>
        <p:txBody>
          <a:bodyPr/>
          <a:lstStyle/>
          <a:p>
            <a:r>
              <a:rPr lang="en-US" sz="2000" dirty="0"/>
              <a:t>”As research of political socialization has shown, students not only learn from what they are being taught; they also learn – and often learn more and learn more strongly – from many of the other situations in which they take part.” – </a:t>
            </a:r>
            <a:r>
              <a:rPr lang="en-US" sz="2000" dirty="0" err="1"/>
              <a:t>Gert</a:t>
            </a:r>
            <a:r>
              <a:rPr lang="en-US" sz="2000" dirty="0"/>
              <a:t> </a:t>
            </a:r>
            <a:r>
              <a:rPr lang="en-US" sz="2000" dirty="0" err="1"/>
              <a:t>Biesta</a:t>
            </a:r>
            <a:r>
              <a:rPr lang="en-US" sz="2000" dirty="0"/>
              <a:t> 2006, 124.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25" b="293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652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7A3303-6989-8B8F-A4FC-833FE01D0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648494"/>
          </a:xfrm>
        </p:spPr>
        <p:txBody>
          <a:bodyPr/>
          <a:lstStyle/>
          <a:p>
            <a:r>
              <a:rPr lang="fi-FI" dirty="0"/>
              <a:t>Työskentelyä ohjaavia apukysymyksiä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8B6F98-0ED5-5527-A53F-361CE78E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340768"/>
            <a:ext cx="10940436" cy="4825083"/>
          </a:xfrm>
        </p:spPr>
        <p:txBody>
          <a:bodyPr/>
          <a:lstStyle/>
          <a:p>
            <a:r>
              <a:rPr lang="fi-FI" sz="2000" dirty="0"/>
              <a:t>Miten megatrendinne näyttäytyy</a:t>
            </a:r>
          </a:p>
          <a:p>
            <a:pPr marL="612775" lvl="1" indent="-342900">
              <a:buFont typeface="+mj-lt"/>
              <a:buAutoNum type="alphaLcParenR"/>
            </a:pPr>
            <a:r>
              <a:rPr lang="fi-FI" sz="2000" dirty="0"/>
              <a:t>Yksilön</a:t>
            </a:r>
          </a:p>
          <a:p>
            <a:pPr marL="612775" lvl="1" indent="-342900">
              <a:buFont typeface="+mj-lt"/>
              <a:buAutoNum type="alphaLcParenR"/>
            </a:pPr>
            <a:r>
              <a:rPr lang="fi-FI" sz="2000" dirty="0"/>
              <a:t>Koulun</a:t>
            </a:r>
          </a:p>
          <a:p>
            <a:pPr marL="612775" lvl="1" indent="-342900">
              <a:buFont typeface="+mj-lt"/>
              <a:buAutoNum type="alphaLcParenR"/>
            </a:pPr>
            <a:r>
              <a:rPr lang="fi-FI" sz="2000" dirty="0"/>
              <a:t>Koko yhteiskunnan näkökulmasta?</a:t>
            </a:r>
          </a:p>
          <a:p>
            <a:pPr marL="341312" indent="-342900"/>
            <a:r>
              <a:rPr lang="fi-FI" sz="2000" dirty="0"/>
              <a:t>Ennakkokäsityksenne/nykyinen näkemyksenne megatrendin näkymisestä koulussa?</a:t>
            </a:r>
          </a:p>
          <a:p>
            <a:pPr marL="341312" indent="-342900"/>
            <a:r>
              <a:rPr lang="fi-FI" sz="2000" dirty="0"/>
              <a:t>Onko syytä vahvistaa tai lieventää megatrendin näkymistä koulussa tai yhteiskunnassa laajemmin? Miksi?</a:t>
            </a:r>
            <a:endParaRPr lang="fi-FI" sz="1800" dirty="0"/>
          </a:p>
          <a:p>
            <a:pPr marL="612775" lvl="1" indent="-342900"/>
            <a:r>
              <a:rPr lang="fi-FI" sz="1800" dirty="0"/>
              <a:t>Miten tähän voi vaikuttaa yksilön/koulun/yhteiskunnan näkökulmasta? </a:t>
            </a:r>
          </a:p>
          <a:p>
            <a:pPr marL="612775" lvl="1" indent="-342900"/>
            <a:r>
              <a:rPr lang="fi-FI" sz="1800" dirty="0"/>
              <a:t>Mitä pitäisi tehdä/minkä muuttua, jotta asiaan voitaisiin vaikuttaa? </a:t>
            </a:r>
          </a:p>
          <a:p>
            <a:pPr marL="341312" indent="-342900"/>
            <a:r>
              <a:rPr lang="fi-FI" sz="2000" dirty="0"/>
              <a:t>Mitä te tulevina opettajina voitte tehdä tarvittavan muutoksen eteen?</a:t>
            </a:r>
          </a:p>
          <a:p>
            <a:pPr marL="612775" lvl="1" indent="-342900"/>
            <a:r>
              <a:rPr lang="fi-FI" sz="2000" dirty="0"/>
              <a:t>Mitä työkaluja lukemanne tekstit ja katsomanne luennot antavat teille teeman käsittelyyn?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67EFFA-8521-3841-54D6-1FF722E9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C7924A0-F2B3-EC21-5EB4-DD7EF9E6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450E2A-9AEF-3457-71AD-91DDCE89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0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BE136-38AE-1100-A1E7-39A70E0A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Teeman pedagogisointia ohjaavia kysymyksiä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E711D8-E05F-F3CA-81BA-F983F9AAB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dirty="0"/>
              <a:t>Mikä teemastanne on olennaista tietää/ymmärtää, jotta siitä voi keskustella tai muuten käsitellä? -&gt; Tätä voitte pohtia esityksenne pohjalta, jäikö jotakin olennaista pois, pitäisikö jotakin lisätä?</a:t>
            </a:r>
          </a:p>
          <a:p>
            <a:r>
              <a:rPr lang="fi-FI" sz="2400" dirty="0"/>
              <a:t>Millainen työskentely/millaiset tehtävät tukevat megatrendin keskeisen idean ymmärtämistä/syventämistä/laajentamista?</a:t>
            </a:r>
          </a:p>
          <a:p>
            <a:r>
              <a:rPr lang="fi-FI" sz="2400" dirty="0"/>
              <a:t>Millaisilla työtavoilla megatrendiä voisi lähestyä koulussa? Mitä eri oppiaineet antavat megatrendin käsittelyyn?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819024B-8357-497B-59B3-64F5815D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0EF3C0-C637-5CE0-DD46-26C3430B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FAEB58-B8CF-4375-F292-9842D0761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6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9CB61-FDEF-0EE1-1D55-73672D99C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504478"/>
          </a:xfrm>
        </p:spPr>
        <p:txBody>
          <a:bodyPr/>
          <a:lstStyle/>
          <a:p>
            <a:r>
              <a:rPr lang="fi-FI" dirty="0"/>
              <a:t>Muut kotitehtävät seuraavaan opehuoneeseen mennessä: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6E574-54FF-7B1B-A861-4967C3643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2816"/>
            <a:ext cx="10940436" cy="4393035"/>
          </a:xfrm>
        </p:spPr>
        <p:txBody>
          <a:bodyPr/>
          <a:lstStyle/>
          <a:p>
            <a:r>
              <a:rPr lang="fi-FI" sz="2000" dirty="0"/>
              <a:t>Luennot: Koulutuspolitiikan kivijalat sekä Suomalaisen peruskoulun hyvä kehä? </a:t>
            </a:r>
          </a:p>
          <a:p>
            <a:r>
              <a:rPr lang="fi-FI" sz="2000" dirty="0"/>
              <a:t>Luennon oheislukemisto: Antikainen, A., Rinne, R., &amp; Koski, L. (2021). </a:t>
            </a:r>
            <a:r>
              <a:rPr lang="fi-FI" sz="2000" i="1" dirty="0"/>
              <a:t>Kasvatussosiologia </a:t>
            </a:r>
            <a:r>
              <a:rPr lang="fi-FI" sz="2000" dirty="0"/>
              <a:t>(6., päivitetty painos. tai 2013 5. painos). PS-kustannus. Luku 5 Koulutuksen </a:t>
            </a:r>
            <a:r>
              <a:rPr lang="fi-FI" sz="2000"/>
              <a:t>yhteiskunnalliset tehtävät</a:t>
            </a:r>
            <a:endParaRPr lang="fi-FI" sz="2000" dirty="0">
              <a:solidFill>
                <a:srgbClr val="333333"/>
              </a:solidFill>
            </a:endParaRPr>
          </a:p>
          <a:p>
            <a:r>
              <a:rPr lang="fi-FI" sz="2000" dirty="0">
                <a:solidFill>
                  <a:srgbClr val="333333"/>
                </a:solidFill>
              </a:rPr>
              <a:t>Tutustu opetussuunnitelmiin: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rgbClr val="333333"/>
                </a:solidFill>
              </a:rPr>
              <a:t>POPS2014:	</a:t>
            </a:r>
          </a:p>
          <a:p>
            <a:pPr lvl="2"/>
            <a:r>
              <a:rPr lang="fi-FI" sz="1800" dirty="0">
                <a:solidFill>
                  <a:srgbClr val="333333"/>
                </a:solidFill>
                <a:hlinkClick r:id="rId2"/>
              </a:rPr>
              <a:t>POPS2014 Arvoperusta</a:t>
            </a:r>
            <a:endParaRPr lang="fi-FI" sz="1800" dirty="0">
              <a:solidFill>
                <a:srgbClr val="333333"/>
              </a:solidFill>
            </a:endParaRPr>
          </a:p>
          <a:p>
            <a:pPr lvl="2"/>
            <a:r>
              <a:rPr lang="fi-FI" sz="1800" dirty="0">
                <a:solidFill>
                  <a:srgbClr val="333333"/>
                </a:solidFill>
                <a:hlinkClick r:id="rId3"/>
              </a:rPr>
              <a:t>POPS2014 Oppimiskäsitys</a:t>
            </a:r>
            <a:endParaRPr lang="fi-FI" sz="1800" dirty="0">
              <a:solidFill>
                <a:srgbClr val="333333"/>
              </a:solidFill>
            </a:endParaRPr>
          </a:p>
          <a:p>
            <a:pPr lvl="2"/>
            <a:r>
              <a:rPr lang="fi-FI" sz="1800" dirty="0">
                <a:solidFill>
                  <a:srgbClr val="333333"/>
                </a:solidFill>
                <a:hlinkClick r:id="rId4"/>
              </a:rPr>
              <a:t>POPS2014 Perusopetuksen tehtävä ja yleiset tavoitteet</a:t>
            </a:r>
            <a:endParaRPr lang="fi-FI" sz="1800" dirty="0">
              <a:solidFill>
                <a:srgbClr val="333333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rgbClr val="333333"/>
                </a:solidFill>
              </a:rPr>
              <a:t>LOPS2021:</a:t>
            </a:r>
          </a:p>
          <a:p>
            <a:pPr lvl="2"/>
            <a:r>
              <a:rPr lang="fi-FI" sz="2000" dirty="0">
                <a:solidFill>
                  <a:srgbClr val="333333"/>
                </a:solidFill>
                <a:hlinkClick r:id="rId5"/>
              </a:rPr>
              <a:t>Lukiokoulutuksen tehtävä ja arvoperusta</a:t>
            </a:r>
            <a:endParaRPr lang="fi-FI" sz="2000" dirty="0">
              <a:solidFill>
                <a:srgbClr val="333333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i-FI" sz="1800" dirty="0">
              <a:solidFill>
                <a:srgbClr val="333333"/>
              </a:solidFill>
            </a:endParaRPr>
          </a:p>
          <a:p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52211-CD54-33DF-4180-34392AF0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5041D-2054-D8AE-0A2E-B7542EB4E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E6E37-80B9-7667-79E8-474CCD239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228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O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.potx" id="{0DFE65F5-F1E1-403F-8A93-29D28E6C8532}" vid="{5D28690B-7111-41DF-9F1C-51C9F5A3512A}"/>
    </a:ext>
  </a:extLst>
</a:theme>
</file>

<file path=ppt/theme/theme2.xml><?xml version="1.0" encoding="utf-8"?>
<a:theme xmlns:a="http://schemas.openxmlformats.org/drawingml/2006/main" name="jyu">
  <a:themeElements>
    <a:clrScheme name="JYU">
      <a:dk1>
        <a:srgbClr val="000000"/>
      </a:dk1>
      <a:lt1>
        <a:sysClr val="window" lastClr="FFFFFF"/>
      </a:lt1>
      <a:dk2>
        <a:srgbClr val="B2BFCD"/>
      </a:dk2>
      <a:lt2>
        <a:srgbClr val="EFF0F0"/>
      </a:lt2>
      <a:accent1>
        <a:srgbClr val="002957"/>
      </a:accent1>
      <a:accent2>
        <a:srgbClr val="EDE1CE"/>
      </a:accent2>
      <a:accent3>
        <a:srgbClr val="C29A5B"/>
      </a:accent3>
      <a:accent4>
        <a:srgbClr val="F1563F"/>
      </a:accent4>
      <a:accent5>
        <a:srgbClr val="6B7F97"/>
      </a:accent5>
      <a:accent6>
        <a:srgbClr val="EA9D90"/>
      </a:accent6>
      <a:hlink>
        <a:srgbClr val="6B7F97"/>
      </a:hlink>
      <a:folHlink>
        <a:srgbClr val="6B7F97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" id="{BF31A651-CFDF-41BB-9607-5A997E139AC5}" vid="{7F323AE2-1285-4E12-AF93-27903CF8CE30}"/>
    </a:ext>
  </a:extLst>
</a:theme>
</file>

<file path=ppt/theme/theme3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147fadf-6a35-4d5a-a1a7-6883be85a1de" xsi:nil="true"/>
    <_ip_UnifiedCompliancePolicyProperties xmlns="http://schemas.microsoft.com/sharepoint/v3" xsi:nil="true"/>
    <lcf76f155ced4ddcb4097134ff3c332f xmlns="5cbd0460-457c-4247-9905-b686aa5705d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45C54CFA5725B41AF833EB2D01900BE" ma:contentTypeVersion="15" ma:contentTypeDescription="Luo uusi asiakirja." ma:contentTypeScope="" ma:versionID="f0a8e2f80d0f540f973c20fed7dc75b6">
  <xsd:schema xmlns:xsd="http://www.w3.org/2001/XMLSchema" xmlns:xs="http://www.w3.org/2001/XMLSchema" xmlns:p="http://schemas.microsoft.com/office/2006/metadata/properties" xmlns:ns1="http://schemas.microsoft.com/sharepoint/v3" xmlns:ns2="5cbd0460-457c-4247-9905-b686aa5705d7" xmlns:ns3="9147fadf-6a35-4d5a-a1a7-6883be85a1de" targetNamespace="http://schemas.microsoft.com/office/2006/metadata/properties" ma:root="true" ma:fieldsID="ecadab50825a46f87381843d5b2b3e6d" ns1:_="" ns2:_="" ns3:_="">
    <xsd:import namespace="http://schemas.microsoft.com/sharepoint/v3"/>
    <xsd:import namespace="5cbd0460-457c-4247-9905-b686aa5705d7"/>
    <xsd:import namespace="9147fadf-6a35-4d5a-a1a7-6883be85a1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d0460-457c-4247-9905-b686aa5705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ba830b52-6d58-45b3-9899-c4752b5a1b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7fadf-6a35-4d5a-a1a7-6883be85a1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2bd626d-5770-465d-8a65-8c9b9d087045}" ma:internalName="TaxCatchAll" ma:showField="CatchAllData" ma:web="9147fadf-6a35-4d5a-a1a7-6883be85a1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2EAC00-AB57-4B5E-9D95-D54CADB0F89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147fadf-6a35-4d5a-a1a7-6883be85a1de"/>
    <ds:schemaRef ds:uri="5cbd0460-457c-4247-9905-b686aa5705d7"/>
  </ds:schemaRefs>
</ds:datastoreItem>
</file>

<file path=customXml/itemProps2.xml><?xml version="1.0" encoding="utf-8"?>
<ds:datastoreItem xmlns:ds="http://schemas.openxmlformats.org/officeDocument/2006/customXml" ds:itemID="{61A77613-E309-435B-9611-EA9AC59D82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FF31F1-6442-48E1-8916-73DD7854A4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bd0460-457c-4247-9905-b686aa5705d7"/>
    <ds:schemaRef ds:uri="9147fadf-6a35-4d5a-a1a7-6883be85a1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 JYU Template</Template>
  <TotalTime>926</TotalTime>
  <Words>474</Words>
  <Application>Microsoft Office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Aleo</vt:lpstr>
      <vt:lpstr>Arial</vt:lpstr>
      <vt:lpstr>Lato</vt:lpstr>
      <vt:lpstr>Lato Black</vt:lpstr>
      <vt:lpstr>Wingdings</vt:lpstr>
      <vt:lpstr>JYO</vt:lpstr>
      <vt:lpstr>jyu</vt:lpstr>
      <vt:lpstr>KTKP020 Kestävä kasvatus ja yhteiskunta 3. opehuone</vt:lpstr>
      <vt:lpstr> Luentojen ja oheislukemiston purkua</vt:lpstr>
      <vt:lpstr>Luentoihin ja oheislukemistoon liittyvät kysymykset:</vt:lpstr>
      <vt:lpstr>Megatrenditehtäväesitykset</vt:lpstr>
      <vt:lpstr>Megatrendin työstö Vaihe 2. Miten megatrendiä pitäisi käsitellä koulussa?</vt:lpstr>
      <vt:lpstr>Mitä on (yhteiskunnallinen) kasvatus? Miten sitä voi toteuttaa? – Eräs ajatus</vt:lpstr>
      <vt:lpstr>Työskentelyä ohjaavia apukysymyksiä</vt:lpstr>
      <vt:lpstr>Teeman pedagogisointia ohjaavia kysymyksiä</vt:lpstr>
      <vt:lpstr>Muut kotitehtävät seuraavaan opehuoneeseen mennessä: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KTKP 040 – Kasvatus, yhteiskunta ja muutos</dc:title>
  <dc:creator>Hiljanen, Mikko</dc:creator>
  <cp:lastModifiedBy>Kepler-Uotinen, Kaili</cp:lastModifiedBy>
  <cp:revision>41</cp:revision>
  <dcterms:created xsi:type="dcterms:W3CDTF">2021-01-25T10:55:00Z</dcterms:created>
  <dcterms:modified xsi:type="dcterms:W3CDTF">2026-02-09T09:36:15Z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0x010100445C54CFA5725B41AF833EB2D01900BE</vt:lpwstr>
  </property>
</Properties>
</file>