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3" r:id="rId5"/>
  </p:sldMasterIdLst>
  <p:notesMasterIdLst>
    <p:notesMasterId r:id="rId17"/>
  </p:notesMasterIdLst>
  <p:handoutMasterIdLst>
    <p:handoutMasterId r:id="rId18"/>
  </p:handoutMasterIdLst>
  <p:sldIdLst>
    <p:sldId id="257" r:id="rId6"/>
    <p:sldId id="273" r:id="rId7"/>
    <p:sldId id="275" r:id="rId8"/>
    <p:sldId id="276" r:id="rId9"/>
    <p:sldId id="265" r:id="rId10"/>
    <p:sldId id="258" r:id="rId11"/>
    <p:sldId id="261" r:id="rId12"/>
    <p:sldId id="266" r:id="rId13"/>
    <p:sldId id="272" r:id="rId14"/>
    <p:sldId id="274" r:id="rId15"/>
    <p:sldId id="270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02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665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9A5B"/>
    <a:srgbClr val="0029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07" autoAdjust="0"/>
  </p:normalViewPr>
  <p:slideViewPr>
    <p:cSldViewPr showGuides="1">
      <p:cViewPr varScale="1">
        <p:scale>
          <a:sx n="63" d="100"/>
          <a:sy n="63" d="100"/>
        </p:scale>
        <p:origin x="688" y="56"/>
      </p:cViewPr>
      <p:guideLst>
        <p:guide orient="horz" pos="2160"/>
        <p:guide orient="horz" pos="3884"/>
        <p:guide orient="horz" pos="300"/>
        <p:guide orient="horz" pos="1117"/>
        <p:guide pos="302"/>
        <p:guide pos="7378"/>
        <p:guide pos="66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7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5808B-E55E-495E-AD4D-B469E5CD22EF}" type="datetimeFigureOut">
              <a:rPr lang="fi-FI" sz="800" smtClean="0"/>
              <a:t>24.1.2026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AF4E2-CB80-489C-B09B-4F5EEF4552BF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579175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4BDF7DAC-3845-4961-8DB5-52D3C261C68E}" type="datetimeFigureOut">
              <a:rPr lang="fi-FI" smtClean="0"/>
              <a:pPr/>
              <a:t>24.1.2026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DA2CDBA3-8E53-4B38-8A28-94E4F9D9260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382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7" Type="http://schemas.openxmlformats.org/officeDocument/2006/relationships/hyperlink" Target="https://twitter.com/uniofjyvaskyla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1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843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3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73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955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73239"/>
            <a:ext cx="11229363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4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1773238"/>
            <a:ext cx="10657135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43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284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FC9E98-C3B4-4609-BD80-85D9B3F8898B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40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C303AC-00DE-4A76-B195-7695749E5363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08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CE15D4-FA64-420B-9AFA-D27A5DC99D4A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57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3444F-85E1-4DC9-8EA2-A919F80CF21D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46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174A7B-F398-422A-9274-A7A0A77AE029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54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23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4" y="1773238"/>
            <a:ext cx="460895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489629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048" y="1773238"/>
            <a:ext cx="460826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4896297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773238"/>
            <a:ext cx="1036954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1065688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02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3024287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67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345362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9427" y="1773238"/>
            <a:ext cx="3024286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366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3183C9-4B92-47A3-9B0C-4F7FFD5778B3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99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481317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674" y="0"/>
            <a:ext cx="4460326" cy="666936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4" y="6381328"/>
            <a:ext cx="798984" cy="216471"/>
          </a:xfrm>
        </p:spPr>
        <p:txBody>
          <a:bodyPr/>
          <a:lstStyle>
            <a:lvl1pPr algn="l">
              <a:defRPr/>
            </a:lvl1pPr>
          </a:lstStyle>
          <a:p>
            <a:fld id="{D172078D-D4CF-4F8B-89D4-683D8E317D99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512" y="6381328"/>
            <a:ext cx="4392488" cy="216471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425" y="6381551"/>
            <a:ext cx="431999" cy="215801"/>
          </a:xfrm>
        </p:spPr>
        <p:txBody>
          <a:bodyPr/>
          <a:lstStyle>
            <a:lvl1pPr algn="l">
              <a:defRPr/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6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240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240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728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6769100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773237"/>
            <a:ext cx="3455987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66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344767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9425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56240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256240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0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5A953-C7A8-4DC0-B83F-3DF5D37EDE88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5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304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9941DD-DFFB-4F5E-804F-172516824F1B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2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2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2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2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760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309320"/>
                </a:lnTo>
                <a:lnTo>
                  <a:pt x="12192000" y="6669088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0" y="0"/>
            <a:ext cx="6096000" cy="6858000"/>
          </a:xfrm>
          <a:solidFill>
            <a:schemeClr val="accent2">
              <a:alpha val="70000"/>
            </a:schemeClr>
          </a:solidFill>
        </p:spPr>
        <p:txBody>
          <a:bodyPr lIns="576000" tIns="2422800" rIns="1080000" bIns="10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4" y="1051892"/>
            <a:ext cx="4464496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368543-CE59-49F8-867C-8A3FBAAD7A9F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5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14E90D-FE23-4FB2-9E95-A78C890E1071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98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BE958-3B47-436D-8DD1-2D5CAB1F4512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9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03B9F0-AC92-4F95-88F1-368CC87E5C5E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2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458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3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39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ra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562767B-731B-4464-9ABA-9ADF7EB493B6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7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B8B2A89-1602-4E9D-8AE2-C3B623ABF8B4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2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o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2BBFBBC-9947-494E-8801-827AD1579B09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tx2"/>
          </a:solidFill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7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44031A-25DA-01D8-F8F3-85ACC3FAD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D64EE63-149D-B647-A739-F92CDFD474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16C91F9-9A66-C8AD-2B66-4164EDA821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6D6A2C8F-1011-4994-85E3-6DACC4868DB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97CA97-8540-A567-D60A-6191BCCBB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B224CF-ECC6-DF36-1208-2EF99FF02BE8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BFA0E1-3F75-D0C7-1863-5CAF9E2FE30F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AE148C-1A07-1B94-FD66-601E0453794E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66237D-2DF8-C70E-662C-1FDC72957106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8277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72011B-7510-7B29-69CB-8B93F02F6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E6118E0-CF90-B0FD-A0BB-A28230138E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9F789F0-E553-E446-F543-69904BD31C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1B0048F-7FC4-4DD3-C49A-0EEE7B542D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5D7A11-5349-98D0-3603-C1AF85A03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AAD2DC-13D4-17CB-BF03-95916A754982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539518-1B93-D5DB-86C0-CF56C701BB9C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520CAB6-4F37-B2FF-F540-6E83555259D3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98ED81-133F-28FA-1F80-AFFA71FF612F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1658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521AFA-067E-9CC4-E862-F15CF2229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4411857D-870A-5C06-8F96-E5AB6D59761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BFFE9A7-480B-5460-C49F-C88FA35351C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834879F-0C7B-89B8-7A64-04B228EC5B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C6C5263-C36D-9846-3C48-63DFCD394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3657CB-D360-54DE-5EE5-F40DDFDD14E8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FD0B3D-DB1C-8B52-5987-20796A346C4D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F32F77-CBD4-1F9A-2319-BA919BF69F24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699EEB7-5964-A5E0-6CEB-5A236E7BC50B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6615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9282D1-AECE-006B-7860-EECD2488A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3773ACA6-50BB-204B-3C2C-0BBC1369C9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09403BA-5E26-6B09-8F41-B64032E2F5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4E33C02-B426-AE3D-E057-DC1C05F1BD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F88486-BD39-0907-74CB-0DF47CE45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2300116-0321-C0B2-D9C3-56D2F4F40C82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5BB31C-B2E4-8405-62F2-67806B3454A9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F614A2D-466A-2D14-7E12-A8EAD5F8754E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50D848E-8A8D-5BEC-47CF-37EAE0BC0E75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23915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552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28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7877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123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9BE2072F-BA80-2EC2-0AC7-BC1FF60FC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15843D-E891-5269-B986-2F24616A0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CA6C2E5-7459-0C8C-6F38-E23C743131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B76316D-C77D-341C-050D-95DA07707F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AD49095-F19A-515F-EB10-4023D66CD6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78213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3FC9E98-C3B4-4609-BD80-85D9B3F8898B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4813289A-2094-0FCE-CC33-68284B115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0A7BB7-AEE3-453F-E6C3-E126784AE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6338463-2731-830A-D1E1-4E9630F6F8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752C77A-B9BB-3F12-3EF6-282B7553247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E8B5634-A5B9-54F2-9A17-96F88C3567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3905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33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6570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445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706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004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81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056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219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47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4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5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626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8602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47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782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24.1.2026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090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072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2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24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291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501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24.1.2026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0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417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40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20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967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40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349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106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103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18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3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14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160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433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34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24.1.2026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D49A36-DBFB-1A55-FB02-6B4483769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4FB19AC0-A791-91D5-8356-37F17CCF1F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F4D819F-30AA-59C2-27CB-3EB508D727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6687D9F-2512-93AC-6B53-AD75570F7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42355D-1782-691F-B975-870E045A1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02AB7F-F0FB-344A-512B-B068F4784C4B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D55AD6-1007-E34F-ED8B-D1B67147F39D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B26820B-964A-C44F-154D-90DF0305765A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EDDEB2-4DCA-6B1F-5659-857F8062EACA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3" name="Freeform 16">
            <a:hlinkClick r:id="rId7" tooltip="Twitter"/>
            <a:extLst>
              <a:ext uri="{FF2B5EF4-FFF2-40B4-BE49-F238E27FC236}">
                <a16:creationId xmlns:a16="http://schemas.microsoft.com/office/drawing/2014/main" id="{258BEB45-B428-8132-8FC3-E4E039987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4" name="Freeform 17">
            <a:hlinkClick r:id="rId2" tooltip="Facebook"/>
            <a:extLst>
              <a:ext uri="{FF2B5EF4-FFF2-40B4-BE49-F238E27FC236}">
                <a16:creationId xmlns:a16="http://schemas.microsoft.com/office/drawing/2014/main" id="{E51DC5A7-0ED0-7249-61BD-C25172DE6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5" name="Freeform 18">
            <a:hlinkClick r:id="rId3" tooltip="LinkedIn"/>
            <a:extLst>
              <a:ext uri="{FF2B5EF4-FFF2-40B4-BE49-F238E27FC236}">
                <a16:creationId xmlns:a16="http://schemas.microsoft.com/office/drawing/2014/main" id="{1C599C30-4F1F-6240-C5A4-F327BEEC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6" name="Freeform 19">
            <a:hlinkClick r:id="rId4" tooltip="YouTube"/>
            <a:extLst>
              <a:ext uri="{FF2B5EF4-FFF2-40B4-BE49-F238E27FC236}">
                <a16:creationId xmlns:a16="http://schemas.microsoft.com/office/drawing/2014/main" id="{3C8729F6-8196-B78B-7B20-5366EC7A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7" name="Freeform 6">
            <a:hlinkClick r:id="rId5" tooltip="Instagram"/>
            <a:extLst>
              <a:ext uri="{FF2B5EF4-FFF2-40B4-BE49-F238E27FC236}">
                <a16:creationId xmlns:a16="http://schemas.microsoft.com/office/drawing/2014/main" id="{25076787-1EC0-FFED-50DC-BC94FF121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618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124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57072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29295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650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3183C9-4B92-47A3-9B0C-4F7FFD5778B3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325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47" Type="http://schemas.openxmlformats.org/officeDocument/2006/relationships/slideLayout" Target="../slideLayouts/slideLayout83.xml"/><Relationship Id="rId50" Type="http://schemas.openxmlformats.org/officeDocument/2006/relationships/slideLayout" Target="../slideLayouts/slideLayout86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3" Type="http://schemas.openxmlformats.org/officeDocument/2006/relationships/slideLayout" Target="../slideLayouts/slideLayout89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52" Type="http://schemas.openxmlformats.org/officeDocument/2006/relationships/slideLayout" Target="../slideLayouts/slideLayout88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48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4.xml"/><Relationship Id="rId51" Type="http://schemas.openxmlformats.org/officeDocument/2006/relationships/slideLayout" Target="../slideLayouts/slideLayout87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4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638" y="1773239"/>
            <a:ext cx="11233150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472" y="6381328"/>
            <a:ext cx="936104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8"/>
            <a:ext cx="4248472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0576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1" name="(c)" hidden="1"/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7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74" r:id="rId6"/>
    <p:sldLayoutId id="2147483663" r:id="rId7"/>
    <p:sldLayoutId id="2147483651" r:id="rId8"/>
    <p:sldLayoutId id="2147483664" r:id="rId9"/>
    <p:sldLayoutId id="2147483667" r:id="rId10"/>
    <p:sldLayoutId id="2147483665" r:id="rId11"/>
    <p:sldLayoutId id="2147483666" r:id="rId12"/>
    <p:sldLayoutId id="2147483652" r:id="rId13"/>
    <p:sldLayoutId id="2147483653" r:id="rId14"/>
    <p:sldLayoutId id="2147483668" r:id="rId15"/>
    <p:sldLayoutId id="2147483670" r:id="rId16"/>
    <p:sldLayoutId id="2147483671" r:id="rId17"/>
    <p:sldLayoutId id="2147483672" r:id="rId18"/>
    <p:sldLayoutId id="2147483673" r:id="rId19"/>
    <p:sldLayoutId id="2147483669" r:id="rId20"/>
    <p:sldLayoutId id="2147483690" r:id="rId21"/>
    <p:sldLayoutId id="2147483691" r:id="rId22"/>
    <p:sldLayoutId id="2147483692" r:id="rId23"/>
    <p:sldLayoutId id="2147483683" r:id="rId24"/>
    <p:sldLayoutId id="2147483682" r:id="rId25"/>
    <p:sldLayoutId id="2147483684" r:id="rId26"/>
    <p:sldLayoutId id="2147483685" r:id="rId27"/>
    <p:sldLayoutId id="2147483679" r:id="rId28"/>
    <p:sldLayoutId id="2147483680" r:id="rId29"/>
    <p:sldLayoutId id="2147483681" r:id="rId30"/>
    <p:sldLayoutId id="2147483654" r:id="rId31"/>
    <p:sldLayoutId id="2147483655" r:id="rId32"/>
    <p:sldLayoutId id="2147483687" r:id="rId33"/>
    <p:sldLayoutId id="2147483689" r:id="rId34"/>
    <p:sldLayoutId id="2147483686" r:id="rId35"/>
    <p:sldLayoutId id="2147483688" r:id="rId3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Lato" panose="020F0502020204030203" pitchFamily="34" charset="0"/>
        <a:buChar char="–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(c)" hidden="1">
            <a:extLst>
              <a:ext uri="{FF2B5EF4-FFF2-40B4-BE49-F238E27FC236}">
                <a16:creationId xmlns:a16="http://schemas.microsoft.com/office/drawing/2014/main" id="{33E3E9DB-00C6-5BDF-2363-82BC1C2D3DEA}"/>
              </a:ext>
            </a:extLst>
          </p:cNvPr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(logo)" descr="Z:\GRW (grow)\logot\copyright_grow.png" hidden="1">
            <a:extLst>
              <a:ext uri="{FF2B5EF4-FFF2-40B4-BE49-F238E27FC236}">
                <a16:creationId xmlns:a16="http://schemas.microsoft.com/office/drawing/2014/main" id="{7A5F9DDA-049F-735C-F59C-2DB7500006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2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  <p:sldLayoutId id="2147483746" r:id="rId5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opettaja.fi/nakokulmat/terveisia-arjesta-se-repesi-sittenkin/" TargetMode="Externa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DF0E-79CC-4AD4-9282-BDA748660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KTKP020 Kestävä kasvatus ja yhteiskunta</a:t>
            </a:r>
            <a:br>
              <a:rPr lang="fi-FI" dirty="0"/>
            </a:br>
            <a:r>
              <a:rPr lang="fi-FI" dirty="0"/>
              <a:t>2. opehuone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6DCE36-DFEA-49B5-9C94-1C08F4DFC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Opehuone</a:t>
            </a:r>
          </a:p>
          <a:p>
            <a:r>
              <a:rPr lang="fi-FI" dirty="0"/>
              <a:t>26.1.2026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3BD7A-A09F-4D82-B119-CE3709359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8AB4-BAF4-4D42-8872-AFDC24CCDD75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42CC-ED38-43FF-9EA2-1EE00D9D7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9D064-1A71-4202-B860-A7740089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7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4FD686-B2DB-808D-5203-C02814F9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39AF4-D872-AF2B-EED1-E4877743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A1EF1-C36E-A99B-8B2B-EE3500F1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A37A89-518E-B904-6862-EE66B8286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Lämmittelyä</a:t>
            </a:r>
            <a:br>
              <a:rPr lang="fi-FI" dirty="0"/>
            </a:br>
            <a:r>
              <a:rPr lang="fi-FI" dirty="0"/>
              <a:t>sekä</a:t>
            </a:r>
            <a:br>
              <a:rPr lang="fi-FI" dirty="0"/>
            </a:br>
            <a:r>
              <a:rPr lang="fi-FI" dirty="0"/>
              <a:t>luentojen ja oheislukemiston purkua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D4FFF1E-181B-CD4F-685D-8DBC1291A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591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9BE5-E17F-DF0D-94B3-C4DEE530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Luentoihin ja oheislukemistoon liittyvät kysymykset: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9AF679-C50C-0BB8-DF7D-DA8C5156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D87E3B-F2F2-06C1-0979-0F0F64539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3AB82-7EAA-CB68-8641-C83CF280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3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708965-D7DC-F1A4-3C91-4D60E64E8F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sz="2000" dirty="0"/>
              <a:t>Kotitehtävänä oli:</a:t>
            </a:r>
          </a:p>
          <a:p>
            <a:pPr marL="609600" indent="-228600"/>
            <a:r>
              <a:rPr lang="fi-FI" sz="2000" dirty="0"/>
              <a:t>Luennot: Lapsen oikeuksien sopimus ja Osallisuus </a:t>
            </a:r>
          </a:p>
          <a:p>
            <a:pPr marL="609600" indent="-228600"/>
            <a:r>
              <a:rPr lang="fi-FI" sz="2000" dirty="0"/>
              <a:t>Luennon oheislukemisto: Antikainen, A., Rinne, R., &amp; Koski, L. (2021). </a:t>
            </a:r>
            <a:r>
              <a:rPr lang="fi-FI" sz="2000" i="1" dirty="0"/>
              <a:t>Kasvatussosiologia </a:t>
            </a:r>
            <a:r>
              <a:rPr lang="fi-FI" sz="2000" dirty="0"/>
              <a:t>(6., päivitetty painos. tai 2013 5. painos). PS-kustannus. Luku 6.5 Opetussuunnitelma ja luku 6.6 Opetussuunnitelma ja tieto </a:t>
            </a:r>
          </a:p>
          <a:p>
            <a:r>
              <a:rPr lang="fi-FI" sz="2000" dirty="0"/>
              <a:t>Kysymyksiä:</a:t>
            </a:r>
          </a:p>
          <a:p>
            <a:pPr lvl="1"/>
            <a:r>
              <a:rPr lang="fi-FI" sz="2000" dirty="0"/>
              <a:t>Miksi kasvatuksen ja koulutuksen oikeusperustaisuus (ihmisoikeudet) on merkityksellistä jokaisen lapsen kannalta?</a:t>
            </a:r>
          </a:p>
          <a:p>
            <a:pPr lvl="1"/>
            <a:r>
              <a:rPr lang="fi-FI" sz="2000" dirty="0"/>
              <a:t>Mitä osallisuus on ja miten sitä tuetaan?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18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92005-979D-E7F2-2579-EB1AAA69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9EAAE-0940-3214-85D0-408093C7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E4FB7-A11A-5635-1EF0-E0422E27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031036-5328-C5C9-5588-C03CA4B1A2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Norminrikkomistehtävä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2FD69CD-3CCC-B404-D1A9-27B7A60E21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239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F28BA6-59AC-454A-825E-28D51899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0" dirty="0">
                <a:solidFill>
                  <a:srgbClr val="002957"/>
                </a:solidFill>
                <a:effectLst/>
                <a:latin typeface="Aleo" panose="020F0802020204030203" pitchFamily="34" charset="0"/>
              </a:rPr>
              <a:t>Mitä normit ovat?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46B62F-862A-4CC6-A306-D06FDD35E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Koulun tehtävä on samaan aikaan </a:t>
            </a:r>
            <a:r>
              <a:rPr lang="fi-FI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sosiaalistaa lapsia ja nuoria vallitsevaan yhteiskuntaan </a:t>
            </a: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sekä </a:t>
            </a:r>
            <a:r>
              <a:rPr lang="fi-FI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kasvattaa heistä toimijoita, jotka asettavat kyseenalaiseksi ja uudistavat sitä yhteiskuntaa, johon heidät on sosiaalistettu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Sosiaalistamisen, uusintamisen ja uudistamisen välinen jännite, jota ei pääse karkuun – Jännite tulee näkyväksi esimerkiksi </a:t>
            </a:r>
            <a:r>
              <a:rPr lang="fi-FI" b="1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normeissa, joita kouluun kohdistuu ja joita koulu oppilaisiin ja opiskelijoihin kohdistaa.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fi-FI" dirty="0"/>
          </a:p>
          <a:p>
            <a:r>
              <a:rPr lang="fi-FI" dirty="0"/>
              <a:t>Norminrikkomistehtävä: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Menkää ja rikkokaa jotain sosiaalista normia (ilman että rikotte lakia)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Kuvatkaa norminrikkomistehtävä. Otsikoikaa se mahdollisimman kuvaavasti ja vastatkaa tuotoksessa.</a:t>
            </a:r>
            <a:r>
              <a:rPr lang="fi-FI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fi-FI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Mitä teitte (kuvaus)?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Miksi teitte (millainen ajatustyö oli rikkomisen takana)?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Millaisia tunteita/ajatuksia tehtävä herätti?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Koonnin palautus </a:t>
            </a:r>
            <a:r>
              <a:rPr lang="fi-FI" b="0" i="0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Peda.netiin</a:t>
            </a:r>
            <a:r>
              <a:rPr lang="fi-FI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 maanantaihin klo 12 mennessä.</a:t>
            </a:r>
            <a:r>
              <a:rPr lang="en-US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lvl="1" indent="0" fontAlgn="base">
              <a:buNone/>
            </a:pPr>
            <a:endParaRPr lang="fi-FI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9F455E-BEEB-4F0F-89C3-89B4B652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DF9087-5739-466F-A04B-C7C963186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DECB69-96D8-4171-BA8F-5E05AF11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689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Esitelkää muille ryhmille norminrikkomistehtävänne</a:t>
            </a:r>
            <a:br>
              <a:rPr lang="fi-FI" dirty="0"/>
            </a:br>
            <a:r>
              <a:rPr lang="fi-FI" sz="1800" dirty="0"/>
              <a:t>(voivat esitellä ryhmittäin koko opehuoneelle tai keskenään sellaisissa ryhmissä, joissa on 1-2 opiskelijaa joka norminrikkomisryhmästä)</a:t>
            </a:r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6</a:t>
            </a:fld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055440" y="4653136"/>
            <a:ext cx="9721080" cy="1512714"/>
          </a:xfrm>
        </p:spPr>
        <p:txBody>
          <a:bodyPr/>
          <a:lstStyle/>
          <a:p>
            <a:r>
              <a:rPr lang="fi-FI" dirty="0"/>
              <a:t>Mitä teitte?</a:t>
            </a:r>
          </a:p>
          <a:p>
            <a:r>
              <a:rPr lang="fi-FI" dirty="0"/>
              <a:t>Miksi teitte?</a:t>
            </a:r>
          </a:p>
          <a:p>
            <a:r>
              <a:rPr lang="fi-FI" dirty="0"/>
              <a:t>Mitä fiiliksiä se herätti (ennen normin rikkomista, sen aikana ja jälkeen)?</a:t>
            </a:r>
          </a:p>
          <a:p>
            <a:pPr lvl="1"/>
            <a:r>
              <a:rPr lang="fi-FI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Mistä nämä tunteet ja ajatukset kumpusivat? Kävivätkö ne toteen?</a:t>
            </a:r>
            <a:endParaRPr lang="fi-FI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0" b="362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870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3376944"/>
            <a:ext cx="10656886" cy="864097"/>
          </a:xfrm>
        </p:spPr>
        <p:txBody>
          <a:bodyPr/>
          <a:lstStyle/>
          <a:p>
            <a:r>
              <a:rPr lang="fi-FI" dirty="0"/>
              <a:t>”Rajoilla maailmamme repeävät yhteisiksi”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24.1.2026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7</a:t>
            </a:fld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91344" y="3789040"/>
            <a:ext cx="5760640" cy="2808312"/>
          </a:xfrm>
        </p:spPr>
        <p:txBody>
          <a:bodyPr/>
          <a:lstStyle/>
          <a:p>
            <a:r>
              <a:rPr lang="fi-FI" sz="1300" dirty="0">
                <a:hlinkClick r:id="rId2"/>
              </a:rPr>
              <a:t>https://www.opettaja.fi/nakokulmat/terveisia-arjesta-se-repesi-sittenkin/</a:t>
            </a:r>
            <a:r>
              <a:rPr lang="fi-FI" sz="1300" dirty="0"/>
              <a:t> </a:t>
            </a:r>
          </a:p>
          <a:p>
            <a:pPr marL="557213" lvl="1" indent="-285750">
              <a:buFont typeface="Arial" panose="020B0604020202020204" pitchFamily="34" charset="0"/>
              <a:buChar char="•"/>
            </a:pPr>
            <a:r>
              <a:rPr lang="fi-FI" sz="1300" dirty="0"/>
              <a:t>Pohtikaa ryhmissä kokemustenne ja oheisen tekstin avulla:</a:t>
            </a:r>
          </a:p>
          <a:p>
            <a:pPr marL="819150" lvl="2" indent="-285750">
              <a:buFont typeface="Arial" panose="020B0604020202020204" pitchFamily="34" charset="0"/>
              <a:buChar char="•"/>
            </a:pPr>
            <a:r>
              <a:rPr lang="fi-FI" sz="1300" dirty="0"/>
              <a:t>Mitä rikkomanne normit kertovat nyky-yhteiskunnasta?</a:t>
            </a:r>
          </a:p>
          <a:p>
            <a:pPr marL="1089025" lvl="3" indent="-285750">
              <a:buFont typeface="Arial" panose="020B0604020202020204" pitchFamily="34" charset="0"/>
              <a:buChar char="•"/>
            </a:pPr>
            <a:r>
              <a:rPr lang="fi-FI" sz="1300" dirty="0"/>
              <a:t>Miltä näytti maailma, jonka normien särkyminen teki hetkeksi yhteiseksi?</a:t>
            </a:r>
          </a:p>
          <a:p>
            <a:pPr marL="819150" lvl="2" indent="-285750">
              <a:buFont typeface="Arial" panose="020B0604020202020204" pitchFamily="34" charset="0"/>
              <a:buChar char="•"/>
            </a:pPr>
            <a:r>
              <a:rPr lang="fi-FI" sz="1300" dirty="0"/>
              <a:t>Mitä opitte itsestänne ja muista ihmisistä suhteessa olemassa oleviin normeihin?</a:t>
            </a:r>
          </a:p>
          <a:p>
            <a:pPr marL="819150" lvl="2" indent="-285750">
              <a:buFont typeface="Arial" panose="020B0604020202020204" pitchFamily="34" charset="0"/>
              <a:buChar char="•"/>
            </a:pPr>
            <a:r>
              <a:rPr lang="fi-FI" sz="1300" dirty="0"/>
              <a:t>Milloin/mitkä normit ovat hyödyllisiä? Miksi?</a:t>
            </a:r>
          </a:p>
          <a:p>
            <a:pPr marL="819150" lvl="2" indent="-285750">
              <a:buFont typeface="Arial" panose="020B0604020202020204" pitchFamily="34" charset="0"/>
              <a:buChar char="•"/>
            </a:pPr>
            <a:r>
              <a:rPr lang="fi-FI" sz="1300" dirty="0"/>
              <a:t>Milloin/mitä normeja on hyvä/tarpeellista/jopa syytä rikkoa? Miksi?</a:t>
            </a:r>
          </a:p>
          <a:p>
            <a:endParaRPr lang="fi-FI" sz="13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5" b="29325"/>
          <a:stretch>
            <a:fillRect/>
          </a:stretch>
        </p:blipFill>
        <p:spPr/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D726274-530D-4407-8335-44804F5C3C01}"/>
              </a:ext>
            </a:extLst>
          </p:cNvPr>
          <p:cNvSpPr txBox="1">
            <a:spLocks/>
          </p:cNvSpPr>
          <p:nvPr/>
        </p:nvSpPr>
        <p:spPr>
          <a:xfrm>
            <a:off x="6023942" y="4241041"/>
            <a:ext cx="5256634" cy="26706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9875" indent="-26987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14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Lato" panose="020F0502020204030203" pitchFamily="34" charset="0"/>
              <a:buChar char="–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1938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3150" indent="-26987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987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14488" indent="-2714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4363" indent="-26987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54238" indent="-26987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7763" indent="-263525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18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300" dirty="0"/>
              <a:t>Suunnatkaa keskusteluanne koulumaailmaan: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300" dirty="0"/>
              <a:t>Miten kytkette kokemuksenne opettajuuden ydinosaamisalueiseen (yhteisöllinen ja yhteiskunnallinen osaaminen)?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300" dirty="0"/>
              <a:t>Mitä rakennuspalikoita saitte tehtävästä omaan kasvatusalan asiantuntijuuteenne?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300" dirty="0"/>
              <a:t>Valmistautukaa keskustelemaan koko porukalla (tehkää muistiinpanoja jne.)</a:t>
            </a:r>
          </a:p>
          <a:p>
            <a:endParaRPr lang="fi-FI" sz="13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F7F63C-326F-ABE6-D310-684F8C50B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139167"/>
            <a:ext cx="3079229" cy="307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5D02560-A51A-45AB-8E49-1D817868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C3C4-7E9F-4D5C-9AE6-9858016C1106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D770BF1-1BFF-4DDC-A3F4-597E092C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6808356-DF73-45EA-A31D-1C481E6A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28C302D9-EC13-42CB-8E58-520E2CB092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Megatrenditehtävän työstöä</a:t>
            </a:r>
            <a:br>
              <a:rPr lang="fi-FI" dirty="0"/>
            </a:br>
            <a:r>
              <a:rPr lang="fi-FI" dirty="0"/>
              <a:t>Vaihe 1</a:t>
            </a:r>
            <a:br>
              <a:rPr lang="fi-FI" dirty="0"/>
            </a:br>
            <a:r>
              <a:rPr lang="fi-FI" dirty="0"/>
              <a:t>Mikä tämä megatrendi on?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DBC5341-807F-7274-E135-8E13EACF61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002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1937-E14B-2C45-373B-E18DA347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Välitsekkaus – missä mennään?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59020-7DA4-34C5-43B4-72133D865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556792"/>
            <a:ext cx="11229363" cy="4609059"/>
          </a:xfrm>
        </p:spPr>
        <p:txBody>
          <a:bodyPr/>
          <a:lstStyle/>
          <a:p>
            <a:pPr fontAlgn="base">
              <a:lnSpc>
                <a:spcPct val="150000"/>
              </a:lnSpc>
              <a:spcAft>
                <a:spcPts val="1200"/>
              </a:spcAft>
            </a:pPr>
            <a:r>
              <a:rPr lang="fi-FI" sz="2400" dirty="0">
                <a:solidFill>
                  <a:srgbClr val="404040"/>
                </a:solidFill>
              </a:rPr>
              <a:t>Mitä tiedätte ennakolta megatrendistä, myös arkitiedon valossa?</a:t>
            </a:r>
          </a:p>
          <a:p>
            <a:pPr fontAlgn="base">
              <a:lnSpc>
                <a:spcPct val="150000"/>
              </a:lnSpc>
              <a:spcAft>
                <a:spcPts val="1200"/>
              </a:spcAft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  <a:r>
              <a:rPr lang="fi-FI" sz="2400" dirty="0">
                <a:solidFill>
                  <a:srgbClr val="404040"/>
                </a:solidFill>
              </a:rPr>
              <a:t>Mistä olette lähteneet etsimään tietoa? Oletteko löytäneet kirjallisuutta, media-aineistoa yms.?</a:t>
            </a:r>
            <a:endParaRPr lang="en-US" sz="2400" b="0" i="0" dirty="0">
              <a:solidFill>
                <a:srgbClr val="000000"/>
              </a:solidFill>
              <a:effectLst/>
            </a:endParaRPr>
          </a:p>
          <a:p>
            <a:pPr fontAlgn="base">
              <a:lnSpc>
                <a:spcPct val="150000"/>
              </a:lnSpc>
              <a:spcAft>
                <a:spcPts val="1200"/>
              </a:spcAft>
            </a:pPr>
            <a:r>
              <a:rPr lang="fi-FI" sz="2400" b="0" i="0" u="none" strike="noStrike" dirty="0">
                <a:solidFill>
                  <a:srgbClr val="404040"/>
                </a:solidFill>
                <a:effectLst/>
              </a:rPr>
              <a:t>Mitä olette keskustelleet megatrendinne rajaamisesta? Mikä alateema olisi kiinnostava?</a:t>
            </a:r>
          </a:p>
          <a:p>
            <a:pPr marL="180000" algn="l" rtl="0" fontAlgn="base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404040"/>
                </a:solidFill>
              </a:rPr>
              <a:t>Mitä olette sopineet työskentelyn periaatteista, työnjaosta ja aikataulusta?</a:t>
            </a:r>
            <a:endParaRPr lang="fi-FI" sz="2400" b="0" i="0" u="none" strike="noStrike" dirty="0">
              <a:solidFill>
                <a:srgbClr val="404040"/>
              </a:solidFill>
              <a:effectLst/>
            </a:endParaRPr>
          </a:p>
          <a:p>
            <a:pPr marL="0" indent="0" algn="l" rtl="0" fontAlgn="base">
              <a:lnSpc>
                <a:spcPct val="150000"/>
              </a:lnSpc>
              <a:spcAft>
                <a:spcPts val="1200"/>
              </a:spcAft>
              <a:buNone/>
            </a:pPr>
            <a:endParaRPr lang="fi-FI" sz="2400" dirty="0">
              <a:solidFill>
                <a:srgbClr val="40404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60293-85E3-D305-1836-848B90F9C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24.1.2026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A1081-38F1-9E20-87F8-B69CE95B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D2AF0-75B9-3DDF-DEA5-80D04082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60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BBD6E3-AB04-3E5B-9566-6B67139F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24.1.2026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9F4FF3-8CEF-2D35-6B39-9E6C2441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B33E2-9A57-E156-CAD8-571B9D6C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D8E453-C557-D56A-F460-EE45990DD7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Laatikaa syventymisenne pohjalta esitys (20 min), jossa tiivistätte mielestänne olennaisen muulle ryhmälle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7FD75D8-13AC-F1FA-68D9-DDB1ABD533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Esitykset pidetään 9.2. opehuoneessa</a:t>
            </a:r>
          </a:p>
        </p:txBody>
      </p:sp>
    </p:spTree>
    <p:extLst>
      <p:ext uri="{BB962C8B-B14F-4D97-AF65-F5344CB8AC3E}">
        <p14:creationId xmlns:p14="http://schemas.microsoft.com/office/powerpoint/2010/main" val="13919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C04234-B8AE-4CA3-A1C8-045C05B7B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i-FI" sz="2800" dirty="0"/>
              <a:t>Kotitehtävät seuraavaan opehuoneeseen mennessä:</a:t>
            </a:r>
            <a:endParaRPr lang="fi-FI" sz="30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C89B19-8FE7-417D-AE6E-6ECB0C429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455" y="1779289"/>
            <a:ext cx="4896544" cy="4392612"/>
          </a:xfrm>
        </p:spPr>
        <p:txBody>
          <a:bodyPr anchor="t">
            <a:normAutofit/>
          </a:bodyPr>
          <a:lstStyle/>
          <a:p>
            <a:r>
              <a:rPr lang="fi-FI" dirty="0">
                <a:solidFill>
                  <a:srgbClr val="333333"/>
                </a:solidFill>
              </a:rPr>
              <a:t>Luennot: Demokratiakasvatus sekä </a:t>
            </a:r>
            <a:r>
              <a:rPr lang="fi-FI">
                <a:solidFill>
                  <a:srgbClr val="333333"/>
                </a:solidFill>
              </a:rPr>
              <a:t>Keskustelua kestävyydestä</a:t>
            </a:r>
          </a:p>
          <a:p>
            <a:r>
              <a:rPr lang="fi-FI" dirty="0">
                <a:solidFill>
                  <a:srgbClr val="333333"/>
                </a:solidFill>
              </a:rPr>
              <a:t>Luennon oheislukemisto: Antikainen, A., Rinne, R., &amp; Koski, L. (2021). </a:t>
            </a:r>
            <a:r>
              <a:rPr lang="fi-FI" i="1" dirty="0">
                <a:solidFill>
                  <a:srgbClr val="333333"/>
                </a:solidFill>
              </a:rPr>
              <a:t>Kasvatussosiologia </a:t>
            </a:r>
            <a:r>
              <a:rPr lang="fi-FI" dirty="0">
                <a:solidFill>
                  <a:srgbClr val="333333"/>
                </a:solidFill>
              </a:rPr>
              <a:t>(6., päivitetty painos. tai 2013 5. painos). PS-kustannus. Luvut 7.2-7.4 sekä luku 8 Koulun käytännöt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DB0833-74F4-4A13-9450-4DFD692C0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E0D9521-BE67-4899-9D66-A6004EC8346E}" type="datetime1">
              <a:rPr lang="fi-FI" smtClean="0"/>
              <a:pPr>
                <a:spcAft>
                  <a:spcPts val="600"/>
                </a:spcAft>
              </a:pPr>
              <a:t>24.1.2026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47AC98-2F1F-4C2C-850C-ED4FBFCFC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BBEBBB-FA6C-4359-B79D-85DE2379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11</a:t>
            </a:fld>
            <a:endParaRPr lang="fi-FI"/>
          </a:p>
        </p:txBody>
      </p:sp>
      <p:pic>
        <p:nvPicPr>
          <p:cNvPr id="8" name="Picture 7" descr="Abstrakti sumennettu kuva kirjastosta ja kirjahyllyistä">
            <a:extLst>
              <a:ext uri="{FF2B5EF4-FFF2-40B4-BE49-F238E27FC236}">
                <a16:creationId xmlns:a16="http://schemas.microsoft.com/office/drawing/2014/main" id="{DC602B88-D343-31B0-F3C7-1A58C6654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1" r="30202" b="1"/>
          <a:stretch/>
        </p:blipFill>
        <p:spPr>
          <a:xfrm>
            <a:off x="6003482" y="10"/>
            <a:ext cx="6188518" cy="666935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9675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O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.potx" id="{0DFE65F5-F1E1-403F-8A93-29D28E6C8532}" vid="{5D28690B-7111-41DF-9F1C-51C9F5A3512A}"/>
    </a:ext>
  </a:extLst>
</a:theme>
</file>

<file path=ppt/theme/theme2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ppt/theme/theme3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5C54CFA5725B41AF833EB2D01900BE" ma:contentTypeVersion="15" ma:contentTypeDescription="Luo uusi asiakirja." ma:contentTypeScope="" ma:versionID="f0a8e2f80d0f540f973c20fed7dc75b6">
  <xsd:schema xmlns:xsd="http://www.w3.org/2001/XMLSchema" xmlns:xs="http://www.w3.org/2001/XMLSchema" xmlns:p="http://schemas.microsoft.com/office/2006/metadata/properties" xmlns:ns1="http://schemas.microsoft.com/sharepoint/v3" xmlns:ns2="5cbd0460-457c-4247-9905-b686aa5705d7" xmlns:ns3="9147fadf-6a35-4d5a-a1a7-6883be85a1de" targetNamespace="http://schemas.microsoft.com/office/2006/metadata/properties" ma:root="true" ma:fieldsID="ecadab50825a46f87381843d5b2b3e6d" ns1:_="" ns2:_="" ns3:_="">
    <xsd:import namespace="http://schemas.microsoft.com/sharepoint/v3"/>
    <xsd:import namespace="5cbd0460-457c-4247-9905-b686aa5705d7"/>
    <xsd:import namespace="9147fadf-6a35-4d5a-a1a7-6883be85a1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d0460-457c-4247-9905-b686aa5705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7fadf-6a35-4d5a-a1a7-6883be85a1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bd626d-5770-465d-8a65-8c9b9d087045}" ma:internalName="TaxCatchAll" ma:showField="CatchAllData" ma:web="9147fadf-6a35-4d5a-a1a7-6883be85a1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147fadf-6a35-4d5a-a1a7-6883be85a1de" xsi:nil="true"/>
    <_ip_UnifiedCompliancePolicyProperties xmlns="http://schemas.microsoft.com/sharepoint/v3" xsi:nil="true"/>
    <lcf76f155ced4ddcb4097134ff3c332f xmlns="5cbd0460-457c-4247-9905-b686aa5705d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42EC26-B9A6-4144-AE66-691422133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bd0460-457c-4247-9905-b686aa5705d7"/>
    <ds:schemaRef ds:uri="9147fadf-6a35-4d5a-a1a7-6883be85a1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98D2CF-6C67-416E-B0B6-3BA003877F11}">
  <ds:schemaRefs>
    <ds:schemaRef ds:uri="5cbd0460-457c-4247-9905-b686aa5705d7"/>
    <ds:schemaRef ds:uri="http://purl.org/dc/dcmitype/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147fadf-6a35-4d5a-a1a7-6883be85a1de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B6FBA0-2A5D-4702-BDFB-7C967EE354A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 JYU Template</Template>
  <TotalTime>874</TotalTime>
  <Words>589</Words>
  <Application>Microsoft Office PowerPoint</Application>
  <PresentationFormat>Widescreen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Aleo</vt:lpstr>
      <vt:lpstr>Arial</vt:lpstr>
      <vt:lpstr>Lato</vt:lpstr>
      <vt:lpstr>Lato Black</vt:lpstr>
      <vt:lpstr>Wingdings</vt:lpstr>
      <vt:lpstr>JYO</vt:lpstr>
      <vt:lpstr>jyu</vt:lpstr>
      <vt:lpstr>KTKP020 Kestävä kasvatus ja yhteiskunta 2. opehuone</vt:lpstr>
      <vt:lpstr>Lämmittelyä sekä luentojen ja oheislukemiston purkua</vt:lpstr>
      <vt:lpstr>Luentoihin ja oheislukemistoon liittyvät kysymykset:</vt:lpstr>
      <vt:lpstr>Norminrikkomistehtävä</vt:lpstr>
      <vt:lpstr>Mitä normit ovat?</vt:lpstr>
      <vt:lpstr>Esitelkää muille ryhmille norminrikkomistehtävänne (voivat esitellä ryhmittäin koko opehuoneelle tai keskenään sellaisissa ryhmissä, joissa on 1-2 opiskelijaa joka norminrikkomisryhmästä)</vt:lpstr>
      <vt:lpstr>”Rajoilla maailmamme repeävät yhteisiksi”</vt:lpstr>
      <vt:lpstr>Megatrenditehtävän työstöä Vaihe 1 Mikä tämä megatrendi on?</vt:lpstr>
      <vt:lpstr>Välitsekkaus – missä mennään?</vt:lpstr>
      <vt:lpstr>Laatikaa syventymisenne pohjalta esitys (20 min), jossa tiivistätte mielestänne olennaisen muulle ryhmälle</vt:lpstr>
      <vt:lpstr>Kotitehtävät seuraavaan opehuoneeseen mennessä: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KTKP 040 – Kasvatus, yhteiskunta ja muutos</dc:title>
  <dc:creator>Hiljanen, Mikko</dc:creator>
  <cp:lastModifiedBy>Kepler-Uotinen, Kaili</cp:lastModifiedBy>
  <cp:revision>41</cp:revision>
  <dcterms:created xsi:type="dcterms:W3CDTF">2021-01-25T10:55:00Z</dcterms:created>
  <dcterms:modified xsi:type="dcterms:W3CDTF">2026-01-24T15:24:04Z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0x010100445C54CFA5725B41AF833EB2D01900BE</vt:lpwstr>
  </property>
  <property fmtid="{D5CDD505-2E9C-101B-9397-08002B2CF9AE}" pid="3" name="MediaServiceImageTags">
    <vt:lpwstr/>
  </property>
</Properties>
</file>