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jGBvsQgvzUwTLJNAdkNmkgRsUf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5d8955ee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75d8955ee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5d8955ee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5d8955ee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5d8955ee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5d8955ee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d8955ee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5d8955ee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5d8955ee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5d8955ee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5d8955ee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5d8955ee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5d8955ee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5d8955ee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9350d9cd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9350d9cd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79350d9c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79350d9c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68a70d7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768a70d7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68a70d7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68a70d7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9350d9cd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9350d9cd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97503d6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97503d6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5d8955e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75d8955e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5d8955ee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75d8955ee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5d8955ee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5d8955ee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5d8955ee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5d8955ee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5d8955ee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5d8955ee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71rbKEYnCTg&amp;t=5s" TargetMode="External"/><Relationship Id="rId4" Type="http://schemas.openxmlformats.org/officeDocument/2006/relationships/hyperlink" Target="https://www.youtube.com/watch?v=50fPIRSYGXY" TargetMode="External"/><Relationship Id="rId5" Type="http://schemas.openxmlformats.org/officeDocument/2006/relationships/hyperlink" Target="https://www.youtube.com/watch?v=dJUUaHnMgQs" TargetMode="External"/><Relationship Id="rId6" Type="http://schemas.openxmlformats.org/officeDocument/2006/relationships/hyperlink" Target="https://www.youtube.com/watch?v=dJUUaHnMgQs" TargetMode="External"/><Relationship Id="rId7" Type="http://schemas.openxmlformats.org/officeDocument/2006/relationships/hyperlink" Target="https://www.youtube.com/watch?v=dJUUaHnMgQs" TargetMode="External"/><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luontoon.fi/jokaisenoikeudet" TargetMode="External"/><Relationship Id="rId4" Type="http://schemas.openxmlformats.org/officeDocument/2006/relationships/hyperlink" Target="https://www.mtvuutiset.fi/artikkeli/jokamiehenoikeudet-ovat-nyt-sukupuolineutraalisti-jokaisenoikeudet-metsahallitus-meilla-on-mahdollisuus-toimia-esimerkkina/8727518#gs.4sw0u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vihrealippu.fi/luonnonkirj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wikipedia.fi" TargetMode="External"/><Relationship Id="rId4" Type="http://schemas.openxmlformats.org/officeDocument/2006/relationships/hyperlink" Target="http://www.vihrealippu.fi/luonnonkirjo/" TargetMode="External"/><Relationship Id="rId9" Type="http://schemas.openxmlformats.org/officeDocument/2006/relationships/hyperlink" Target="http://virtuoosi.pkky.fi/metsaverkko/metsaekologia/ekologia1.htm" TargetMode="External"/><Relationship Id="rId5" Type="http://schemas.openxmlformats.org/officeDocument/2006/relationships/hyperlink" Target="http://www.vihrealippu.fi/luonnonkirjo/" TargetMode="External"/><Relationship Id="rId6" Type="http://schemas.openxmlformats.org/officeDocument/2006/relationships/hyperlink" Target="https://www.luontoon.fi/jokaisenoikeudet" TargetMode="External"/><Relationship Id="rId7" Type="http://schemas.openxmlformats.org/officeDocument/2006/relationships/hyperlink" Target="https://www.mtvuutiset.fi/artikkeli/jokamiehenoikeudet-ovat-nyt-sukupuolineutraalisti-jokaisenoikeudet-metsahallitus-meilla-on-mahdollisuus-toimia-esimerkkina/8727518#gs.4sw0u6" TargetMode="External"/><Relationship Id="rId8" Type="http://schemas.openxmlformats.org/officeDocument/2006/relationships/hyperlink" Target="http://virtuoosi.pkky.fi/metsaverkko/metsaekologia/ekologia1.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app.binogi.fi/l/metsaen-kerroks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s://www.youtube.com/watch?v=gabybR0llN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55" name="Google Shape;55;p1"/>
          <p:cNvSpPr txBox="1"/>
          <p:nvPr>
            <p:ph idx="1" type="subTitle"/>
          </p:nvPr>
        </p:nvSpPr>
        <p:spPr>
          <a:xfrm>
            <a:off x="311700" y="2834125"/>
            <a:ext cx="8520600" cy="1332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t/>
            </a:r>
            <a:endParaRPr/>
          </a:p>
        </p:txBody>
      </p:sp>
      <p:pic>
        <p:nvPicPr>
          <p:cNvPr id="56" name="Google Shape;56;p1"/>
          <p:cNvPicPr preferRelativeResize="0"/>
          <p:nvPr/>
        </p:nvPicPr>
        <p:blipFill rotWithShape="1">
          <a:blip r:embed="rId3">
            <a:alphaModFix/>
          </a:blip>
          <a:srcRect b="0" l="0" r="0" t="0"/>
          <a:stretch/>
        </p:blipFill>
        <p:spPr>
          <a:xfrm>
            <a:off x="243463" y="0"/>
            <a:ext cx="8657076" cy="5771400"/>
          </a:xfrm>
          <a:prstGeom prst="rect">
            <a:avLst/>
          </a:prstGeom>
          <a:noFill/>
          <a:ln>
            <a:noFill/>
          </a:ln>
        </p:spPr>
      </p:pic>
      <p:sp>
        <p:nvSpPr>
          <p:cNvPr id="57" name="Google Shape;57;p1"/>
          <p:cNvSpPr txBox="1"/>
          <p:nvPr/>
        </p:nvSpPr>
        <p:spPr>
          <a:xfrm>
            <a:off x="2067900" y="4292675"/>
            <a:ext cx="2504100" cy="69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fi" sz="3500" u="none" cap="none" strike="noStrike">
                <a:solidFill>
                  <a:srgbClr val="000000"/>
                </a:solidFill>
                <a:latin typeface="Arial"/>
                <a:ea typeface="Arial"/>
                <a:cs typeface="Arial"/>
                <a:sym typeface="Arial"/>
              </a:rPr>
              <a:t>METSÄ</a:t>
            </a:r>
            <a:endParaRPr b="1" i="0" sz="35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75d8955ee5_0_33"/>
          <p:cNvSpPr txBox="1"/>
          <p:nvPr>
            <p:ph type="title"/>
          </p:nvPr>
        </p:nvSpPr>
        <p:spPr>
          <a:xfrm>
            <a:off x="311700" y="19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METSÄTYYPIT</a:t>
            </a:r>
            <a:endParaRPr/>
          </a:p>
        </p:txBody>
      </p:sp>
      <p:sp>
        <p:nvSpPr>
          <p:cNvPr id="116" name="Google Shape;116;g275d8955ee5_0_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17" name="Google Shape;117;g275d8955ee5_0_33"/>
          <p:cNvPicPr preferRelativeResize="0"/>
          <p:nvPr/>
        </p:nvPicPr>
        <p:blipFill>
          <a:blip r:embed="rId3">
            <a:alphaModFix/>
          </a:blip>
          <a:stretch>
            <a:fillRect/>
          </a:stretch>
        </p:blipFill>
        <p:spPr>
          <a:xfrm>
            <a:off x="415350" y="817126"/>
            <a:ext cx="8198376" cy="4087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i">
                <a:solidFill>
                  <a:srgbClr val="38761D"/>
                </a:solidFill>
              </a:rPr>
              <a:t>METSÄTYYPIT</a:t>
            </a:r>
            <a:endParaRPr b="1">
              <a:solidFill>
                <a:srgbClr val="38761D"/>
              </a:solidFill>
            </a:endParaRPr>
          </a:p>
        </p:txBody>
      </p:sp>
      <p:sp>
        <p:nvSpPr>
          <p:cNvPr id="123" name="Google Shape;123;p4"/>
          <p:cNvSpPr txBox="1"/>
          <p:nvPr>
            <p:ph idx="1" type="body"/>
          </p:nvPr>
        </p:nvSpPr>
        <p:spPr>
          <a:xfrm>
            <a:off x="311700" y="1152475"/>
            <a:ext cx="45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0"/>
              </a:spcAft>
              <a:buSzPts val="1800"/>
              <a:buNone/>
            </a:pPr>
            <a:r>
              <a:rPr lang="fi" sz="1600" u="sng">
                <a:solidFill>
                  <a:schemeClr val="hlink"/>
                </a:solidFill>
                <a:hlinkClick r:id="rId3"/>
              </a:rPr>
              <a:t>Näin tunnistat tuoreen kankaan | Metsälehti</a:t>
            </a:r>
            <a:r>
              <a:rPr lang="fi" sz="1600"/>
              <a:t> </a:t>
            </a:r>
            <a:endParaRPr sz="1600"/>
          </a:p>
          <a:p>
            <a:pPr indent="0" lvl="0" marL="0" rtl="0" algn="l">
              <a:lnSpc>
                <a:spcPct val="115000"/>
              </a:lnSpc>
              <a:spcBef>
                <a:spcPts val="1200"/>
              </a:spcBef>
              <a:spcAft>
                <a:spcPts val="0"/>
              </a:spcAft>
              <a:buSzPts val="1800"/>
              <a:buNone/>
            </a:pPr>
            <a:r>
              <a:t/>
            </a:r>
            <a:endParaRPr sz="1600"/>
          </a:p>
          <a:p>
            <a:pPr indent="0" lvl="0" marL="0" rtl="0" algn="l">
              <a:lnSpc>
                <a:spcPct val="115000"/>
              </a:lnSpc>
              <a:spcBef>
                <a:spcPts val="1200"/>
              </a:spcBef>
              <a:spcAft>
                <a:spcPts val="0"/>
              </a:spcAft>
              <a:buSzPts val="1800"/>
              <a:buNone/>
            </a:pPr>
            <a:r>
              <a:rPr lang="fi" sz="1600" u="sng">
                <a:solidFill>
                  <a:schemeClr val="hlink"/>
                </a:solidFill>
                <a:hlinkClick r:id="rId4"/>
              </a:rPr>
              <a:t>Näin tunnistat kuivahkon kankaan | Metsälehti</a:t>
            </a:r>
            <a:r>
              <a:rPr lang="fi" sz="1600"/>
              <a:t>  </a:t>
            </a:r>
            <a:endParaRPr sz="1600"/>
          </a:p>
          <a:p>
            <a:pPr indent="0" lvl="0" marL="0" rtl="0" algn="l">
              <a:lnSpc>
                <a:spcPct val="115000"/>
              </a:lnSpc>
              <a:spcBef>
                <a:spcPts val="1200"/>
              </a:spcBef>
              <a:spcAft>
                <a:spcPts val="0"/>
              </a:spcAft>
              <a:buSzPts val="1800"/>
              <a:buNone/>
            </a:pPr>
            <a:r>
              <a:t/>
            </a:r>
            <a:endParaRPr sz="1600"/>
          </a:p>
          <a:p>
            <a:pPr indent="0" lvl="0" marL="0" rtl="0" algn="l">
              <a:lnSpc>
                <a:spcPct val="115000"/>
              </a:lnSpc>
              <a:spcBef>
                <a:spcPts val="1200"/>
              </a:spcBef>
              <a:spcAft>
                <a:spcPts val="1200"/>
              </a:spcAft>
              <a:buSzPts val="1800"/>
              <a:buNone/>
            </a:pPr>
            <a:r>
              <a:rPr lang="fi" sz="1600" u="sng">
                <a:solidFill>
                  <a:schemeClr val="hlink"/>
                </a:solidFill>
                <a:hlinkClick r:id="rId5"/>
              </a:rPr>
              <a:t>Näin tunnistat lehtomaisen kankaan | Metsälehti</a:t>
            </a:r>
            <a:endParaRPr sz="1600"/>
          </a:p>
        </p:txBody>
      </p:sp>
      <p:sp>
        <p:nvSpPr>
          <p:cNvPr id="124" name="Google Shape;124;p4"/>
          <p:cNvSpPr txBox="1"/>
          <p:nvPr/>
        </p:nvSpPr>
        <p:spPr>
          <a:xfrm>
            <a:off x="3084175" y="4099325"/>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i" sz="1100" u="sng" cap="none" strike="noStrike">
                <a:solidFill>
                  <a:schemeClr val="hlink"/>
                </a:solidFill>
                <a:latin typeface="Arial"/>
                <a:ea typeface="Arial"/>
                <a:cs typeface="Arial"/>
                <a:sym typeface="Arial"/>
                <a:hlinkClick r:id="rId6"/>
              </a:rPr>
              <a:t>2:44</a:t>
            </a:r>
            <a:endParaRPr b="0" i="0" sz="1100" u="sng" cap="none" strike="noStrike">
              <a:solidFill>
                <a:schemeClr val="hlink"/>
              </a:solidFill>
              <a:latin typeface="Arial"/>
              <a:ea typeface="Arial"/>
              <a:cs typeface="Arial"/>
              <a:sym typeface="Arial"/>
              <a:hlinkClick r:id="rId7"/>
            </a:endParaRPr>
          </a:p>
        </p:txBody>
      </p:sp>
      <p:pic>
        <p:nvPicPr>
          <p:cNvPr id="125" name="Google Shape;125;p4"/>
          <p:cNvPicPr preferRelativeResize="0"/>
          <p:nvPr/>
        </p:nvPicPr>
        <p:blipFill rotWithShape="1">
          <a:blip r:embed="rId8">
            <a:alphaModFix/>
          </a:blip>
          <a:srcRect b="0" l="0" r="0" t="0"/>
          <a:stretch/>
        </p:blipFill>
        <p:spPr>
          <a:xfrm>
            <a:off x="4950275" y="146550"/>
            <a:ext cx="3799475" cy="485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75d8955ee5_0_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b="1" lang="fi" sz="2800">
                <a:solidFill>
                  <a:srgbClr val="93C47D"/>
                </a:solidFill>
              </a:rPr>
              <a:t>Kuiva kangasmetsä</a:t>
            </a:r>
            <a:endParaRPr b="1" sz="3800">
              <a:solidFill>
                <a:srgbClr val="93C47D"/>
              </a:solidFill>
            </a:endParaRPr>
          </a:p>
        </p:txBody>
      </p:sp>
      <p:sp>
        <p:nvSpPr>
          <p:cNvPr id="131" name="Google Shape;131;g275d8955ee5_0_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i"/>
              <a:t>- alueilla, joilla maaperä on hiekkaa ja soraa. </a:t>
            </a:r>
            <a:endParaRPr/>
          </a:p>
          <a:p>
            <a:pPr indent="0" lvl="0" marL="0" rtl="0" algn="l">
              <a:spcBef>
                <a:spcPts val="0"/>
              </a:spcBef>
              <a:spcAft>
                <a:spcPts val="0"/>
              </a:spcAft>
              <a:buNone/>
            </a:pPr>
            <a:r>
              <a:rPr lang="fi"/>
              <a:t>- hiekka ja sora päästävät veden valumaan helposti lävitseen, joten maaperä on usein kuivaa. </a:t>
            </a:r>
            <a:endParaRPr/>
          </a:p>
          <a:p>
            <a:pPr indent="0" lvl="0" marL="0" rtl="0" algn="l">
              <a:spcBef>
                <a:spcPts val="0"/>
              </a:spcBef>
              <a:spcAft>
                <a:spcPts val="0"/>
              </a:spcAft>
              <a:buNone/>
            </a:pPr>
            <a:r>
              <a:rPr lang="fi"/>
              <a:t>- vesi kuljettaa suuren osan ravinteista mukanaan, joten tällaiset alueet ovat hankalia elinympäristöjä useille lajeille. </a:t>
            </a:r>
            <a:endParaRPr/>
          </a:p>
          <a:p>
            <a:pPr indent="0" lvl="0" marL="0" rtl="0" algn="l">
              <a:spcBef>
                <a:spcPts val="0"/>
              </a:spcBef>
              <a:spcAft>
                <a:spcPts val="0"/>
              </a:spcAft>
              <a:buClr>
                <a:schemeClr val="dk1"/>
              </a:buClr>
              <a:buSzPct val="61111"/>
              <a:buFont typeface="Arial"/>
              <a:buNone/>
            </a:pPr>
            <a:r>
              <a:rPr lang="fi"/>
              <a:t>- puolukka on kuivan kangasmetsän yleisin varpukasvi, karuilla kangasmailla viihtyy kanerva.</a:t>
            </a:r>
            <a:endParaRPr/>
          </a:p>
          <a:p>
            <a:pPr indent="0" lvl="0" marL="0" rtl="0" algn="l">
              <a:spcBef>
                <a:spcPts val="0"/>
              </a:spcBef>
              <a:spcAft>
                <a:spcPts val="0"/>
              </a:spcAft>
              <a:buNone/>
            </a:pPr>
            <a:r>
              <a:rPr lang="fi"/>
              <a:t>- yleisin puulaji on mänty viihtyy hyvin kuivissa olosuhteissa.</a:t>
            </a:r>
            <a:endParaRPr/>
          </a:p>
          <a:p>
            <a:pPr indent="0" lvl="0" marL="0" rtl="0" algn="l">
              <a:spcBef>
                <a:spcPts val="0"/>
              </a:spcBef>
              <a:spcAft>
                <a:spcPts val="0"/>
              </a:spcAft>
              <a:buClr>
                <a:schemeClr val="dk1"/>
              </a:buClr>
              <a:buSzPct val="61111"/>
              <a:buFont typeface="Arial"/>
              <a:buNone/>
            </a:pPr>
            <a:r>
              <a:rPr lang="fi"/>
              <a:t>- männyllä on juuristossaan paksu keskimmäinen paalujuuri, joka pitää männyn hyvin pystyssä. - - juuristonsa ansiosta mänty saa tarpeeksi vettä kuivemmassakin maaperässä. Esimerkiksi kallion päällä maaperä on ohut, jolloin männyistä ei kasva suoria ja korkeita, vaan käppyräisiä ja matalampia.</a:t>
            </a:r>
            <a:endParaRPr/>
          </a:p>
          <a:p>
            <a:pPr indent="0" lvl="0" marL="0" rtl="0" algn="l">
              <a:spcBef>
                <a:spcPts val="0"/>
              </a:spcBef>
              <a:spcAft>
                <a:spcPts val="0"/>
              </a:spcAft>
              <a:buClr>
                <a:schemeClr val="dk1"/>
              </a:buClr>
              <a:buSzPct val="61111"/>
              <a:buFont typeface="Arial"/>
              <a:buNone/>
            </a:pPr>
            <a:r>
              <a:rPr lang="fi"/>
              <a:t>- vanhasta pystyyn kuolleesta männystä voi tulla kelo. Kuollut mänty muuttuu harmaaksi, kuivuu japudottaa suuren osan oksistaan. Mahtava juuri kuitenkin pitää kelon pystyssä.</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75d8955ee5_0_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fi" sz="2620">
                <a:solidFill>
                  <a:srgbClr val="93C47D"/>
                </a:solidFill>
              </a:rPr>
              <a:t>Tuore kangasmetsä</a:t>
            </a:r>
            <a:endParaRPr b="1" sz="3520">
              <a:solidFill>
                <a:srgbClr val="93C47D"/>
              </a:solidFill>
            </a:endParaRPr>
          </a:p>
        </p:txBody>
      </p:sp>
      <p:sp>
        <p:nvSpPr>
          <p:cNvPr id="137" name="Google Shape;137;g275d8955ee5_0_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fi"/>
              <a:t>- alueella, jossa maaperä on hyvin kosteutta sitovaa moreenia. Moreeni on maalaji, jossa on hienoa hiekkaa ja erikokoisia kiviä pienistä kivistä suuriin lohkareisiin. </a:t>
            </a:r>
            <a:endParaRPr/>
          </a:p>
          <a:p>
            <a:pPr indent="0" lvl="0" marL="0" rtl="0" algn="l">
              <a:spcBef>
                <a:spcPts val="0"/>
              </a:spcBef>
              <a:spcAft>
                <a:spcPts val="0"/>
              </a:spcAft>
              <a:buClr>
                <a:schemeClr val="dk1"/>
              </a:buClr>
              <a:buSzPct val="61111"/>
              <a:buFont typeface="Arial"/>
              <a:buNone/>
            </a:pPr>
            <a:r>
              <a:rPr lang="fi"/>
              <a:t>- lajisto on runsaampaa kuin kuivan kangasmetsän. Tämä johtuu siitä, että</a:t>
            </a:r>
            <a:endParaRPr/>
          </a:p>
          <a:p>
            <a:pPr indent="0" lvl="0" marL="0" rtl="0" algn="l">
              <a:spcBef>
                <a:spcPts val="0"/>
              </a:spcBef>
              <a:spcAft>
                <a:spcPts val="0"/>
              </a:spcAft>
              <a:buNone/>
            </a:pPr>
            <a:r>
              <a:rPr lang="fi"/>
              <a:t>kosteutta sitova maaperä on myös ravinteikkaampaa. </a:t>
            </a:r>
            <a:endParaRPr/>
          </a:p>
          <a:p>
            <a:pPr indent="0" lvl="0" marL="0" rtl="0" algn="l">
              <a:spcBef>
                <a:spcPts val="0"/>
              </a:spcBef>
              <a:spcAft>
                <a:spcPts val="0"/>
              </a:spcAft>
              <a:buNone/>
            </a:pPr>
            <a:r>
              <a:rPr lang="fi"/>
              <a:t>- pohjakerroksen sammalet kasvavat yhtenäisenä sammalmattona maan päällä. </a:t>
            </a:r>
            <a:endParaRPr/>
          </a:p>
          <a:p>
            <a:pPr indent="0" lvl="0" marL="0" rtl="0" algn="l">
              <a:spcBef>
                <a:spcPts val="0"/>
              </a:spcBef>
              <a:spcAft>
                <a:spcPts val="0"/>
              </a:spcAft>
              <a:buClr>
                <a:schemeClr val="dk1"/>
              </a:buClr>
              <a:buSzPct val="61111"/>
              <a:buFont typeface="Arial"/>
              <a:buNone/>
            </a:pPr>
            <a:r>
              <a:rPr lang="fi"/>
              <a:t>- kenttäkerroksessa yleisin varpukasvi on mustikka. Oikein rehevillä paikoilla voit nähdä käenkaalin. </a:t>
            </a:r>
            <a:endParaRPr/>
          </a:p>
          <a:p>
            <a:pPr indent="0" lvl="0" marL="0" rtl="0" algn="l">
              <a:spcBef>
                <a:spcPts val="0"/>
              </a:spcBef>
              <a:spcAft>
                <a:spcPts val="0"/>
              </a:spcAft>
              <a:buClr>
                <a:schemeClr val="dk1"/>
              </a:buClr>
              <a:buSzPct val="61111"/>
              <a:buFont typeface="Arial"/>
              <a:buNone/>
            </a:pPr>
            <a:r>
              <a:rPr lang="fi"/>
              <a:t>- yleisin puulaji on kuusi. Kuusi pärjää hyvin myös varjossa, ja sillä on alas tyveen</a:t>
            </a:r>
            <a:endParaRPr/>
          </a:p>
          <a:p>
            <a:pPr indent="0" lvl="0" marL="0" rtl="0" algn="l">
              <a:spcBef>
                <a:spcPts val="0"/>
              </a:spcBef>
              <a:spcAft>
                <a:spcPts val="0"/>
              </a:spcAft>
              <a:buClr>
                <a:schemeClr val="dk1"/>
              </a:buClr>
              <a:buSzPct val="61111"/>
              <a:buFont typeface="Arial"/>
              <a:buNone/>
            </a:pPr>
            <a:r>
              <a:rPr lang="fi"/>
              <a:t>asti tuuheita oksia. Vanhat kuusimetsät ovatkin varjoisia. Tämän takia tuoreissa kangasmetsissä</a:t>
            </a:r>
            <a:endParaRPr/>
          </a:p>
          <a:p>
            <a:pPr indent="0" lvl="0" marL="0" rtl="0" algn="l">
              <a:spcBef>
                <a:spcPts val="0"/>
              </a:spcBef>
              <a:spcAft>
                <a:spcPts val="0"/>
              </a:spcAft>
              <a:buNone/>
            </a:pPr>
            <a:r>
              <a:rPr lang="fi"/>
              <a:t>viihtyy lajeja, jotka pärjäävät vähemmällä valolla. </a:t>
            </a:r>
            <a:endParaRPr/>
          </a:p>
          <a:p>
            <a:pPr indent="0" lvl="0" marL="0" rtl="0" algn="l">
              <a:spcBef>
                <a:spcPts val="0"/>
              </a:spcBef>
              <a:spcAft>
                <a:spcPts val="0"/>
              </a:spcAft>
              <a:buNone/>
            </a:pPr>
            <a:r>
              <a:rPr lang="fi"/>
              <a:t>- tiheä kuusikko suojaa kenttä- ja pohjakerroksen kasveja auringon paahteelta, kuivumiselta ja pakkasilta. Kuusen juuret ovat lähellä maanpintaa ja sen takia se ei pärjää mäntyjen lailla kuivilla hiekkamailla.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75d8955ee5_0_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i" sz="2620">
                <a:solidFill>
                  <a:srgbClr val="93C47D"/>
                </a:solidFill>
              </a:rPr>
              <a:t>Lehto</a:t>
            </a:r>
            <a:endParaRPr b="1" sz="2620">
              <a:solidFill>
                <a:srgbClr val="93C47D"/>
              </a:solidFill>
            </a:endParaRPr>
          </a:p>
        </p:txBody>
      </p:sp>
      <p:sp>
        <p:nvSpPr>
          <p:cNvPr id="143" name="Google Shape;143;g275d8955ee5_0_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fi"/>
              <a:t>- maa on ravinteikasta multaa. </a:t>
            </a:r>
            <a:endParaRPr/>
          </a:p>
          <a:p>
            <a:pPr indent="0" lvl="0" marL="0" rtl="0" algn="l">
              <a:spcBef>
                <a:spcPts val="0"/>
              </a:spcBef>
              <a:spcAft>
                <a:spcPts val="0"/>
              </a:spcAft>
              <a:buClr>
                <a:schemeClr val="dk1"/>
              </a:buClr>
              <a:buSzPct val="61111"/>
              <a:buFont typeface="Arial"/>
              <a:buNone/>
            </a:pPr>
            <a:r>
              <a:rPr lang="fi"/>
              <a:t>- uutta multaa muodostuu joka vuosi, kun syksyllä putoavat lehdet tippuvat maahan ja hajoavat mullaksi. Esimerkiksi madot käyttävät ravinnokseen kuolleita lehtiä ja samalla hajottavat niitä mullaksi. </a:t>
            </a:r>
            <a:endParaRPr/>
          </a:p>
          <a:p>
            <a:pPr indent="0" lvl="0" marL="0" rtl="0" algn="l">
              <a:spcBef>
                <a:spcPts val="0"/>
              </a:spcBef>
              <a:spcAft>
                <a:spcPts val="0"/>
              </a:spcAft>
              <a:buClr>
                <a:schemeClr val="dk1"/>
              </a:buClr>
              <a:buSzPct val="61111"/>
              <a:buFont typeface="Arial"/>
              <a:buNone/>
            </a:pPr>
            <a:r>
              <a:rPr lang="fi"/>
              <a:t>Suurin osa lehdoista sijaitsee Suomen eteläosissa. Monet lehdoista on raivattu viljelyskäyttöön</a:t>
            </a:r>
            <a:endParaRPr/>
          </a:p>
          <a:p>
            <a:pPr indent="0" lvl="0" marL="0" rtl="0" algn="l">
              <a:spcBef>
                <a:spcPts val="0"/>
              </a:spcBef>
              <a:spcAft>
                <a:spcPts val="0"/>
              </a:spcAft>
              <a:buClr>
                <a:schemeClr val="dk1"/>
              </a:buClr>
              <a:buSzPct val="61111"/>
              <a:buFont typeface="Arial"/>
              <a:buNone/>
            </a:pPr>
            <a:r>
              <a:rPr lang="fi"/>
              <a:t>ravinteikkaan multansa takia.</a:t>
            </a:r>
            <a:endParaRPr/>
          </a:p>
          <a:p>
            <a:pPr indent="0" lvl="0" marL="0" rtl="0" algn="l">
              <a:spcBef>
                <a:spcPts val="0"/>
              </a:spcBef>
              <a:spcAft>
                <a:spcPts val="0"/>
              </a:spcAft>
              <a:buNone/>
            </a:pPr>
            <a:r>
              <a:rPr lang="fi"/>
              <a:t>- yleisimmät puut ovat lehtipuut, kuten koivu, leppä, paju, haapa, tammi ja vaahtera. Keväällä lehdon tunnistaa runsaana kukkivista sini- ja valkovuokoista. </a:t>
            </a:r>
            <a:endParaRPr/>
          </a:p>
          <a:p>
            <a:pPr indent="0" lvl="0" marL="0" rtl="0" algn="l">
              <a:spcBef>
                <a:spcPts val="0"/>
              </a:spcBef>
              <a:spcAft>
                <a:spcPts val="0"/>
              </a:spcAft>
              <a:buClr>
                <a:schemeClr val="dk1"/>
              </a:buClr>
              <a:buSzPct val="61111"/>
              <a:buFont typeface="Arial"/>
              <a:buNone/>
            </a:pPr>
            <a:r>
              <a:rPr lang="fi"/>
              <a:t>- kesällä puiden lehtien auettua valoa pääsee vain vähän metsän pohjalle. Tämän</a:t>
            </a:r>
            <a:endParaRPr/>
          </a:p>
          <a:p>
            <a:pPr indent="0" lvl="0" marL="0" rtl="0" algn="l">
              <a:spcBef>
                <a:spcPts val="0"/>
              </a:spcBef>
              <a:spcAft>
                <a:spcPts val="0"/>
              </a:spcAft>
              <a:buClr>
                <a:schemeClr val="dk1"/>
              </a:buClr>
              <a:buSzPct val="61111"/>
              <a:buFont typeface="Arial"/>
              <a:buNone/>
            </a:pPr>
            <a:r>
              <a:rPr lang="fi"/>
              <a:t>takia kenttä- ja pohjakerroksessa elävien kasvien pitää pärjätä vähäisellä valolla. Näillä lajeilla on</a:t>
            </a:r>
            <a:endParaRPr/>
          </a:p>
          <a:p>
            <a:pPr indent="0" lvl="0" marL="0" rtl="0" algn="l">
              <a:spcBef>
                <a:spcPts val="0"/>
              </a:spcBef>
              <a:spcAft>
                <a:spcPts val="0"/>
              </a:spcAft>
              <a:buClr>
                <a:schemeClr val="dk1"/>
              </a:buClr>
              <a:buSzPct val="61111"/>
              <a:buFont typeface="Arial"/>
              <a:buNone/>
            </a:pPr>
            <a:r>
              <a:rPr lang="fi"/>
              <a:t>usein kokoonsa nähden suuret lehdet.</a:t>
            </a:r>
            <a:endParaRPr/>
          </a:p>
          <a:p>
            <a:pPr indent="0" lvl="0" marL="0" rtl="0" algn="l">
              <a:spcBef>
                <a:spcPts val="0"/>
              </a:spcBef>
              <a:spcAft>
                <a:spcPts val="0"/>
              </a:spcAft>
              <a:buNone/>
            </a:pPr>
            <a:r>
              <a:rPr lang="fi"/>
              <a:t>- lehdot ovat tärkeitä elinympäristöjä monille Suomen nisäkkäille ja linnuille. Tämän takia lehdossa</a:t>
            </a:r>
            <a:endParaRPr/>
          </a:p>
          <a:p>
            <a:pPr indent="0" lvl="0" marL="0" rtl="0" algn="l">
              <a:spcBef>
                <a:spcPts val="0"/>
              </a:spcBef>
              <a:spcAft>
                <a:spcPts val="0"/>
              </a:spcAft>
              <a:buClr>
                <a:schemeClr val="dk1"/>
              </a:buClr>
              <a:buSzPct val="61111"/>
              <a:buFont typeface="Arial"/>
              <a:buNone/>
            </a:pPr>
            <a:r>
              <a:rPr lang="fi"/>
              <a:t>eläinlajien määrä on suurempi kuin muissa metsissä. Vesien rannoilla sijaitsevissa kosteissa</a:t>
            </a:r>
            <a:endParaRPr/>
          </a:p>
          <a:p>
            <a:pPr indent="0" lvl="0" marL="0" rtl="0" algn="l">
              <a:spcBef>
                <a:spcPts val="0"/>
              </a:spcBef>
              <a:spcAft>
                <a:spcPts val="0"/>
              </a:spcAft>
              <a:buClr>
                <a:schemeClr val="dk1"/>
              </a:buClr>
              <a:buSzPct val="61111"/>
              <a:buFont typeface="Arial"/>
              <a:buNone/>
            </a:pPr>
            <a:r>
              <a:rPr lang="fi"/>
              <a:t>lehdoissa voi olla jopa vyötärön korkeudelle kasvavia saniaisia.</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75d8955ee5_0_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solidFill>
                  <a:srgbClr val="BF9000"/>
                </a:solidFill>
              </a:rPr>
              <a:t>RAVINTOKETJU JA RAVINTOVERKKO</a:t>
            </a:r>
            <a:endParaRPr b="1">
              <a:solidFill>
                <a:srgbClr val="BF9000"/>
              </a:solidFill>
            </a:endParaRPr>
          </a:p>
        </p:txBody>
      </p:sp>
      <p:sp>
        <p:nvSpPr>
          <p:cNvPr id="149" name="Google Shape;149;g275d8955ee5_0_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fi" sz="2400"/>
              <a:t>tarkoitta energian siirtymistä eliöstä toiseen.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fi" sz="2400"/>
              <a:t>Kasvinsyöjä syö kasveja. Peto syö kasvinsyöjän. -&gt;ravintoketju</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fi" sz="2400"/>
              <a:t>Luonnossa ravintoketjut menevät ristiin ja muodostavat verkoston (ravintoverkko).</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55" name="Google Shape;155;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56" name="Google Shape;156;p6"/>
          <p:cNvPicPr preferRelativeResize="0"/>
          <p:nvPr/>
        </p:nvPicPr>
        <p:blipFill rotWithShape="1">
          <a:blip r:embed="rId3">
            <a:alphaModFix/>
          </a:blip>
          <a:srcRect b="0" l="0" r="0" t="0"/>
          <a:stretch/>
        </p:blipFill>
        <p:spPr>
          <a:xfrm>
            <a:off x="1141928" y="0"/>
            <a:ext cx="686014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75d8955ee5_0_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2" name="Google Shape;162;g275d8955ee5_0_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63" name="Google Shape;163;g275d8955ee5_0_71"/>
          <p:cNvPicPr preferRelativeResize="0"/>
          <p:nvPr/>
        </p:nvPicPr>
        <p:blipFill>
          <a:blip r:embed="rId3">
            <a:alphaModFix/>
          </a:blip>
          <a:stretch>
            <a:fillRect/>
          </a:stretch>
        </p:blipFill>
        <p:spPr>
          <a:xfrm>
            <a:off x="468400" y="147712"/>
            <a:ext cx="7777099" cy="484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75d8955ee5_0_63"/>
          <p:cNvSpPr txBox="1"/>
          <p:nvPr>
            <p:ph idx="1" type="body"/>
          </p:nvPr>
        </p:nvSpPr>
        <p:spPr>
          <a:xfrm>
            <a:off x="276350" y="1170150"/>
            <a:ext cx="36651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fi" sz="2800">
                <a:solidFill>
                  <a:schemeClr val="dk1"/>
                </a:solidFill>
              </a:rPr>
              <a:t>Ravintoverkko</a:t>
            </a:r>
            <a:endParaRPr/>
          </a:p>
        </p:txBody>
      </p:sp>
      <p:pic>
        <p:nvPicPr>
          <p:cNvPr id="169" name="Google Shape;169;g275d8955ee5_0_63"/>
          <p:cNvPicPr preferRelativeResize="0"/>
          <p:nvPr/>
        </p:nvPicPr>
        <p:blipFill>
          <a:blip r:embed="rId3">
            <a:alphaModFix/>
          </a:blip>
          <a:stretch>
            <a:fillRect/>
          </a:stretch>
        </p:blipFill>
        <p:spPr>
          <a:xfrm>
            <a:off x="3340625" y="149988"/>
            <a:ext cx="4283499" cy="48435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79350d9cd9_0_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Sienet</a:t>
            </a:r>
            <a:endParaRPr/>
          </a:p>
        </p:txBody>
      </p:sp>
      <p:sp>
        <p:nvSpPr>
          <p:cNvPr id="175" name="Google Shape;175;g279350d9cd9_0_9"/>
          <p:cNvSpPr txBox="1"/>
          <p:nvPr>
            <p:ph idx="1" type="body"/>
          </p:nvPr>
        </p:nvSpPr>
        <p:spPr>
          <a:xfrm>
            <a:off x="311700" y="1152475"/>
            <a:ext cx="4325400" cy="3416400"/>
          </a:xfrm>
          <a:prstGeom prst="rect">
            <a:avLst/>
          </a:prstGeom>
        </p:spPr>
        <p:txBody>
          <a:bodyPr anchorCtr="0" anchor="t" bIns="91425" lIns="91425" spcFirstLastPara="1" rIns="91425" wrap="square" tIns="91425">
            <a:normAutofit/>
          </a:bodyPr>
          <a:lstStyle/>
          <a:p>
            <a:pPr indent="0" lvl="0" marL="0" rtl="0" algn="l">
              <a:spcBef>
                <a:spcPts val="1900"/>
              </a:spcBef>
              <a:spcAft>
                <a:spcPts val="1900"/>
              </a:spcAft>
              <a:buClr>
                <a:schemeClr val="dk1"/>
              </a:buClr>
              <a:buSzPts val="1100"/>
              <a:buFont typeface="Arial"/>
              <a:buNone/>
            </a:pPr>
            <a:r>
              <a:rPr b="1" lang="fi" sz="1900">
                <a:solidFill>
                  <a:schemeClr val="dk1"/>
                </a:solidFill>
                <a:highlight>
                  <a:srgbClr val="FFFFFF"/>
                </a:highlight>
              </a:rPr>
              <a:t>Symbioosi</a:t>
            </a:r>
            <a:br>
              <a:rPr b="1" lang="fi" sz="1900">
                <a:solidFill>
                  <a:schemeClr val="dk1"/>
                </a:solidFill>
                <a:highlight>
                  <a:srgbClr val="FFFFFF"/>
                </a:highlight>
              </a:rPr>
            </a:br>
            <a:r>
              <a:rPr b="1" lang="fi" sz="1900">
                <a:solidFill>
                  <a:schemeClr val="dk1"/>
                </a:solidFill>
                <a:highlight>
                  <a:srgbClr val="FFFFFF"/>
                </a:highlight>
              </a:rPr>
              <a:t>- </a:t>
            </a:r>
            <a:r>
              <a:rPr lang="fi" sz="1900">
                <a:solidFill>
                  <a:schemeClr val="dk1"/>
                </a:solidFill>
                <a:highlight>
                  <a:srgbClr val="FFFFFF"/>
                </a:highlight>
              </a:rPr>
              <a:t>suuri merkitys metsiemme puille. -Puun juuristoon levittäytynyt hienojakoinen sienirihmasto tehostaa puun vedenottokykyä. Puu saa sieneltä veden mukana typpeä, fosforia ja kalsiumia, sieni puulta sokeria ja muita ravinteita. </a:t>
            </a:r>
            <a:endParaRPr/>
          </a:p>
        </p:txBody>
      </p:sp>
      <p:pic>
        <p:nvPicPr>
          <p:cNvPr id="176" name="Google Shape;176;g279350d9cd9_0_9"/>
          <p:cNvPicPr preferRelativeResize="0"/>
          <p:nvPr/>
        </p:nvPicPr>
        <p:blipFill>
          <a:blip r:embed="rId3">
            <a:alphaModFix/>
          </a:blip>
          <a:stretch>
            <a:fillRect/>
          </a:stretch>
        </p:blipFill>
        <p:spPr>
          <a:xfrm>
            <a:off x="4637100" y="1199925"/>
            <a:ext cx="4202099" cy="29043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279350d9cd9_0_0"/>
          <p:cNvSpPr txBox="1"/>
          <p:nvPr>
            <p:ph type="ctrTitle"/>
          </p:nvPr>
        </p:nvSpPr>
        <p:spPr>
          <a:xfrm>
            <a:off x="311700" y="248250"/>
            <a:ext cx="4355100" cy="68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fi" sz="3080"/>
              <a:t>YHTEYTTÄMINEN</a:t>
            </a:r>
            <a:endParaRPr b="1" sz="3080"/>
          </a:p>
        </p:txBody>
      </p:sp>
      <p:pic>
        <p:nvPicPr>
          <p:cNvPr id="63" name="Google Shape;63;g279350d9cd9_0_0"/>
          <p:cNvPicPr preferRelativeResize="0"/>
          <p:nvPr/>
        </p:nvPicPr>
        <p:blipFill>
          <a:blip r:embed="rId3">
            <a:alphaModFix/>
          </a:blip>
          <a:stretch>
            <a:fillRect/>
          </a:stretch>
        </p:blipFill>
        <p:spPr>
          <a:xfrm>
            <a:off x="665275" y="855700"/>
            <a:ext cx="3578250" cy="3840975"/>
          </a:xfrm>
          <a:prstGeom prst="rect">
            <a:avLst/>
          </a:prstGeom>
          <a:noFill/>
          <a:ln>
            <a:noFill/>
          </a:ln>
        </p:spPr>
      </p:pic>
      <p:pic>
        <p:nvPicPr>
          <p:cNvPr id="64" name="Google Shape;64;g279350d9cd9_0_0"/>
          <p:cNvPicPr preferRelativeResize="0"/>
          <p:nvPr/>
        </p:nvPicPr>
        <p:blipFill>
          <a:blip r:embed="rId4">
            <a:alphaModFix/>
          </a:blip>
          <a:stretch>
            <a:fillRect/>
          </a:stretch>
        </p:blipFill>
        <p:spPr>
          <a:xfrm>
            <a:off x="4792950" y="539650"/>
            <a:ext cx="3311725" cy="4157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768a70d7b8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JOKAISENOIKEUDET</a:t>
            </a:r>
            <a:endParaRPr b="1"/>
          </a:p>
        </p:txBody>
      </p:sp>
      <p:sp>
        <p:nvSpPr>
          <p:cNvPr id="182" name="Google Shape;182;g2768a70d7b8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i" sz="2600">
                <a:solidFill>
                  <a:schemeClr val="dk1"/>
                </a:solidFill>
                <a:highlight>
                  <a:srgbClr val="FFFFFF"/>
                </a:highlight>
              </a:rPr>
              <a:t>Jokaisenoikeuksilla tarkoitetaan jokaisen oikeutta käyttää luontoa siitä riippumatta, kuka omistaa alueen tai on sen haltija. Luonnon käyttämiseen jokaisenoikeuksien sallimissa rajoissa ei siis tarvita maanomistajan lupaa eikä oikeuksien käyttämisestä tarvitse maksaa mitään.</a:t>
            </a:r>
            <a:endParaRPr sz="2600">
              <a:solidFill>
                <a:schemeClr val="dk1"/>
              </a:solidFill>
              <a:highlight>
                <a:srgbClr val="FFFFFF"/>
              </a:highlight>
            </a:endParaRPr>
          </a:p>
          <a:p>
            <a:pPr indent="0" lvl="0" marL="0" rtl="0" algn="l">
              <a:spcBef>
                <a:spcPts val="0"/>
              </a:spcBef>
              <a:spcAft>
                <a:spcPts val="0"/>
              </a:spcAft>
              <a:buNone/>
            </a:pPr>
            <a:r>
              <a:rPr lang="fi" sz="1575" u="sng">
                <a:solidFill>
                  <a:schemeClr val="hlink"/>
                </a:solidFill>
                <a:highlight>
                  <a:srgbClr val="FFFFFF"/>
                </a:highlight>
                <a:hlinkClick r:id="rId3"/>
              </a:rPr>
              <a:t>https://www.luontoon.fi/jokaisenoikeudet</a:t>
            </a:r>
            <a:endParaRPr sz="1575">
              <a:solidFill>
                <a:schemeClr val="dk1"/>
              </a:solidFill>
              <a:highlight>
                <a:srgbClr val="FFFFFF"/>
              </a:highlight>
            </a:endParaRPr>
          </a:p>
          <a:p>
            <a:pPr indent="0" lvl="0" marL="0" rtl="0" algn="l">
              <a:spcBef>
                <a:spcPts val="0"/>
              </a:spcBef>
              <a:spcAft>
                <a:spcPts val="0"/>
              </a:spcAft>
              <a:buNone/>
            </a:pPr>
            <a:r>
              <a:t/>
            </a:r>
            <a:endParaRPr sz="1575">
              <a:solidFill>
                <a:schemeClr val="dk1"/>
              </a:solidFill>
              <a:highlight>
                <a:srgbClr val="FFFFFF"/>
              </a:highlight>
            </a:endParaRPr>
          </a:p>
          <a:p>
            <a:pPr indent="0" lvl="0" marL="0" rtl="0" algn="l">
              <a:spcBef>
                <a:spcPts val="0"/>
              </a:spcBef>
              <a:spcAft>
                <a:spcPts val="0"/>
              </a:spcAft>
              <a:buNone/>
            </a:pPr>
            <a:r>
              <a:rPr lang="fi" sz="1575" u="sng">
                <a:solidFill>
                  <a:schemeClr val="hlink"/>
                </a:solidFill>
                <a:highlight>
                  <a:srgbClr val="FFFFFF"/>
                </a:highlight>
                <a:hlinkClick r:id="rId4"/>
              </a:rPr>
              <a:t>https://www.mtvuutiset.fi/artikkeli/jokamiehenoikeudet-ovat-nyt-sukupuolineutraalisti-jokaisenoikeudet-metsahallitus-meilla-on-mahdollisuus-toimia-esimerkkina/8727518#gs.4sw0u6</a:t>
            </a:r>
            <a:endParaRPr sz="1575">
              <a:solidFill>
                <a:schemeClr val="dk1"/>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768a70d7b8_0_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LUONNON MONIMUOTOISUUS</a:t>
            </a:r>
            <a:endParaRPr b="1"/>
          </a:p>
        </p:txBody>
      </p:sp>
      <p:sp>
        <p:nvSpPr>
          <p:cNvPr id="188" name="Google Shape;188;g2768a70d7b8_0_6"/>
          <p:cNvSpPr txBox="1"/>
          <p:nvPr>
            <p:ph idx="1" type="body"/>
          </p:nvPr>
        </p:nvSpPr>
        <p:spPr>
          <a:xfrm>
            <a:off x="271975" y="113262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fi" sz="2000"/>
              <a:t>maapallon lajien ja eliöyhteisöjen kirjoa ja lajien sisäistä perinnöllistä vaihtelua</a:t>
            </a:r>
            <a:endParaRPr sz="2000"/>
          </a:p>
          <a:p>
            <a:pPr indent="-355600" lvl="0" marL="457200" rtl="0" algn="l">
              <a:spcBef>
                <a:spcPts val="0"/>
              </a:spcBef>
              <a:spcAft>
                <a:spcPts val="0"/>
              </a:spcAft>
              <a:buSzPts val="2000"/>
              <a:buChar char="-"/>
            </a:pPr>
            <a:r>
              <a:rPr lang="fi" sz="2000"/>
              <a:t>kaikki elollinen kuuluu luonnon monimuotoisuuteen: kasvit, eläimet, sienet, mikrobit</a:t>
            </a:r>
            <a:endParaRPr sz="2000"/>
          </a:p>
          <a:p>
            <a:pPr indent="-355600" lvl="0" marL="457200" rtl="0" algn="l">
              <a:spcBef>
                <a:spcPts val="0"/>
              </a:spcBef>
              <a:spcAft>
                <a:spcPts val="0"/>
              </a:spcAft>
              <a:buSzPts val="2000"/>
              <a:buChar char="-"/>
            </a:pPr>
            <a:r>
              <a:rPr lang="fi" sz="2000"/>
              <a:t>kaiken ihmisen hyvinvoinnin edellytys</a:t>
            </a:r>
            <a:endParaRPr sz="2000"/>
          </a:p>
          <a:p>
            <a:pPr indent="0" lvl="0" marL="457200" rtl="0" algn="l">
              <a:spcBef>
                <a:spcPts val="0"/>
              </a:spcBef>
              <a:spcAft>
                <a:spcPts val="0"/>
              </a:spcAft>
              <a:buNone/>
            </a:pPr>
            <a:r>
              <a:rPr lang="fi" sz="2000"/>
              <a:t>-&gt; ihmisen toiminta ei saa tuhota luonnon monimuotoisuutta (luontokato)</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rPr lang="fi" sz="2000" u="sng">
                <a:solidFill>
                  <a:schemeClr val="hlink"/>
                </a:solidFill>
                <a:hlinkClick r:id="rId3"/>
              </a:rPr>
              <a:t>https://vihrealippu.fi/luonnonkirjo/</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79350d9cd9_0_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Käsitteitä</a:t>
            </a:r>
            <a:endParaRPr/>
          </a:p>
        </p:txBody>
      </p:sp>
      <p:sp>
        <p:nvSpPr>
          <p:cNvPr id="194" name="Google Shape;194;g279350d9cd9_0_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i" sz="2300"/>
              <a:t>eliö								yhteyttäminen</a:t>
            </a:r>
            <a:endParaRPr sz="2300"/>
          </a:p>
          <a:p>
            <a:pPr indent="0" lvl="0" marL="0" rtl="0" algn="l">
              <a:spcBef>
                <a:spcPts val="0"/>
              </a:spcBef>
              <a:spcAft>
                <a:spcPts val="0"/>
              </a:spcAft>
              <a:buNone/>
            </a:pPr>
            <a:r>
              <a:rPr lang="fi" sz="2300"/>
              <a:t>tuottaja						ravintoketju</a:t>
            </a:r>
            <a:endParaRPr sz="2300"/>
          </a:p>
          <a:p>
            <a:pPr indent="0" lvl="0" marL="0" rtl="0" algn="l">
              <a:spcBef>
                <a:spcPts val="0"/>
              </a:spcBef>
              <a:spcAft>
                <a:spcPts val="0"/>
              </a:spcAft>
              <a:buNone/>
            </a:pPr>
            <a:r>
              <a:rPr lang="fi" sz="2300"/>
              <a:t>kuluttaja						kasvinsyöjä</a:t>
            </a:r>
            <a:endParaRPr sz="2300"/>
          </a:p>
          <a:p>
            <a:pPr indent="0" lvl="0" marL="0" rtl="0" algn="l">
              <a:spcBef>
                <a:spcPts val="0"/>
              </a:spcBef>
              <a:spcAft>
                <a:spcPts val="0"/>
              </a:spcAft>
              <a:buNone/>
            </a:pPr>
            <a:r>
              <a:rPr lang="fi" sz="2300"/>
              <a:t>hajottaja						peto</a:t>
            </a:r>
            <a:endParaRPr sz="2300"/>
          </a:p>
          <a:p>
            <a:pPr indent="0" lvl="0" marL="0" rtl="0" algn="l">
              <a:spcBef>
                <a:spcPts val="0"/>
              </a:spcBef>
              <a:spcAft>
                <a:spcPts val="0"/>
              </a:spcAft>
              <a:buNone/>
            </a:pPr>
            <a:r>
              <a:rPr lang="fi" sz="2300"/>
              <a:t>kasvupaikkatekijä			varpu</a:t>
            </a:r>
            <a:endParaRPr sz="2300"/>
          </a:p>
          <a:p>
            <a:pPr indent="0" lvl="0" marL="0" rtl="0" algn="l">
              <a:spcBef>
                <a:spcPts val="0"/>
              </a:spcBef>
              <a:spcAft>
                <a:spcPts val="0"/>
              </a:spcAft>
              <a:buNone/>
            </a:pPr>
            <a:r>
              <a:rPr lang="fi" sz="2300"/>
              <a:t>symbioosi						kelo</a:t>
            </a:r>
            <a:endParaRPr sz="2300"/>
          </a:p>
          <a:p>
            <a:pPr indent="0" lvl="0" marL="0" rtl="0" algn="l">
              <a:spcBef>
                <a:spcPts val="0"/>
              </a:spcBef>
              <a:spcAft>
                <a:spcPts val="0"/>
              </a:spcAft>
              <a:buNone/>
            </a:pPr>
            <a:r>
              <a:rPr lang="fi" sz="2300"/>
              <a:t>lahoaminen					itiöemä</a:t>
            </a:r>
            <a:endParaRPr sz="2300"/>
          </a:p>
          <a:p>
            <a:pPr indent="0" lvl="0" marL="0" rtl="0" algn="l">
              <a:spcBef>
                <a:spcPts val="0"/>
              </a:spcBef>
              <a:spcAft>
                <a:spcPts val="0"/>
              </a:spcAft>
              <a:buNone/>
            </a:pPr>
            <a:r>
              <a:rPr lang="fi" sz="2300"/>
              <a:t>moreeni</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797503d69a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Lähteet:</a:t>
            </a:r>
            <a:endParaRPr/>
          </a:p>
        </p:txBody>
      </p:sp>
      <p:sp>
        <p:nvSpPr>
          <p:cNvPr id="200" name="Google Shape;200;g2797503d69a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fi" u="sng">
                <a:solidFill>
                  <a:schemeClr val="hlink"/>
                </a:solidFill>
                <a:hlinkClick r:id="rId3"/>
              </a:rPr>
              <a:t>www.wikipedia.fi</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Koulun ympäristötieto 5, Sanoma Pro</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e-Ympäristöoppi ja e-Biologia</a:t>
            </a:r>
            <a:endParaRPr/>
          </a:p>
          <a:p>
            <a:pPr indent="0" lvl="0" marL="0" rtl="0" algn="l">
              <a:spcBef>
                <a:spcPts val="0"/>
              </a:spcBef>
              <a:spcAft>
                <a:spcPts val="0"/>
              </a:spcAft>
              <a:buNone/>
            </a:pPr>
            <a:r>
              <a:t/>
            </a:r>
            <a:endParaRPr/>
          </a:p>
          <a:p>
            <a:pPr indent="0" lvl="0" marL="0" rtl="0" algn="l">
              <a:spcBef>
                <a:spcPts val="0"/>
              </a:spcBef>
              <a:spcAft>
                <a:spcPts val="0"/>
              </a:spcAft>
              <a:buNone/>
            </a:pPr>
            <a:r>
              <a:rPr lang="fi" u="sng">
                <a:solidFill>
                  <a:schemeClr val="hlink"/>
                </a:solidFill>
                <a:hlinkClick r:id="rId4"/>
              </a:rPr>
              <a:t>www.</a:t>
            </a:r>
            <a:r>
              <a:rPr lang="fi" sz="2000" u="sng">
                <a:solidFill>
                  <a:schemeClr val="hlink"/>
                </a:solidFill>
                <a:hlinkClick r:id="rId5"/>
              </a:rPr>
              <a:t>vihrealippu.fi/luonnonkirjo/</a:t>
            </a:r>
            <a:endParaRPr sz="2000"/>
          </a:p>
          <a:p>
            <a:pPr indent="0" lvl="0" marL="0" rtl="0" algn="l">
              <a:spcBef>
                <a:spcPts val="0"/>
              </a:spcBef>
              <a:spcAft>
                <a:spcPts val="0"/>
              </a:spcAft>
              <a:buNone/>
            </a:pPr>
            <a:r>
              <a:t/>
            </a:r>
            <a:endParaRPr sz="2000"/>
          </a:p>
          <a:p>
            <a:pPr indent="0" lvl="0" marL="0" rtl="0" algn="l">
              <a:spcBef>
                <a:spcPts val="0"/>
              </a:spcBef>
              <a:spcAft>
                <a:spcPts val="0"/>
              </a:spcAft>
              <a:buClr>
                <a:schemeClr val="dk1"/>
              </a:buClr>
              <a:buSzPct val="69811"/>
              <a:buFont typeface="Arial"/>
              <a:buNone/>
            </a:pPr>
            <a:r>
              <a:rPr lang="fi" sz="1575" u="sng">
                <a:solidFill>
                  <a:schemeClr val="accent5"/>
                </a:solidFill>
                <a:highlight>
                  <a:schemeClr val="lt1"/>
                </a:highlight>
                <a:hlinkClick r:id="rId6">
                  <a:extLst>
                    <a:ext uri="{A12FA001-AC4F-418D-AE19-62706E023703}">
                      <ahyp:hlinkClr val="tx"/>
                    </a:ext>
                  </a:extLst>
                </a:hlinkClick>
              </a:rPr>
              <a:t>https://www.luontoon.fi/jokaisenoikeudet</a:t>
            </a:r>
            <a:endParaRPr sz="1575">
              <a:solidFill>
                <a:schemeClr val="dk1"/>
              </a:solidFill>
              <a:highlight>
                <a:schemeClr val="lt1"/>
              </a:highlight>
            </a:endParaRPr>
          </a:p>
          <a:p>
            <a:pPr indent="0" lvl="0" marL="0" rtl="0" algn="l">
              <a:spcBef>
                <a:spcPts val="0"/>
              </a:spcBef>
              <a:spcAft>
                <a:spcPts val="0"/>
              </a:spcAft>
              <a:buClr>
                <a:schemeClr val="dk1"/>
              </a:buClr>
              <a:buSzPct val="69811"/>
              <a:buFont typeface="Arial"/>
              <a:buNone/>
            </a:pPr>
            <a:r>
              <a:t/>
            </a:r>
            <a:endParaRPr sz="1575">
              <a:solidFill>
                <a:schemeClr val="dk1"/>
              </a:solidFill>
              <a:highlight>
                <a:schemeClr val="lt1"/>
              </a:highlight>
            </a:endParaRPr>
          </a:p>
          <a:p>
            <a:pPr indent="0" lvl="0" marL="0" rtl="0" algn="l">
              <a:spcBef>
                <a:spcPts val="0"/>
              </a:spcBef>
              <a:spcAft>
                <a:spcPts val="0"/>
              </a:spcAft>
              <a:buNone/>
            </a:pPr>
            <a:r>
              <a:rPr lang="fi" sz="1575" u="sng">
                <a:solidFill>
                  <a:schemeClr val="accent5"/>
                </a:solidFill>
                <a:highlight>
                  <a:schemeClr val="lt1"/>
                </a:highlight>
                <a:hlinkClick r:id="rId7">
                  <a:extLst>
                    <a:ext uri="{A12FA001-AC4F-418D-AE19-62706E023703}">
                      <ahyp:hlinkClr val="tx"/>
                    </a:ext>
                  </a:extLst>
                </a:hlinkClick>
              </a:rPr>
              <a:t>https://www.mtvuutiset.fi/artikkeli/jokamiehenoikeudet-ovat-nyt-sukupuolineutraalisti-jokaisenoikeudet-metsahallitus-meilla-on-mahdollisuus-toimia-esimerkkina/8727518#gs.4sw0u6</a:t>
            </a:r>
            <a:endParaRPr sz="1575">
              <a:solidFill>
                <a:schemeClr val="dk1"/>
              </a:solidFill>
              <a:highlight>
                <a:schemeClr val="lt1"/>
              </a:highlight>
            </a:endParaRPr>
          </a:p>
          <a:p>
            <a:pPr indent="0" lvl="0" marL="0" rtl="0" algn="l">
              <a:spcBef>
                <a:spcPts val="0"/>
              </a:spcBef>
              <a:spcAft>
                <a:spcPts val="0"/>
              </a:spcAft>
              <a:buClr>
                <a:schemeClr val="dk1"/>
              </a:buClr>
              <a:buSzPct val="69811"/>
              <a:buFont typeface="Arial"/>
              <a:buNone/>
            </a:pPr>
            <a:r>
              <a:t/>
            </a:r>
            <a:endParaRPr sz="1575">
              <a:solidFill>
                <a:schemeClr val="dk1"/>
              </a:solidFill>
              <a:highlight>
                <a:schemeClr val="lt1"/>
              </a:highlight>
            </a:endParaRPr>
          </a:p>
          <a:p>
            <a:pPr indent="0" lvl="0" marL="0" rtl="0" algn="just">
              <a:spcBef>
                <a:spcPts val="0"/>
              </a:spcBef>
              <a:spcAft>
                <a:spcPts val="0"/>
              </a:spcAft>
              <a:buClr>
                <a:schemeClr val="dk1"/>
              </a:buClr>
              <a:buSzPct val="67486"/>
              <a:buFont typeface="Arial"/>
              <a:buNone/>
            </a:pPr>
            <a:r>
              <a:rPr lang="fi" sz="1629" u="sng">
                <a:solidFill>
                  <a:schemeClr val="hlink"/>
                </a:solidFill>
                <a:highlight>
                  <a:srgbClr val="FFFFFF"/>
                </a:highlight>
                <a:hlinkClick r:id="rId8"/>
              </a:rPr>
              <a:t>http://virtuoosi.pkky.fi/metsaverkko/metsaekologia/ekologia1.htm</a:t>
            </a:r>
            <a:endParaRPr sz="1629">
              <a:solidFill>
                <a:srgbClr val="21BB55"/>
              </a:solidFill>
              <a:highlight>
                <a:srgbClr val="FFFFFF"/>
              </a:highlight>
            </a:endParaRPr>
          </a:p>
          <a:p>
            <a:pPr indent="0" lvl="0" marL="0" rtl="0" algn="l">
              <a:spcBef>
                <a:spcPts val="0"/>
              </a:spcBef>
              <a:spcAft>
                <a:spcPts val="0"/>
              </a:spcAft>
              <a:buClr>
                <a:schemeClr val="dk1"/>
              </a:buClr>
              <a:buSzPct val="67486"/>
              <a:buFont typeface="Arial"/>
              <a:buNone/>
            </a:pPr>
            <a:r>
              <a:t/>
            </a:r>
            <a:endParaRPr sz="1629">
              <a:solidFill>
                <a:schemeClr val="dk1"/>
              </a:solidFill>
            </a:endParaRPr>
          </a:p>
          <a:p>
            <a:pPr indent="0" lvl="0" marL="0" rtl="0" algn="just">
              <a:spcBef>
                <a:spcPts val="0"/>
              </a:spcBef>
              <a:spcAft>
                <a:spcPts val="0"/>
              </a:spcAft>
              <a:buClr>
                <a:schemeClr val="dk1"/>
              </a:buClr>
              <a:buSzPct val="67486"/>
              <a:buFont typeface="Arial"/>
              <a:buNone/>
            </a:pPr>
            <a:r>
              <a:rPr lang="fi" sz="1629" u="sng">
                <a:solidFill>
                  <a:schemeClr val="hlink"/>
                </a:solidFill>
                <a:highlight>
                  <a:srgbClr val="FFFFFF"/>
                </a:highlight>
                <a:hlinkClick r:id="rId9"/>
              </a:rPr>
              <a:t>http://virtuoosi.pkky.fi/metsaverkko/metsaekologia/sukkessio.htm</a:t>
            </a:r>
            <a:endParaRPr sz="1629">
              <a:solidFill>
                <a:srgbClr val="21BB55"/>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275d8955ee5_0_0"/>
          <p:cNvSpPr txBox="1"/>
          <p:nvPr>
            <p:ph idx="1" type="subTitle"/>
          </p:nvPr>
        </p:nvSpPr>
        <p:spPr>
          <a:xfrm>
            <a:off x="311700" y="592125"/>
            <a:ext cx="8520600" cy="3738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Clr>
                <a:schemeClr val="dk1"/>
              </a:buClr>
              <a:buSzPts val="1100"/>
              <a:buFont typeface="Arial"/>
              <a:buNone/>
            </a:pPr>
            <a:r>
              <a:rPr b="1" lang="fi" sz="4200">
                <a:solidFill>
                  <a:srgbClr val="6AA84F"/>
                </a:solidFill>
              </a:rPr>
              <a:t>Metsä</a:t>
            </a:r>
            <a:endParaRPr b="1" sz="4200">
              <a:solidFill>
                <a:srgbClr val="6AA84F"/>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i"/>
              <a:t>Aluetta kutsutaan metsäksi, kun</a:t>
            </a:r>
            <a:endParaRPr/>
          </a:p>
          <a:p>
            <a:pPr indent="-406400" lvl="0" marL="457200" rtl="0" algn="l">
              <a:spcBef>
                <a:spcPts val="0"/>
              </a:spcBef>
              <a:spcAft>
                <a:spcPts val="0"/>
              </a:spcAft>
              <a:buSzPts val="2800"/>
              <a:buChar char="-"/>
            </a:pPr>
            <a:r>
              <a:rPr lang="fi"/>
              <a:t>alueella kasvaa puita, jotka ovat vähintään viiden metrin korkuisia</a:t>
            </a:r>
            <a:endParaRPr/>
          </a:p>
          <a:p>
            <a:pPr indent="-406400" lvl="0" marL="457200" rtl="0" algn="l">
              <a:spcBef>
                <a:spcPts val="0"/>
              </a:spcBef>
              <a:spcAft>
                <a:spcPts val="0"/>
              </a:spcAft>
              <a:buSzPts val="2800"/>
              <a:buChar char="-"/>
            </a:pPr>
            <a:r>
              <a:rPr lang="fi"/>
              <a:t>alue on vähintään puolen hehtaarin kokoinen eli hieman jalkapallokenttää pienempi.</a:t>
            </a:r>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75" name="Google Shape;75;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76" name="Google Shape;76;p2"/>
          <p:cNvPicPr preferRelativeResize="0"/>
          <p:nvPr/>
        </p:nvPicPr>
        <p:blipFill rotWithShape="1">
          <a:blip r:embed="rId3">
            <a:alphaModFix/>
          </a:blip>
          <a:srcRect b="11465" l="0" r="4733" t="0"/>
          <a:stretch/>
        </p:blipFill>
        <p:spPr>
          <a:xfrm>
            <a:off x="0" y="0"/>
            <a:ext cx="8711076" cy="4553750"/>
          </a:xfrm>
          <a:prstGeom prst="rect">
            <a:avLst/>
          </a:prstGeom>
          <a:noFill/>
          <a:ln>
            <a:noFill/>
          </a:ln>
        </p:spPr>
      </p:pic>
      <p:sp>
        <p:nvSpPr>
          <p:cNvPr id="77" name="Google Shape;77;p2"/>
          <p:cNvSpPr txBox="1"/>
          <p:nvPr/>
        </p:nvSpPr>
        <p:spPr>
          <a:xfrm>
            <a:off x="371100" y="3176675"/>
            <a:ext cx="84018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fi" sz="2100" u="sng" cap="none" strike="noStrike">
                <a:solidFill>
                  <a:schemeClr val="hlink"/>
                </a:solidFill>
                <a:latin typeface="Arial"/>
                <a:ea typeface="Arial"/>
                <a:cs typeface="Arial"/>
                <a:sym typeface="Arial"/>
                <a:hlinkClick r:id="rId4"/>
              </a:rPr>
              <a:t>Metsän kerrokset</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75d8955ee5_0_7"/>
          <p:cNvSpPr txBox="1"/>
          <p:nvPr>
            <p:ph idx="1" type="subTitle"/>
          </p:nvPr>
        </p:nvSpPr>
        <p:spPr>
          <a:xfrm>
            <a:off x="311700" y="380025"/>
            <a:ext cx="8520600" cy="435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t>POHJAKERROS</a:t>
            </a:r>
            <a:endParaRPr/>
          </a:p>
        </p:txBody>
      </p:sp>
      <p:pic>
        <p:nvPicPr>
          <p:cNvPr id="83" name="Google Shape;83;g275d8955ee5_0_7"/>
          <p:cNvPicPr preferRelativeResize="0"/>
          <p:nvPr/>
        </p:nvPicPr>
        <p:blipFill>
          <a:blip r:embed="rId3">
            <a:alphaModFix/>
          </a:blip>
          <a:stretch>
            <a:fillRect/>
          </a:stretch>
        </p:blipFill>
        <p:spPr>
          <a:xfrm>
            <a:off x="0" y="865895"/>
            <a:ext cx="9143999" cy="34117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75d8955ee5_0_13"/>
          <p:cNvSpPr txBox="1"/>
          <p:nvPr>
            <p:ph idx="1" type="subTitle"/>
          </p:nvPr>
        </p:nvSpPr>
        <p:spPr>
          <a:xfrm>
            <a:off x="311700" y="1440525"/>
            <a:ext cx="8520600" cy="218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9" name="Google Shape;89;g275d8955ee5_0_13"/>
          <p:cNvPicPr preferRelativeResize="0"/>
          <p:nvPr/>
        </p:nvPicPr>
        <p:blipFill>
          <a:blip r:embed="rId3">
            <a:alphaModFix/>
          </a:blip>
          <a:stretch>
            <a:fillRect/>
          </a:stretch>
        </p:blipFill>
        <p:spPr>
          <a:xfrm>
            <a:off x="0" y="742350"/>
            <a:ext cx="9143999" cy="4197575"/>
          </a:xfrm>
          <a:prstGeom prst="rect">
            <a:avLst/>
          </a:prstGeom>
          <a:noFill/>
          <a:ln>
            <a:noFill/>
          </a:ln>
        </p:spPr>
      </p:pic>
      <p:sp>
        <p:nvSpPr>
          <p:cNvPr id="90" name="Google Shape;90;g275d8955ee5_0_13"/>
          <p:cNvSpPr txBox="1"/>
          <p:nvPr/>
        </p:nvSpPr>
        <p:spPr>
          <a:xfrm>
            <a:off x="2527575" y="388850"/>
            <a:ext cx="3384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2800">
                <a:solidFill>
                  <a:schemeClr val="dk2"/>
                </a:solidFill>
              </a:rPr>
              <a:t>KENTTÄ</a:t>
            </a:r>
            <a:r>
              <a:rPr lang="fi" sz="2800">
                <a:solidFill>
                  <a:schemeClr val="dk2"/>
                </a:solidFill>
              </a:rPr>
              <a:t>KERROS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75d8955ee5_0_21"/>
          <p:cNvSpPr txBox="1"/>
          <p:nvPr>
            <p:ph idx="1" type="subTitle"/>
          </p:nvPr>
        </p:nvSpPr>
        <p:spPr>
          <a:xfrm>
            <a:off x="311700" y="291650"/>
            <a:ext cx="8520600" cy="33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t>PENSASKERROS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96" name="Google Shape;96;g275d8955ee5_0_21"/>
          <p:cNvPicPr preferRelativeResize="0"/>
          <p:nvPr/>
        </p:nvPicPr>
        <p:blipFill>
          <a:blip r:embed="rId3">
            <a:alphaModFix/>
          </a:blip>
          <a:stretch>
            <a:fillRect/>
          </a:stretch>
        </p:blipFill>
        <p:spPr>
          <a:xfrm>
            <a:off x="0" y="1095875"/>
            <a:ext cx="9144001" cy="358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75d8955ee5_0_27"/>
          <p:cNvSpPr txBox="1"/>
          <p:nvPr>
            <p:ph idx="1" type="subTitle"/>
          </p:nvPr>
        </p:nvSpPr>
        <p:spPr>
          <a:xfrm>
            <a:off x="311700" y="459550"/>
            <a:ext cx="8520600" cy="316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i"/>
              <a:t>PUUKERROS</a:t>
            </a:r>
            <a:endParaRPr/>
          </a:p>
          <a:p>
            <a:pPr indent="0" lvl="0" marL="0" rtl="0" algn="ctr">
              <a:spcBef>
                <a:spcPts val="0"/>
              </a:spcBef>
              <a:spcAft>
                <a:spcPts val="0"/>
              </a:spcAft>
              <a:buNone/>
            </a:pPr>
            <a:r>
              <a:t/>
            </a:r>
            <a:endParaRPr/>
          </a:p>
          <a:p>
            <a:pPr indent="0" lvl="0" marL="0" rtl="0" algn="l">
              <a:spcBef>
                <a:spcPts val="0"/>
              </a:spcBef>
              <a:spcAft>
                <a:spcPts val="0"/>
              </a:spcAft>
              <a:buNone/>
            </a:pPr>
            <a:r>
              <a:t/>
            </a:r>
            <a:endParaRPr/>
          </a:p>
        </p:txBody>
      </p:sp>
      <p:pic>
        <p:nvPicPr>
          <p:cNvPr id="102" name="Google Shape;102;g275d8955ee5_0_27"/>
          <p:cNvPicPr preferRelativeResize="0"/>
          <p:nvPr/>
        </p:nvPicPr>
        <p:blipFill>
          <a:blip r:embed="rId3">
            <a:alphaModFix/>
          </a:blip>
          <a:stretch>
            <a:fillRect/>
          </a:stretch>
        </p:blipFill>
        <p:spPr>
          <a:xfrm>
            <a:off x="574450" y="1230125"/>
            <a:ext cx="7741776" cy="3341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08" name="Google Shape;108;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109" name="Google Shape;109;p3"/>
          <p:cNvPicPr preferRelativeResize="0"/>
          <p:nvPr/>
        </p:nvPicPr>
        <p:blipFill rotWithShape="1">
          <a:blip r:embed="rId3">
            <a:alphaModFix/>
          </a:blip>
          <a:srcRect b="0" l="0" r="0" t="0"/>
          <a:stretch/>
        </p:blipFill>
        <p:spPr>
          <a:xfrm>
            <a:off x="311700" y="0"/>
            <a:ext cx="7242157" cy="4568876"/>
          </a:xfrm>
          <a:prstGeom prst="rect">
            <a:avLst/>
          </a:prstGeom>
          <a:noFill/>
          <a:ln>
            <a:noFill/>
          </a:ln>
        </p:spPr>
      </p:pic>
      <p:sp>
        <p:nvSpPr>
          <p:cNvPr id="110" name="Google Shape;110;p3"/>
          <p:cNvSpPr txBox="1"/>
          <p:nvPr/>
        </p:nvSpPr>
        <p:spPr>
          <a:xfrm>
            <a:off x="2357425" y="4527900"/>
            <a:ext cx="468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u="sng">
                <a:solidFill>
                  <a:schemeClr val="hlink"/>
                </a:solidFill>
                <a:hlinkClick r:id="rId4"/>
              </a:rPr>
              <a:t>https://www.youtube.com/watch?v=gabybR0llNw</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