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6" r:id="rId4"/>
    <p:sldId id="267" r:id="rId5"/>
    <p:sldId id="264" r:id="rId6"/>
    <p:sldId id="265" r:id="rId7"/>
    <p:sldId id="262" r:id="rId8"/>
    <p:sldId id="263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5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A862F7-522C-93D2-A76F-CBCE1CE40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D83D6BF-CB22-EA48-85DD-C60C39330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6D0133-67BA-F737-461D-93844083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99F-3F04-4B47-A542-CE9E36A71DDA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71A072-DA68-13D7-3777-5F41F5A8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B6D066-43FD-B0EA-67AD-D7D2A822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EB53-C6C2-49DD-B9DA-EA3705D46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09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D6E846-79E3-BF72-FD0D-B97BC17D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670EBE-64B1-19ED-DF47-DA9C86AD9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4D3019-D1DA-C8A1-4FBE-563BD742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99F-3F04-4B47-A542-CE9E36A71DDA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428450-7C81-3D3B-8E5E-F8A5D2B9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6031EF-B4B0-74EB-11F8-F1A60EAC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EB53-C6C2-49DD-B9DA-EA3705D46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439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5C0DA1D-13B4-7C8D-A7CA-F6B30149E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7C1C9D8-D8A8-AF74-AF88-803BF8BE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6B0CEA-FEAA-2945-A583-19300B56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99F-3F04-4B47-A542-CE9E36A71DDA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0697FB-AF5C-69BE-FB8E-18AFD3AE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B04045-EC59-A318-A4D5-02153672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EB53-C6C2-49DD-B9DA-EA3705D46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01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A4E554-A8BD-8501-4C9D-9C9EB152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3E5218-831F-D573-745E-494619B4B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E801FC-0BA3-7C65-2489-3A37B408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99F-3F04-4B47-A542-CE9E36A71DDA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1BB04A-B7E4-AEF5-43A3-CDF6FF795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A36F53-2652-629F-0A92-EF915BE7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EB53-C6C2-49DD-B9DA-EA3705D46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40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44F83E-2A4E-A070-CED1-E32C6E52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79E1BA-29FC-52D9-E174-D9C2B4145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F1CB42-70AE-C9CB-DE70-EAFE5F078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99F-3F04-4B47-A542-CE9E36A71DDA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F9B587-1AB0-3117-4936-78520F2F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ECE1FD-8205-40C3-4370-9E3E9B3C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EB53-C6C2-49DD-B9DA-EA3705D46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29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11037-1A13-38EB-83BE-03F75412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FE969E-F095-8417-43E8-34AD4DA83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AD8BBC-6DAA-E893-7666-1FB8137E1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C1FEA6-716C-1594-8DE4-EE0CB34D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99F-3F04-4B47-A542-CE9E36A71DDA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D5FC7F5-DE0D-A24D-5A8E-61EFD7BB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CE2944B-4E8B-7BDC-5C82-20CABC5F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EB53-C6C2-49DD-B9DA-EA3705D46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08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1F0A53-722C-AA23-A50E-DE133BED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EE946E5-CD0E-2A87-0E5D-1D4A4446F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66CA2E-72AE-53E1-5993-A2C60ADD4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B402E4-A8BA-AA8A-0785-B9843131E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CB1EE5E-2796-0925-5F98-1465CC3AB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FC994AE-DB41-C371-C20D-00D7119C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99F-3F04-4B47-A542-CE9E36A71DDA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CD4407B-9897-C9FA-DEF5-D3F2240D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53065BB-2B2F-AC18-A303-5B9E4C84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EB53-C6C2-49DD-B9DA-EA3705D46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52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30F35B-B64B-B21D-E69D-4A151566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F15FBB7-9A7E-FD3A-9B86-8D5070C4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99F-3F04-4B47-A542-CE9E36A71DDA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B063E0D-A193-D51D-2D9C-57DF5E51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BD008FB-6523-D0F1-6F7F-C90975F5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EB53-C6C2-49DD-B9DA-EA3705D46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79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66E311-9AB1-1FD1-DE6C-72FA4485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99F-3F04-4B47-A542-CE9E36A71DDA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6315CB8-CF0D-AFB1-A4A4-19C14505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F9A43E8-3DC3-50E5-C283-6D8A1ACA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EB53-C6C2-49DD-B9DA-EA3705D46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162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88180-FFFC-9F24-7D8E-CF2D4E36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76ED47-8F77-A3F0-CB28-5A4BFC67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BC0B48-7AD4-0DB8-2B72-50213B649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F53944E-24E7-F741-7555-DD5C7F739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99F-3F04-4B47-A542-CE9E36A71DDA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1A80BC-4FD5-193E-4DEA-E5F5B3BD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199C5E-4333-D790-F7AF-1892F39A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EB53-C6C2-49DD-B9DA-EA3705D46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00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6AE87D-AC1F-87A0-692A-37F44DEDE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272DC94-09A0-8801-655B-B3C39B007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C89727-80F3-13AC-084E-50226425A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6057B2-629C-F895-C38E-BE50C26E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99F-3F04-4B47-A542-CE9E36A71DDA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687835-A818-F89D-4A73-7F243EE5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7CFFF75-D532-BC80-80B7-2561371E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EB53-C6C2-49DD-B9DA-EA3705D46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59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34F45C8-736F-EA57-E40A-2F8AC02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335A6A-55FD-F128-A929-DD5DA416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31BFD7-852C-99BC-6236-C9BEF13B1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899F-3F04-4B47-A542-CE9E36A71DDA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CC4B46-D52C-7F0C-16FE-F352B050A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EDF8FA-E1D1-2D0A-9147-44159E40E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EB53-C6C2-49DD-B9DA-EA3705D46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562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Sisällön paikkamerkki 5" descr="Värikkäät talot">
            <a:extLst>
              <a:ext uri="{FF2B5EF4-FFF2-40B4-BE49-F238E27FC236}">
                <a16:creationId xmlns:a16="http://schemas.microsoft.com/office/drawing/2014/main" id="{3F566F09-2DD2-D39E-7531-9EEA0FE95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" b="89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2016974C-54EB-3CF2-F78A-A04A435877DA}"/>
              </a:ext>
            </a:extLst>
          </p:cNvPr>
          <p:cNvSpPr/>
          <p:nvPr/>
        </p:nvSpPr>
        <p:spPr>
          <a:xfrm>
            <a:off x="1341120" y="1493520"/>
            <a:ext cx="9509760" cy="26314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7F95239-C09E-912A-7D6B-3EF0CC015270}"/>
              </a:ext>
            </a:extLst>
          </p:cNvPr>
          <p:cNvSpPr txBox="1"/>
          <p:nvPr/>
        </p:nvSpPr>
        <p:spPr>
          <a:xfrm>
            <a:off x="2259711" y="1868790"/>
            <a:ext cx="7932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solidFill>
                  <a:srgbClr val="009900"/>
                </a:solidFill>
                <a:latin typeface="Avenir Next LT Pro Light" panose="020B0304020202020204" pitchFamily="34" charset="0"/>
              </a:rPr>
              <a:t>Lukutaidon kokeen arviointi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2D99207-64BC-91B7-4661-82BA60C1E46E}"/>
              </a:ext>
            </a:extLst>
          </p:cNvPr>
          <p:cNvSpPr txBox="1"/>
          <p:nvPr/>
        </p:nvSpPr>
        <p:spPr>
          <a:xfrm>
            <a:off x="2908554" y="3075057"/>
            <a:ext cx="663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009900"/>
                </a:solidFill>
                <a:latin typeface="Avenir Next LT Pro Light" panose="020B0304020202020204" pitchFamily="34" charset="0"/>
              </a:rPr>
              <a:t>ÄI11 Abin lukutaito (Särmä 11 kpl 5)</a:t>
            </a:r>
          </a:p>
          <a:p>
            <a:pPr algn="ctr"/>
            <a:r>
              <a:rPr lang="fi-FI" sz="2000" dirty="0">
                <a:solidFill>
                  <a:srgbClr val="009900"/>
                </a:solidFill>
                <a:latin typeface="Avenir Next LT Pro Light" panose="020B0304020202020204" pitchFamily="34" charset="0"/>
              </a:rPr>
              <a:t>Hanna Vainionpää / kevät 2024</a:t>
            </a:r>
          </a:p>
        </p:txBody>
      </p:sp>
    </p:spTree>
    <p:extLst>
      <p:ext uri="{BB962C8B-B14F-4D97-AF65-F5344CB8AC3E}">
        <p14:creationId xmlns:p14="http://schemas.microsoft.com/office/powerpoint/2010/main" val="415948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FB71278-4C6A-21FD-62B6-9EC21F69E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5" t="69875" r="11019" b="10939"/>
          <a:stretch/>
        </p:blipFill>
        <p:spPr>
          <a:xfrm>
            <a:off x="0" y="1887326"/>
            <a:ext cx="12097504" cy="223850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BF67FE88-9755-A9A3-E7F5-D747019C0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5" t="27010" r="10937" b="54675"/>
          <a:stretch/>
        </p:blipFill>
        <p:spPr>
          <a:xfrm>
            <a:off x="0" y="4130040"/>
            <a:ext cx="12097504" cy="213272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A18BB09-A424-72BB-5E20-7089A395E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5" t="21488" r="11019" b="72651"/>
          <a:stretch/>
        </p:blipFill>
        <p:spPr>
          <a:xfrm>
            <a:off x="106232" y="344840"/>
            <a:ext cx="11979535" cy="67711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E4B1F55-3660-2D08-50F7-601ECDF48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5" t="30463" r="11019" b="64436"/>
          <a:stretch/>
        </p:blipFill>
        <p:spPr>
          <a:xfrm>
            <a:off x="85912" y="1259840"/>
            <a:ext cx="11979535" cy="589280"/>
          </a:xfrm>
          <a:prstGeom prst="rect">
            <a:avLst/>
          </a:prstGeom>
        </p:spPr>
      </p:pic>
      <p:sp>
        <p:nvSpPr>
          <p:cNvPr id="7" name="Alatunnisteen paikkamerkki 34">
            <a:extLst>
              <a:ext uri="{FF2B5EF4-FFF2-40B4-BE49-F238E27FC236}">
                <a16:creationId xmlns:a16="http://schemas.microsoft.com/office/drawing/2014/main" id="{6D4DB686-3FBD-A7DD-2683-C75C078A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1140" y="6372766"/>
            <a:ext cx="6288350" cy="280787"/>
          </a:xfrm>
        </p:spPr>
        <p:txBody>
          <a:bodyPr rtlCol="0"/>
          <a:lstStyle/>
          <a:p>
            <a:pPr rtl="0"/>
            <a:r>
              <a:rPr lang="fi-FI" dirty="0"/>
              <a:t>Ylioppilastutkintolautakunta: Äidinkielen ja kirjallisuuden kokeen määräykset, julkaistu 4.2.2022</a:t>
            </a:r>
          </a:p>
        </p:txBody>
      </p:sp>
    </p:spTree>
    <p:extLst>
      <p:ext uri="{BB962C8B-B14F-4D97-AF65-F5344CB8AC3E}">
        <p14:creationId xmlns:p14="http://schemas.microsoft.com/office/powerpoint/2010/main" val="395343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1653132-7B09-FF37-3AB7-FE6B7A625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5" t="44996" r="10937" b="10806"/>
          <a:stretch/>
        </p:blipFill>
        <p:spPr>
          <a:xfrm>
            <a:off x="233034" y="1605280"/>
            <a:ext cx="11725931" cy="498856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FA5C534F-0AEA-6DBC-8918-6E9577E3E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55" t="30463" r="11019" b="64436"/>
          <a:stretch/>
        </p:blipFill>
        <p:spPr>
          <a:xfrm>
            <a:off x="212466" y="995680"/>
            <a:ext cx="11746500" cy="57781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E313E51-4F38-C8A8-0169-7B314833C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55" t="21488" r="11019" b="72651"/>
          <a:stretch/>
        </p:blipFill>
        <p:spPr>
          <a:xfrm>
            <a:off x="106231" y="111160"/>
            <a:ext cx="11979535" cy="677114"/>
          </a:xfrm>
          <a:prstGeom prst="rect">
            <a:avLst/>
          </a:prstGeom>
        </p:spPr>
      </p:pic>
      <p:sp>
        <p:nvSpPr>
          <p:cNvPr id="5" name="Alatunnisteen paikkamerkki 34">
            <a:extLst>
              <a:ext uri="{FF2B5EF4-FFF2-40B4-BE49-F238E27FC236}">
                <a16:creationId xmlns:a16="http://schemas.microsoft.com/office/drawing/2014/main" id="{3FB7E9A0-125D-E8C6-AB36-96E35EB1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9060" y="6567653"/>
            <a:ext cx="6288350" cy="280787"/>
          </a:xfrm>
        </p:spPr>
        <p:txBody>
          <a:bodyPr rtlCol="0"/>
          <a:lstStyle/>
          <a:p>
            <a:pPr rtl="0"/>
            <a:r>
              <a:rPr lang="fi-FI" dirty="0"/>
              <a:t>Ylioppilastutkintolautakunta: Äidinkielen ja kirjallisuuden kokeen määräykset, julkaistu 4.2.2022</a:t>
            </a:r>
          </a:p>
        </p:txBody>
      </p:sp>
    </p:spTree>
    <p:extLst>
      <p:ext uri="{BB962C8B-B14F-4D97-AF65-F5344CB8AC3E}">
        <p14:creationId xmlns:p14="http://schemas.microsoft.com/office/powerpoint/2010/main" val="275297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Sisällön paikkamerkki 4" descr="Manhattanin taivaanranta hämärässä sumussa">
            <a:extLst>
              <a:ext uri="{FF2B5EF4-FFF2-40B4-BE49-F238E27FC236}">
                <a16:creationId xmlns:a16="http://schemas.microsoft.com/office/drawing/2014/main" id="{AA56A982-47D5-59A4-C8DF-23253A1FB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9"/>
          <a:stretch/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E6EDD97D-D36A-EF67-CE74-36ED1E95D229}"/>
              </a:ext>
            </a:extLst>
          </p:cNvPr>
          <p:cNvSpPr/>
          <p:nvPr/>
        </p:nvSpPr>
        <p:spPr>
          <a:xfrm>
            <a:off x="1153023" y="1046549"/>
            <a:ext cx="9885954" cy="49281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9D99EE2-43FB-B388-A852-9C9C55FE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001" y="1448531"/>
            <a:ext cx="8111998" cy="1325563"/>
          </a:xfrm>
        </p:spPr>
        <p:txBody>
          <a:bodyPr>
            <a:noAutofit/>
          </a:bodyPr>
          <a:lstStyle/>
          <a:p>
            <a:pPr algn="ctr"/>
            <a:r>
              <a:rPr lang="fi-FI" sz="4000" dirty="0">
                <a:latin typeface="Avenir Next LT Pro Light" panose="020B0304020202020204" pitchFamily="34" charset="0"/>
              </a:rPr>
              <a:t>Mitä lukutaidon kokeessa arvioidaan?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604F171-17CC-50AD-175D-2ADC4D042A7C}"/>
              </a:ext>
            </a:extLst>
          </p:cNvPr>
          <p:cNvSpPr txBox="1"/>
          <p:nvPr/>
        </p:nvSpPr>
        <p:spPr>
          <a:xfrm>
            <a:off x="1300817" y="3176076"/>
            <a:ext cx="9590365" cy="26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2400" dirty="0">
                <a:solidFill>
                  <a:srgbClr val="212121"/>
                </a:solidFill>
                <a:effectLst/>
              </a:rPr>
              <a:t>Lukutaidon kokeessa arvioidaan opiskelijan </a:t>
            </a:r>
            <a:r>
              <a:rPr lang="fi-FI" sz="2400" b="1" dirty="0">
                <a:solidFill>
                  <a:srgbClr val="212121"/>
                </a:solidFill>
                <a:effectLst/>
              </a:rPr>
              <a:t>kriittistä ja kulttuurista lukutaitoa</a:t>
            </a:r>
            <a:r>
              <a:rPr lang="fi-FI" sz="2400" dirty="0">
                <a:solidFill>
                  <a:srgbClr val="212121"/>
                </a:solidFill>
                <a:effectLst/>
              </a:rPr>
              <a:t>. Käytännössä arvioidaan siis sitä, miten hyvin opiskelija osaa analysoida, tulkita ja arvioida aineistoja sekä huomioida tarkastelussaan aineistojen kontekstit eli julkaisu-­ ja asiayhteydet.</a:t>
            </a:r>
            <a:br>
              <a:rPr lang="fi-FI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19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0F4DDB10-7208-0F32-AEFE-533F346CD62B}"/>
              </a:ext>
            </a:extLst>
          </p:cNvPr>
          <p:cNvSpPr/>
          <p:nvPr/>
        </p:nvSpPr>
        <p:spPr>
          <a:xfrm>
            <a:off x="5998398" y="666749"/>
            <a:ext cx="5258487" cy="558165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Sisällön paikkamerkki 11" descr="kaupungin katu">
            <a:extLst>
              <a:ext uri="{FF2B5EF4-FFF2-40B4-BE49-F238E27FC236}">
                <a16:creationId xmlns:a16="http://schemas.microsoft.com/office/drawing/2014/main" id="{287CFDDA-5377-C706-7D81-00447349E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r="12679"/>
          <a:stretch/>
        </p:blipFill>
        <p:spPr>
          <a:xfrm>
            <a:off x="5998398" y="0"/>
            <a:ext cx="6192078" cy="6858000"/>
          </a:xfr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12949DA0-FAD6-54EC-B840-6E23F48DFFAC}"/>
              </a:ext>
            </a:extLst>
          </p:cNvPr>
          <p:cNvSpPr txBox="1"/>
          <p:nvPr/>
        </p:nvSpPr>
        <p:spPr>
          <a:xfrm>
            <a:off x="439946" y="305594"/>
            <a:ext cx="512003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30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Pisteytyksessä käytetään kolmea arviointikriteeriä:</a:t>
            </a:r>
          </a:p>
          <a:p>
            <a:pPr algn="l"/>
            <a:endParaRPr lang="fi-FI" sz="2300" i="0" dirty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fi-FI" sz="2300" i="0" dirty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marL="342900" indent="-342900">
              <a:buAutoNum type="arabicPeriod"/>
            </a:pPr>
            <a:r>
              <a:rPr lang="fi-FI" sz="230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Tärkein kriteeri on </a:t>
            </a:r>
            <a:r>
              <a:rPr lang="fi-FI" sz="2300" b="1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kokonaiskuva opiskelijan lukutaidosta</a:t>
            </a:r>
            <a:r>
              <a:rPr lang="fi-FI" sz="230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fi-FI" sz="2300" dirty="0">
              <a:solidFill>
                <a:srgbClr val="212121"/>
              </a:solidFill>
              <a:latin typeface="Source Sans Pro" panose="020B0503030403020204" pitchFamily="34" charset="0"/>
            </a:endParaRPr>
          </a:p>
          <a:p>
            <a:pPr marL="342900" indent="-342900">
              <a:buAutoNum type="arabicPeriod"/>
            </a:pPr>
            <a:endParaRPr lang="fi-FI" sz="2300" i="0" dirty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marL="342900" indent="-342900">
              <a:buAutoNum type="arabicPeriod"/>
            </a:pPr>
            <a:r>
              <a:rPr lang="fi-FI" sz="230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Toiseksi tärkeimpänä huomioidaan </a:t>
            </a:r>
            <a:r>
              <a:rPr lang="fi-FI" sz="2300" b="1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sisältöainekset</a:t>
            </a:r>
            <a:r>
              <a:rPr lang="fi-FI" sz="230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 eli se, miten osuvia ja perusteltuja havaintoja ja päätelmiä opiskelija on aineistosta tehnyt.</a:t>
            </a:r>
          </a:p>
          <a:p>
            <a:pPr marL="342900" indent="-342900">
              <a:buAutoNum type="arabicPeriod"/>
            </a:pPr>
            <a:endParaRPr lang="fi-FI" sz="2300" i="0" dirty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marL="342900" indent="-342900">
              <a:buAutoNum type="arabicPeriod"/>
            </a:pPr>
            <a:r>
              <a:rPr lang="fi-FI" sz="230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Arvioinnissa huomioidaan myös vastauksen </a:t>
            </a:r>
            <a:r>
              <a:rPr lang="fi-FI" sz="2300" b="1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esitystapa</a:t>
            </a:r>
            <a:r>
              <a:rPr lang="fi-FI" sz="230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 eli vastauksen rakenteen ja kielen selkeys, mutta sitä painotetaan vähiten.</a:t>
            </a:r>
          </a:p>
          <a:p>
            <a:br>
              <a:rPr lang="fi-FI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87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CB26162-4ED8-643B-FC6F-A1969B6A0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84" t="37185" r="18750" b="16741"/>
          <a:stretch/>
        </p:blipFill>
        <p:spPr>
          <a:xfrm>
            <a:off x="1228102" y="364392"/>
            <a:ext cx="9735796" cy="612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Sisällön paikkamerkki 4" descr="Manhattanin taivaanranta">
            <a:extLst>
              <a:ext uri="{FF2B5EF4-FFF2-40B4-BE49-F238E27FC236}">
                <a16:creationId xmlns:a16="http://schemas.microsoft.com/office/drawing/2014/main" id="{9F1859D5-C175-4C03-ECC5-E4EDCBB8D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9"/>
          <a:stretch/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F929E10B-247B-B0D6-BFF2-A73539FA40E5}"/>
              </a:ext>
            </a:extLst>
          </p:cNvPr>
          <p:cNvSpPr/>
          <p:nvPr/>
        </p:nvSpPr>
        <p:spPr>
          <a:xfrm>
            <a:off x="586409" y="314960"/>
            <a:ext cx="7630909" cy="62179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BA8C21A9-8E5B-4E3C-5AE6-7EE9E346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071" y="495030"/>
            <a:ext cx="5629275" cy="1325563"/>
          </a:xfrm>
        </p:spPr>
        <p:txBody>
          <a:bodyPr>
            <a:normAutofit/>
          </a:bodyPr>
          <a:lstStyle/>
          <a:p>
            <a:pPr algn="ctr"/>
            <a:r>
              <a:rPr lang="fi-FI" sz="3800" dirty="0">
                <a:latin typeface="Avenir Next LT Pro Light" panose="020B0304020202020204" pitchFamily="34" charset="0"/>
              </a:rPr>
              <a:t>Lukutaidon vastausten pisteytys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39562C7-41F5-BA86-2C9A-1852D28BBAF1}"/>
              </a:ext>
            </a:extLst>
          </p:cNvPr>
          <p:cNvSpPr txBox="1"/>
          <p:nvPr/>
        </p:nvSpPr>
        <p:spPr>
          <a:xfrm>
            <a:off x="995323" y="2135554"/>
            <a:ext cx="68130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121"/>
                </a:solidFill>
                <a:effectLst/>
              </a:rPr>
              <a:t>Lukutaidon kokeen enimmäispistemäärä on 60 pistettä.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121"/>
                </a:solidFill>
                <a:effectLst/>
              </a:rPr>
              <a:t>Koska kokeessa vastataan kahteen tehtävään, kummastakin tehtävästä voi saada korkeintaan 30 pistettä.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121"/>
                </a:solidFill>
                <a:effectLst/>
              </a:rPr>
              <a:t>Jos yksittäinen tehtävä koostuu kahdesta alakohdasta, toisen alakohdan enimmäispistemäärä on 12 pistettä ja toisen 18 pistettä.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121"/>
                </a:solidFill>
                <a:effectLst/>
              </a:rPr>
              <a:t>Kaksiosaisiin tehtäviin vastatessa on hyvä tietää, että molemmat alakohdat arvioidaan erikseen.</a:t>
            </a:r>
          </a:p>
        </p:txBody>
      </p:sp>
    </p:spTree>
    <p:extLst>
      <p:ext uri="{BB962C8B-B14F-4D97-AF65-F5344CB8AC3E}">
        <p14:creationId xmlns:p14="http://schemas.microsoft.com/office/powerpoint/2010/main" val="136672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70993-BC5D-4FA3-01BE-3BF2E93C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380" y="436146"/>
            <a:ext cx="5629275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latin typeface="Avenir Next LT Pro Light" panose="020B0304020202020204" pitchFamily="34" charset="0"/>
              </a:rPr>
              <a:t>Kuka lukutaidon vastaukset arvioi?</a:t>
            </a:r>
          </a:p>
        </p:txBody>
      </p:sp>
      <p:pic>
        <p:nvPicPr>
          <p:cNvPr id="5" name="Sisällön paikkamerkki 4" descr="Pilvenpiirtäjiä kaupungissa">
            <a:extLst>
              <a:ext uri="{FF2B5EF4-FFF2-40B4-BE49-F238E27FC236}">
                <a16:creationId xmlns:a16="http://schemas.microsoft.com/office/drawing/2014/main" id="{BA8FD4BC-3D63-034E-4E7C-BEFB9833B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8" r="4123"/>
          <a:stretch/>
        </p:blipFill>
        <p:spPr>
          <a:xfrm>
            <a:off x="-76200" y="0"/>
            <a:ext cx="5133975" cy="6858000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87ECAF0-3DC6-B3B4-C7F8-A6050A223A2E}"/>
              </a:ext>
            </a:extLst>
          </p:cNvPr>
          <p:cNvSpPr txBox="1"/>
          <p:nvPr/>
        </p:nvSpPr>
        <p:spPr>
          <a:xfrm>
            <a:off x="5662380" y="2375756"/>
            <a:ext cx="63031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300" b="0" i="0" dirty="0">
                <a:solidFill>
                  <a:srgbClr val="212121"/>
                </a:solidFill>
                <a:effectLst/>
              </a:rPr>
              <a:t>Lukutaidon vastaukset arvioi ensin oman lukion äidinkielen ja kirjallisuuden opettaja, sitten Ylioppilastutkintolautakunnan sensori. </a:t>
            </a:r>
          </a:p>
          <a:p>
            <a:pPr algn="l"/>
            <a:endParaRPr lang="fi-FI" sz="2300" dirty="0">
              <a:solidFill>
                <a:srgbClr val="212121"/>
              </a:solidFill>
            </a:endParaRPr>
          </a:p>
          <a:p>
            <a:pPr algn="l"/>
            <a:r>
              <a:rPr lang="fi-FI" sz="2300" b="0" i="0" dirty="0">
                <a:solidFill>
                  <a:srgbClr val="212121"/>
                </a:solidFill>
                <a:effectLst/>
              </a:rPr>
              <a:t>Jos sensorin arvosana poikkeaa opettajan antamasta pistemäärästä yli kymmenen pistettä, vastauksen lukee toinenkin sensori.</a:t>
            </a:r>
          </a:p>
          <a:p>
            <a:pPr algn="l"/>
            <a:endParaRPr lang="fi-FI" sz="2300" dirty="0">
              <a:solidFill>
                <a:srgbClr val="212121"/>
              </a:solidFill>
            </a:endParaRPr>
          </a:p>
          <a:p>
            <a:pPr algn="l"/>
            <a:r>
              <a:rPr lang="fi-FI" sz="2300" b="0" i="0" dirty="0">
                <a:solidFill>
                  <a:srgbClr val="212121"/>
                </a:solidFill>
                <a:effectLst/>
              </a:rPr>
              <a:t>Ongelmallisissa tapauksissa arviointiin osallistuu myös kolmas sensori.</a:t>
            </a:r>
            <a:endParaRPr lang="fi-FI" sz="2300" dirty="0"/>
          </a:p>
        </p:txBody>
      </p:sp>
    </p:spTree>
    <p:extLst>
      <p:ext uri="{BB962C8B-B14F-4D97-AF65-F5344CB8AC3E}">
        <p14:creationId xmlns:p14="http://schemas.microsoft.com/office/powerpoint/2010/main" val="383238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20847D-3CD6-D70F-D394-25E70CF78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57201"/>
            <a:ext cx="9144000" cy="790113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rgbClr val="009900"/>
                </a:solidFill>
                <a:latin typeface="Avenir Next LT Pro Light" panose="020B0304020202020204" pitchFamily="34" charset="0"/>
              </a:rPr>
              <a:t>Vastausten pisteytys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C8C4551-A111-911C-0D41-4D24CBF50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91" t="33333" r="16093" b="23611"/>
          <a:stretch/>
        </p:blipFill>
        <p:spPr>
          <a:xfrm>
            <a:off x="1556513" y="1622392"/>
            <a:ext cx="9078973" cy="47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9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926A35C-A2A7-8CF3-3A35-C3B9F4CEA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33" t="30222" r="17417" b="19111"/>
          <a:stretch/>
        </p:blipFill>
        <p:spPr>
          <a:xfrm>
            <a:off x="1209040" y="190630"/>
            <a:ext cx="10129520" cy="65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1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470FBD6-8A2B-E3D2-F02A-ADAF8DD2B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5" t="21488" r="11019" b="29871"/>
          <a:stretch/>
        </p:blipFill>
        <p:spPr>
          <a:xfrm>
            <a:off x="106232" y="619160"/>
            <a:ext cx="11979535" cy="5619680"/>
          </a:xfrm>
          <a:prstGeom prst="rect">
            <a:avLst/>
          </a:prstGeom>
        </p:spPr>
      </p:pic>
      <p:sp>
        <p:nvSpPr>
          <p:cNvPr id="5" name="Alatunnisteen paikkamerkki 34">
            <a:extLst>
              <a:ext uri="{FF2B5EF4-FFF2-40B4-BE49-F238E27FC236}">
                <a16:creationId xmlns:a16="http://schemas.microsoft.com/office/drawing/2014/main" id="{14FD918D-8399-CEAE-313F-709E743E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300" y="6381115"/>
            <a:ext cx="6288350" cy="280787"/>
          </a:xfrm>
        </p:spPr>
        <p:txBody>
          <a:bodyPr rtlCol="0"/>
          <a:lstStyle/>
          <a:p>
            <a:pPr rtl="0"/>
            <a:r>
              <a:rPr lang="fi-FI" dirty="0"/>
              <a:t>Ylioppilastutkintolautakunta: Äidinkielen ja kirjallisuuden kokeen määräykset, julkaistu 4.2.2022</a:t>
            </a:r>
          </a:p>
        </p:txBody>
      </p:sp>
    </p:spTree>
    <p:extLst>
      <p:ext uri="{BB962C8B-B14F-4D97-AF65-F5344CB8AC3E}">
        <p14:creationId xmlns:p14="http://schemas.microsoft.com/office/powerpoint/2010/main" val="410762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238</Words>
  <Application>Microsoft Office PowerPoint</Application>
  <PresentationFormat>Laajakuva</PresentationFormat>
  <Paragraphs>29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Avenir Next LT Pro Light</vt:lpstr>
      <vt:lpstr>Calibri</vt:lpstr>
      <vt:lpstr>Calibri Light</vt:lpstr>
      <vt:lpstr>Source Sans Pro</vt:lpstr>
      <vt:lpstr>Office-teema</vt:lpstr>
      <vt:lpstr>PowerPoint-esitys</vt:lpstr>
      <vt:lpstr>Mitä lukutaidon kokeessa arvioidaan?</vt:lpstr>
      <vt:lpstr>PowerPoint-esitys</vt:lpstr>
      <vt:lpstr>PowerPoint-esitys</vt:lpstr>
      <vt:lpstr>Lukutaidon vastausten pisteytys</vt:lpstr>
      <vt:lpstr>Kuka lukutaidon vastaukset arvioi?</vt:lpstr>
      <vt:lpstr>Vastausten pisteytys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Hanna Vainionpää</dc:creator>
  <cp:lastModifiedBy>Hanna Vainionpää</cp:lastModifiedBy>
  <cp:revision>1</cp:revision>
  <dcterms:created xsi:type="dcterms:W3CDTF">2024-01-09T17:43:56Z</dcterms:created>
  <dcterms:modified xsi:type="dcterms:W3CDTF">2024-01-09T18:30:01Z</dcterms:modified>
</cp:coreProperties>
</file>