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3B64CD-9E22-402B-8570-3B008ED9C8C8}" v="8" dt="2020-02-08T08:56:21.2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" userId="cc56272e-15cf-4e64-a4db-32416b9a5121" providerId="ADAL" clId="{AF3B64CD-9E22-402B-8570-3B008ED9C8C8}"/>
    <pc:docChg chg="custSel modSld">
      <pc:chgData name="Samu" userId="cc56272e-15cf-4e64-a4db-32416b9a5121" providerId="ADAL" clId="{AF3B64CD-9E22-402B-8570-3B008ED9C8C8}" dt="2020-02-08T08:56:50.280" v="256"/>
      <pc:docMkLst>
        <pc:docMk/>
      </pc:docMkLst>
      <pc:sldChg chg="modSp modAnim">
        <pc:chgData name="Samu" userId="cc56272e-15cf-4e64-a4db-32416b9a5121" providerId="ADAL" clId="{AF3B64CD-9E22-402B-8570-3B008ED9C8C8}" dt="2020-02-08T08:56:26.912" v="250"/>
        <pc:sldMkLst>
          <pc:docMk/>
          <pc:sldMk cId="910658184" sldId="257"/>
        </pc:sldMkLst>
        <pc:spChg chg="mod">
          <ac:chgData name="Samu" userId="cc56272e-15cf-4e64-a4db-32416b9a5121" providerId="ADAL" clId="{AF3B64CD-9E22-402B-8570-3B008ED9C8C8}" dt="2020-02-08T08:56:21.199" v="248"/>
          <ac:spMkLst>
            <pc:docMk/>
            <pc:sldMk cId="910658184" sldId="257"/>
            <ac:spMk id="3" creationId="{78D8449F-1E5A-4245-B2FD-C497A1C47B24}"/>
          </ac:spMkLst>
        </pc:spChg>
      </pc:sldChg>
      <pc:sldChg chg="modAnim">
        <pc:chgData name="Samu" userId="cc56272e-15cf-4e64-a4db-32416b9a5121" providerId="ADAL" clId="{AF3B64CD-9E22-402B-8570-3B008ED9C8C8}" dt="2020-02-08T08:56:50.280" v="256"/>
        <pc:sldMkLst>
          <pc:docMk/>
          <pc:sldMk cId="101817591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55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3499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234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097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9620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826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0162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80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0801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924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823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1817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6705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2206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446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411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04C49-C050-42ED-B2E6-4401B08967A3}" type="datetimeFigureOut">
              <a:rPr lang="fi-FI" smtClean="0"/>
              <a:t>7.2.2020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77F8464-3FB3-4122-9FE8-4AA0FC1E9D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582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3A8033-73E0-406C-A189-062F856EA0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3. Lämpö	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49D04B1-118B-4B8B-8438-B5B4D19F47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981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21C1E5-B0F9-4938-9705-57CFCE67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8D8449F-1E5A-4245-B2FD-C497A1C47B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fi-FI" sz="2400" dirty="0">
                    <a:solidFill>
                      <a:srgbClr val="FF0000"/>
                    </a:solidFill>
                  </a:rPr>
                  <a:t>Energia on yksi fysiikan perustavanlaatuisimmista suureista.</a:t>
                </a:r>
              </a:p>
              <a:p>
                <a:r>
                  <a:rPr lang="fi-FI" sz="2400" dirty="0"/>
                  <a:t>Energia on suure, joka mahdollistaa työn teon.</a:t>
                </a:r>
              </a:p>
              <a:p>
                <a:pPr lvl="1"/>
                <a:r>
                  <a:rPr lang="fi-FI" sz="2400" dirty="0">
                    <a:solidFill>
                      <a:srgbClr val="FF0000"/>
                    </a:solidFill>
                  </a:rPr>
                  <a:t>Liike</a:t>
                </a:r>
              </a:p>
              <a:p>
                <a:pPr lvl="1"/>
                <a:r>
                  <a:rPr lang="fi-FI" sz="2400" dirty="0">
                    <a:solidFill>
                      <a:srgbClr val="FF0000"/>
                    </a:solidFill>
                  </a:rPr>
                  <a:t>Lämpö</a:t>
                </a:r>
              </a:p>
              <a:p>
                <a:pPr lvl="1"/>
                <a:r>
                  <a:rPr lang="fi-FI" sz="2400" dirty="0">
                    <a:solidFill>
                      <a:srgbClr val="FF0000"/>
                    </a:solidFill>
                  </a:rPr>
                  <a:t>Sähkö</a:t>
                </a:r>
              </a:p>
              <a:p>
                <a:pPr lvl="1"/>
                <a:r>
                  <a:rPr lang="fi-FI" sz="2400" dirty="0">
                    <a:solidFill>
                      <a:srgbClr val="FF0000"/>
                    </a:solidFill>
                  </a:rPr>
                  <a:t>Kemiallinen energia</a:t>
                </a:r>
              </a:p>
              <a:p>
                <a:r>
                  <a:rPr lang="fi-FI" sz="2400" i="0" dirty="0">
                    <a:latin typeface="+mj-lt"/>
                  </a:rPr>
                  <a:t>Energian </a:t>
                </a:r>
                <a:r>
                  <a:rPr lang="fi-FI" sz="2400" b="1" i="0" dirty="0">
                    <a:latin typeface="+mj-lt"/>
                  </a:rPr>
                  <a:t>tunnus on </a:t>
                </a:r>
                <a14:m>
                  <m:oMath xmlns:m="http://schemas.openxmlformats.org/officeDocument/2006/math">
                    <m:r>
                      <a:rPr lang="fi-FI" sz="2400" b="1" i="1" dirty="0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fi-FI" sz="2400" b="1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400" i="0" dirty="0">
                    <a:latin typeface="+mj-lt"/>
                  </a:rPr>
                  <a:t>ja </a:t>
                </a:r>
                <a:r>
                  <a:rPr lang="fi-FI" sz="2400" b="1" i="0" dirty="0">
                    <a:latin typeface="+mj-lt"/>
                  </a:rPr>
                  <a:t>yksikkö on joule (</a:t>
                </a:r>
                <a14:m>
                  <m:oMath xmlns:m="http://schemas.openxmlformats.org/officeDocument/2006/math">
                    <m:r>
                      <a:rPr lang="fi-FI" sz="2400" b="1" i="1" dirty="0" smtClean="0">
                        <a:latin typeface="Cambria Math" panose="02040503050406030204" pitchFamily="18" charset="0"/>
                      </a:rPr>
                      <m:t>𝑱</m:t>
                    </m:r>
                  </m:oMath>
                </a14:m>
                <a:r>
                  <a:rPr lang="fi-FI" sz="2400" b="1" i="0" dirty="0">
                    <a:latin typeface="+mj-lt"/>
                  </a:rPr>
                  <a:t>)</a:t>
                </a:r>
                <a:r>
                  <a:rPr lang="fi-FI" sz="2400" i="0" dirty="0">
                    <a:latin typeface="+mj-lt"/>
                  </a:rPr>
                  <a:t>.</a:t>
                </a:r>
                <a:endParaRPr lang="fi-FI" sz="2400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8D8449F-1E5A-4245-B2FD-C497A1C47B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58" t="-1290" b="-37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065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ACDC5D-1DEF-49F2-BA4C-D6D9A75EF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AC768C-227F-48EB-891C-99DC5FC4B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9225"/>
            <a:ext cx="8915400" cy="4491997"/>
          </a:xfrm>
        </p:spPr>
        <p:txBody>
          <a:bodyPr>
            <a:normAutofit/>
          </a:bodyPr>
          <a:lstStyle/>
          <a:p>
            <a:r>
              <a:rPr lang="fi-FI" sz="2400" dirty="0"/>
              <a:t>Lämpöenergia siirtyy aina kuumemmasta systeemistä kylmempään.</a:t>
            </a:r>
          </a:p>
          <a:p>
            <a:pPr lvl="1"/>
            <a:r>
              <a:rPr lang="fi-FI" sz="2400" b="1" dirty="0"/>
              <a:t>Lämpö</a:t>
            </a:r>
            <a:r>
              <a:rPr lang="fi-FI" sz="2400" dirty="0"/>
              <a:t> tarkoittaa tätä ilmiötä.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9C9DB9A-9AD8-47CF-81A9-EF977CCA0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3024778"/>
            <a:ext cx="8390667" cy="3211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17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5C8A71-884C-428F-A39D-0480BA38E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Ominaislämpökapasiteetti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A7BD2-A508-4B50-BD57-AF38A4FB9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14475"/>
            <a:ext cx="8915400" cy="4396747"/>
          </a:xfrm>
        </p:spPr>
        <p:txBody>
          <a:bodyPr>
            <a:normAutofit/>
          </a:bodyPr>
          <a:lstStyle/>
          <a:p>
            <a:r>
              <a:rPr lang="fi-FI" sz="2400" dirty="0"/>
              <a:t>Eri aineet varastoivat ja luovuttavat lämpöenergiaa eri tavoin.</a:t>
            </a:r>
          </a:p>
          <a:p>
            <a:r>
              <a:rPr lang="fi-FI" sz="2400" b="1" dirty="0"/>
              <a:t>Ominaislämpökapasiteetti</a:t>
            </a:r>
            <a:r>
              <a:rPr lang="fi-FI" sz="2400" dirty="0"/>
              <a:t> kuvaa aineen kykyä varastoida ja luovuttaa lämpöenergiaa.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ulukko 4">
                <a:extLst>
                  <a:ext uri="{FF2B5EF4-FFF2-40B4-BE49-F238E27FC236}">
                    <a16:creationId xmlns:a16="http://schemas.microsoft.com/office/drawing/2014/main" id="{0A951750-291E-4E56-9D50-495303AE734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71426957"/>
                  </p:ext>
                </p:extLst>
              </p:nvPr>
            </p:nvGraphicFramePr>
            <p:xfrm>
              <a:off x="1064333" y="3294191"/>
              <a:ext cx="4910338" cy="312286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23493">
                      <a:extLst>
                        <a:ext uri="{9D8B030D-6E8A-4147-A177-3AD203B41FA5}">
                          <a16:colId xmlns:a16="http://schemas.microsoft.com/office/drawing/2014/main" val="38612614"/>
                        </a:ext>
                      </a:extLst>
                    </a:gridCol>
                    <a:gridCol w="3786845">
                      <a:extLst>
                        <a:ext uri="{9D8B030D-6E8A-4147-A177-3AD203B41FA5}">
                          <a16:colId xmlns:a16="http://schemas.microsoft.com/office/drawing/2014/main" val="32954574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Aine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Ominaislämpökapasiteetti (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fi-FI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i-FI" b="1" i="1" smtClean="0">
                                      <a:latin typeface="Cambria Math" panose="02040503050406030204" pitchFamily="18" charset="0"/>
                                    </a:rPr>
                                    <m:t>𝒌𝑱</m:t>
                                  </m:r>
                                </m:num>
                                <m:den>
                                  <m:r>
                                    <a:rPr lang="fi-FI" b="1" i="1" smtClean="0">
                                      <a:latin typeface="Cambria Math" panose="02040503050406030204" pitchFamily="18" charset="0"/>
                                    </a:rPr>
                                    <m:t>𝒌𝒈</m:t>
                                  </m:r>
                                  <m:r>
                                    <a:rPr lang="fi-FI" b="1" i="1" smtClean="0">
                                      <a:latin typeface="Cambria Math" panose="02040503050406030204" pitchFamily="18" charset="0"/>
                                    </a:rPr>
                                    <m:t> ℃</m:t>
                                  </m:r>
                                </m:den>
                              </m:f>
                            </m:oMath>
                          </a14:m>
                          <a:r>
                            <a:rPr lang="fi-FI" dirty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4197827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Vesi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4,2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815182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Jää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2,1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506040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Ilma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1,0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602462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Lasi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0,84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222966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Alumiini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0,90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351436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Rauta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0,45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370969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Kupari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0,39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9812745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ulukko 4">
                <a:extLst>
                  <a:ext uri="{FF2B5EF4-FFF2-40B4-BE49-F238E27FC236}">
                    <a16:creationId xmlns:a16="http://schemas.microsoft.com/office/drawing/2014/main" id="{0A951750-291E-4E56-9D50-495303AE734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71426957"/>
                  </p:ext>
                </p:extLst>
              </p:nvPr>
            </p:nvGraphicFramePr>
            <p:xfrm>
              <a:off x="1064333" y="3294191"/>
              <a:ext cx="4910338" cy="312286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23493">
                      <a:extLst>
                        <a:ext uri="{9D8B030D-6E8A-4147-A177-3AD203B41FA5}">
                          <a16:colId xmlns:a16="http://schemas.microsoft.com/office/drawing/2014/main" val="38612614"/>
                        </a:ext>
                      </a:extLst>
                    </a:gridCol>
                    <a:gridCol w="3786845">
                      <a:extLst>
                        <a:ext uri="{9D8B030D-6E8A-4147-A177-3AD203B41FA5}">
                          <a16:colId xmlns:a16="http://schemas.microsoft.com/office/drawing/2014/main" val="3295457411"/>
                        </a:ext>
                      </a:extLst>
                    </a:gridCol>
                  </a:tblGrid>
                  <a:tr h="526987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Aine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2"/>
                          <a:stretch>
                            <a:fillRect l="-29904" t="-5747" r="-643" b="-5068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4197827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Vesi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4,2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815182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Jää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2,1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506040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Ilma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1,0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602462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Lasi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0,84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222966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Alumiini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0,90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351436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Rauta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0,45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370969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Kupari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0,39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98127451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4C75B408-33B9-433A-9D2C-4218F6D1851F}"/>
              </a:ext>
            </a:extLst>
          </p:cNvPr>
          <p:cNvCxnSpPr/>
          <p:nvPr/>
        </p:nvCxnSpPr>
        <p:spPr>
          <a:xfrm flipH="1">
            <a:off x="6096000" y="4039340"/>
            <a:ext cx="113930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iruutu 7">
            <a:extLst>
              <a:ext uri="{FF2B5EF4-FFF2-40B4-BE49-F238E27FC236}">
                <a16:creationId xmlns:a16="http://schemas.microsoft.com/office/drawing/2014/main" id="{FEA134E1-0AA4-4091-A94E-28CEF67AF6A5}"/>
              </a:ext>
            </a:extLst>
          </p:cNvPr>
          <p:cNvSpPr txBox="1"/>
          <p:nvPr/>
        </p:nvSpPr>
        <p:spPr>
          <a:xfrm>
            <a:off x="7274759" y="3577675"/>
            <a:ext cx="38529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Vedellä on suuri ominaislämpökapasiteetti. Se lämpenee ja jäähtyy hitaasti.</a:t>
            </a:r>
          </a:p>
        </p:txBody>
      </p:sp>
      <p:cxnSp>
        <p:nvCxnSpPr>
          <p:cNvPr id="9" name="Suora nuoliyhdysviiva 8">
            <a:extLst>
              <a:ext uri="{FF2B5EF4-FFF2-40B4-BE49-F238E27FC236}">
                <a16:creationId xmlns:a16="http://schemas.microsoft.com/office/drawing/2014/main" id="{1E42FBEF-6711-47A8-B7D1-DE758D88A09C}"/>
              </a:ext>
            </a:extLst>
          </p:cNvPr>
          <p:cNvCxnSpPr/>
          <p:nvPr/>
        </p:nvCxnSpPr>
        <p:spPr>
          <a:xfrm flipH="1">
            <a:off x="6095999" y="5886069"/>
            <a:ext cx="113930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ruutu 9">
            <a:extLst>
              <a:ext uri="{FF2B5EF4-FFF2-40B4-BE49-F238E27FC236}">
                <a16:creationId xmlns:a16="http://schemas.microsoft.com/office/drawing/2014/main" id="{BBA38B2F-F6A7-4290-843E-5F7B42AC4DF0}"/>
              </a:ext>
            </a:extLst>
          </p:cNvPr>
          <p:cNvSpPr txBox="1"/>
          <p:nvPr/>
        </p:nvSpPr>
        <p:spPr>
          <a:xfrm>
            <a:off x="7274759" y="5311057"/>
            <a:ext cx="3852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Metalleilla on pieni ominaislämpökapasiteetti. Ne lämpenevät ja jäähtyvät nopeasti.</a:t>
            </a:r>
          </a:p>
        </p:txBody>
      </p:sp>
    </p:spTree>
    <p:extLst>
      <p:ext uri="{BB962C8B-B14F-4D97-AF65-F5344CB8AC3E}">
        <p14:creationId xmlns:p14="http://schemas.microsoft.com/office/powerpoint/2010/main" val="422640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F1431C2C-BC03-4BF8-AE8A-9D4729AD93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7518D4-8058-49BE-A928-69F101AC09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ED769C-8315-41CB-A8D8-6AA0397B7D2B}">
  <ds:schemaRefs>
    <ds:schemaRef ds:uri="http://schemas.microsoft.com/office/2006/metadata/properties"/>
    <ds:schemaRef ds:uri="http://schemas.microsoft.com/office/infopath/2007/PartnerControls"/>
    <ds:schemaRef ds:uri="f7427850-3259-443f-8d12-2acba15422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1053</TotalTime>
  <Words>110</Words>
  <Application>Microsoft Office PowerPoint</Application>
  <PresentationFormat>Laajakuva</PresentationFormat>
  <Paragraphs>33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Cambria Math</vt:lpstr>
      <vt:lpstr>Century Gothic</vt:lpstr>
      <vt:lpstr>Wingdings 3</vt:lpstr>
      <vt:lpstr>Kuiskaus</vt:lpstr>
      <vt:lpstr>3. Lämpö </vt:lpstr>
      <vt:lpstr>Energia</vt:lpstr>
      <vt:lpstr>Lämpö</vt:lpstr>
      <vt:lpstr>Ominaislämpökapasiteetti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Lämpö </dc:title>
  <dc:creator>Samu Montonen</dc:creator>
  <cp:lastModifiedBy>Samu Montonen</cp:lastModifiedBy>
  <cp:revision>3</cp:revision>
  <dcterms:created xsi:type="dcterms:W3CDTF">2020-02-07T15:23:13Z</dcterms:created>
  <dcterms:modified xsi:type="dcterms:W3CDTF">2020-02-08T08:56:52Z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