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9" r:id="rId4"/>
    <p:sldId id="260" r:id="rId5"/>
    <p:sldId id="261" r:id="rId6"/>
    <p:sldId id="262" r:id="rId7"/>
    <p:sldId id="263" r:id="rId8"/>
    <p:sldId id="265" r:id="rId9"/>
    <p:sldId id="266" r:id="rId10"/>
    <p:sldId id="267" r:id="rId11"/>
    <p:sldId id="264" r:id="rId12"/>
    <p:sldId id="268" r:id="rId13"/>
    <p:sldId id="269"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84" y="2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Otsikkodia">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fi-FI"/>
              <a:t>Muokkaa ots. perustyyl. napsautt.</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napsautt.</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10/27/2026</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10/27/2026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Osan ylätunniste">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fi-FI"/>
              <a:t>Muokkaa ots. perustyyl. napsautt.</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F34E6425-0181-43F2-84FC-787E803FD2F8}" type="datetimeFigureOut">
              <a:rPr lang="en-US" dirty="0"/>
              <a:t>10/27/2026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10/27/2026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i-FI"/>
              <a:t>Muokkaa ots. perustyyl. napsautt.</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10/27/2026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fi-FI"/>
              <a:t>Muokkaa ots. perustyyl. napsautt.</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10/27/2026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yhjä">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10/27/2026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Kuvatekstillinen sisältö">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fi-FI"/>
              <a:t>Muokkaa ots. perustyyl. napsautt.</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76E86A4C-8E40-4F87-A4F0-01A0687C5742}" type="datetimeFigureOut">
              <a:rPr lang="en-US" dirty="0"/>
              <a:t>10/27/2026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Kuvatekstillinen kuva">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fi-FI"/>
              <a:t>Muokkaa ots. perustyyl. napsautt.</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35E72C73-2D91-4E12-BA25-F0AA0C03599B}" type="datetimeFigureOut">
              <a:rPr lang="en-US" dirty="0"/>
              <a:t>10/27/2026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amakuva ja kuvateksti">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fi-FI"/>
              <a:t>Muokkaa ots. perustyyl. napsautt.</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923A1CC3-2375-41D4-9E03-427CAF2A4C1A}" type="datetimeFigureOut">
              <a:rPr lang="en-US" dirty="0"/>
              <a:t>10/27/2026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Otsikko ja kuvateksti">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fi-FI"/>
              <a:t>Muokkaa ots. perustyyl. napsautt.</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AFF16868-8199-4C2C-A5B1-63AEE139F88E}" type="datetimeFigureOut">
              <a:rPr lang="en-US" dirty="0"/>
              <a:t>10/27/2026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Lainaus ja kuvateksti">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fi-FI"/>
              <a:t>Muokkaa ots. perustyyl. napsautt.</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AAD9FF7F-6988-44CC-821B-644E70CD2F73}" type="datetimeFigureOut">
              <a:rPr lang="en-US" dirty="0"/>
              <a:t>10/27/2026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imikortti">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fi-FI"/>
              <a:t>Muokkaa ots. perustyyl. napsautt.</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5C12C299-16B2-4475-990D-751901EACC14}" type="datetimeFigureOut">
              <a:rPr lang="en-US" dirty="0"/>
              <a:t>10/27/2026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araketta">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fi-FI"/>
              <a:t>Muokkaa ots. perustyyl. napsautt.</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10/27/2026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uvan sarake">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fi-FI"/>
              <a:t>Muokkaa ots. perustyyl. napsautt.</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10/27/2026</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fi-FI"/>
              <a:t>Muokkaa ots. perustyyl. napsautt.</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10/27/2026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Pystysuora otsikko ja teksti">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fi-FI"/>
              <a:t>Muokkaa ots. perustyyl. napsautt.</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10/27/2026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fi-FI"/>
            </a:p>
          </p:txBody>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fi-FI"/>
              <a:t>Muokkaa ots. perustyyl. napsautt.</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10/27/2026</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041BFEF-67D3-6367-25A1-971ED97182DD}"/>
              </a:ext>
            </a:extLst>
          </p:cNvPr>
          <p:cNvSpPr>
            <a:spLocks noGrp="1"/>
          </p:cNvSpPr>
          <p:nvPr>
            <p:ph type="ctrTitle"/>
          </p:nvPr>
        </p:nvSpPr>
        <p:spPr/>
        <p:txBody>
          <a:bodyPr/>
          <a:lstStyle/>
          <a:p>
            <a:r>
              <a:rPr lang="fi-FI" dirty="0">
                <a:latin typeface="Calibri" panose="020F0502020204030204" pitchFamily="34" charset="0"/>
                <a:ea typeface="Calibri" panose="020F0502020204030204" pitchFamily="34" charset="0"/>
                <a:cs typeface="Calibri" panose="020F0502020204030204" pitchFamily="34" charset="0"/>
              </a:rPr>
              <a:t>Kpl 10,</a:t>
            </a:r>
            <a:br>
              <a:rPr lang="fi-FI" dirty="0">
                <a:latin typeface="Calibri" panose="020F0502020204030204" pitchFamily="34" charset="0"/>
                <a:ea typeface="Calibri" panose="020F0502020204030204" pitchFamily="34" charset="0"/>
                <a:cs typeface="Calibri" panose="020F0502020204030204" pitchFamily="34" charset="0"/>
              </a:rPr>
            </a:br>
            <a:r>
              <a:rPr lang="fi-FI" dirty="0">
                <a:latin typeface="Calibri" panose="020F0502020204030204" pitchFamily="34" charset="0"/>
                <a:ea typeface="Calibri" panose="020F0502020204030204" pitchFamily="34" charset="0"/>
                <a:cs typeface="Calibri" panose="020F0502020204030204" pitchFamily="34" charset="0"/>
              </a:rPr>
              <a:t>Aboriginaalien ja eurooppalaisten kohtaaminen</a:t>
            </a:r>
          </a:p>
        </p:txBody>
      </p:sp>
      <p:sp>
        <p:nvSpPr>
          <p:cNvPr id="3" name="Alaotsikko 2">
            <a:extLst>
              <a:ext uri="{FF2B5EF4-FFF2-40B4-BE49-F238E27FC236}">
                <a16:creationId xmlns:a16="http://schemas.microsoft.com/office/drawing/2014/main" id="{9CC3BBB4-AD6F-F0C0-0996-7008EE48904F}"/>
              </a:ext>
            </a:extLst>
          </p:cNvPr>
          <p:cNvSpPr>
            <a:spLocks noGrp="1"/>
          </p:cNvSpPr>
          <p:nvPr>
            <p:ph type="subTitle" idx="1"/>
          </p:nvPr>
        </p:nvSpPr>
        <p:spPr/>
        <p:txBody>
          <a:bodyPr>
            <a:normAutofit/>
          </a:bodyPr>
          <a:lstStyle/>
          <a:p>
            <a:r>
              <a:rPr lang="fi-FI" sz="3600" dirty="0">
                <a:latin typeface="Calibri" panose="020F0502020204030204" pitchFamily="34" charset="0"/>
                <a:ea typeface="Calibri" panose="020F0502020204030204" pitchFamily="34" charset="0"/>
                <a:cs typeface="Calibri" panose="020F0502020204030204" pitchFamily="34" charset="0"/>
              </a:rPr>
              <a:t>s.62-69</a:t>
            </a:r>
          </a:p>
        </p:txBody>
      </p:sp>
    </p:spTree>
    <p:extLst>
      <p:ext uri="{BB962C8B-B14F-4D97-AF65-F5344CB8AC3E}">
        <p14:creationId xmlns:p14="http://schemas.microsoft.com/office/powerpoint/2010/main" val="24299905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AEFE4E6-35E9-F28D-07B7-B2F1885608C1}"/>
              </a:ext>
            </a:extLst>
          </p:cNvPr>
          <p:cNvSpPr>
            <a:spLocks noGrp="1"/>
          </p:cNvSpPr>
          <p:nvPr>
            <p:ph type="title"/>
          </p:nvPr>
        </p:nvSpPr>
        <p:spPr/>
        <p:txBody>
          <a:bodyPr/>
          <a:lstStyle/>
          <a:p>
            <a:pPr algn="ctr"/>
            <a:r>
              <a:rPr lang="fi-FI" dirty="0">
                <a:latin typeface="Calibri" panose="020F0502020204030204" pitchFamily="34" charset="0"/>
                <a:ea typeface="Calibri" panose="020F0502020204030204" pitchFamily="34" charset="0"/>
                <a:cs typeface="Calibri" panose="020F0502020204030204" pitchFamily="34" charset="0"/>
              </a:rPr>
              <a:t>Videotehtävä</a:t>
            </a:r>
          </a:p>
        </p:txBody>
      </p:sp>
      <p:sp>
        <p:nvSpPr>
          <p:cNvPr id="3" name="Sisällön paikkamerkki 2">
            <a:extLst>
              <a:ext uri="{FF2B5EF4-FFF2-40B4-BE49-F238E27FC236}">
                <a16:creationId xmlns:a16="http://schemas.microsoft.com/office/drawing/2014/main" id="{92E0EEF4-CA99-6E19-DF1F-B18C5F132A40}"/>
              </a:ext>
            </a:extLst>
          </p:cNvPr>
          <p:cNvSpPr>
            <a:spLocks noGrp="1"/>
          </p:cNvSpPr>
          <p:nvPr>
            <p:ph idx="1"/>
          </p:nvPr>
        </p:nvSpPr>
        <p:spPr>
          <a:xfrm>
            <a:off x="1154954" y="2706624"/>
            <a:ext cx="9836134" cy="3730752"/>
          </a:xfrm>
        </p:spPr>
        <p:txBody>
          <a:bodyPr>
            <a:normAutofit/>
          </a:bodyPr>
          <a:lstStyle/>
          <a:p>
            <a:pPr marL="0" indent="0">
              <a:buNone/>
            </a:pPr>
            <a:r>
              <a:rPr lang="fi-FI" sz="2000" dirty="0">
                <a:latin typeface="Calibri" panose="020F0502020204030204" pitchFamily="34" charset="0"/>
                <a:ea typeface="Calibri" panose="020F0502020204030204" pitchFamily="34" charset="0"/>
                <a:cs typeface="Calibri" panose="020F0502020204030204" pitchFamily="34" charset="0"/>
              </a:rPr>
              <a:t>Katsotaan TOP 5 -video ”Viisi alkuperäiskansojen kokemaa vääryyttä” (Otava, kpl 10)</a:t>
            </a:r>
          </a:p>
          <a:p>
            <a:pPr marL="0" indent="0">
              <a:buNone/>
            </a:pPr>
            <a:endParaRPr lang="fi-FI" sz="200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fi-FI" sz="2000" dirty="0">
                <a:latin typeface="Calibri" panose="020F0502020204030204" pitchFamily="34" charset="0"/>
                <a:ea typeface="Calibri" panose="020F0502020204030204" pitchFamily="34" charset="0"/>
                <a:cs typeface="Calibri" panose="020F0502020204030204" pitchFamily="34" charset="0"/>
              </a:rPr>
              <a:t>Ennen videon katsomista:</a:t>
            </a:r>
          </a:p>
          <a:p>
            <a:pPr marL="0" indent="0">
              <a:buNone/>
            </a:pPr>
            <a:r>
              <a:rPr lang="fi-FI" sz="2000" dirty="0">
                <a:latin typeface="Calibri" panose="020F0502020204030204" pitchFamily="34" charset="0"/>
                <a:ea typeface="Calibri" panose="020F0502020204030204" pitchFamily="34" charset="0"/>
                <a:cs typeface="Calibri" panose="020F0502020204030204" pitchFamily="34" charset="0"/>
              </a:rPr>
              <a:t>1. Millaisia vääryyksiä alkuperäiskansat ovat joutuneet kokemaan?</a:t>
            </a:r>
          </a:p>
          <a:p>
            <a:pPr>
              <a:buAutoNum type="arabicPeriod"/>
            </a:pPr>
            <a:endParaRPr lang="fi-FI" sz="200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fi-FI" sz="2000" dirty="0">
                <a:latin typeface="Calibri" panose="020F0502020204030204" pitchFamily="34" charset="0"/>
                <a:ea typeface="Calibri" panose="020F0502020204030204" pitchFamily="34" charset="0"/>
                <a:cs typeface="Calibri" panose="020F0502020204030204" pitchFamily="34" charset="0"/>
              </a:rPr>
              <a:t>Videon jälkeen:</a:t>
            </a:r>
          </a:p>
          <a:p>
            <a:pPr marL="0" indent="0">
              <a:buNone/>
            </a:pPr>
            <a:r>
              <a:rPr lang="fi-FI" sz="2000" dirty="0">
                <a:latin typeface="Calibri" panose="020F0502020204030204" pitchFamily="34" charset="0"/>
                <a:ea typeface="Calibri" panose="020F0502020204030204" pitchFamily="34" charset="0"/>
                <a:cs typeface="Calibri" panose="020F0502020204030204" pitchFamily="34" charset="0"/>
              </a:rPr>
              <a:t>2. Mitä yhteistä videon kuvaamilla vääryyksillä oli?</a:t>
            </a:r>
          </a:p>
        </p:txBody>
      </p:sp>
    </p:spTree>
    <p:extLst>
      <p:ext uri="{BB962C8B-B14F-4D97-AF65-F5344CB8AC3E}">
        <p14:creationId xmlns:p14="http://schemas.microsoft.com/office/powerpoint/2010/main" val="787672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EBA14C-BEFE-02B9-4F00-068A4F78C737}"/>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549ECFEB-B82C-3226-2A6E-43E1C5ADC7FE}"/>
              </a:ext>
            </a:extLst>
          </p:cNvPr>
          <p:cNvSpPr>
            <a:spLocks noGrp="1"/>
          </p:cNvSpPr>
          <p:nvPr>
            <p:ph type="title"/>
          </p:nvPr>
        </p:nvSpPr>
        <p:spPr/>
        <p:txBody>
          <a:bodyPr/>
          <a:lstStyle/>
          <a:p>
            <a:pPr algn="ctr"/>
            <a:r>
              <a:rPr lang="fi-FI" dirty="0">
                <a:latin typeface="Calibri" panose="020F0502020204030204" pitchFamily="34" charset="0"/>
                <a:ea typeface="Calibri" panose="020F0502020204030204" pitchFamily="34" charset="0"/>
                <a:cs typeface="Calibri" panose="020F0502020204030204" pitchFamily="34" charset="0"/>
              </a:rPr>
              <a:t>Videotehtävä</a:t>
            </a:r>
          </a:p>
        </p:txBody>
      </p:sp>
      <p:sp>
        <p:nvSpPr>
          <p:cNvPr id="3" name="Sisällön paikkamerkki 2">
            <a:extLst>
              <a:ext uri="{FF2B5EF4-FFF2-40B4-BE49-F238E27FC236}">
                <a16:creationId xmlns:a16="http://schemas.microsoft.com/office/drawing/2014/main" id="{6C6E7447-C51B-25E8-779D-1C8170DBF833}"/>
              </a:ext>
            </a:extLst>
          </p:cNvPr>
          <p:cNvSpPr>
            <a:spLocks noGrp="1"/>
          </p:cNvSpPr>
          <p:nvPr>
            <p:ph idx="1"/>
          </p:nvPr>
        </p:nvSpPr>
        <p:spPr>
          <a:xfrm>
            <a:off x="749808" y="2258568"/>
            <a:ext cx="10680192" cy="4599432"/>
          </a:xfrm>
        </p:spPr>
        <p:txBody>
          <a:bodyPr>
            <a:normAutofit fontScale="62500" lnSpcReduction="20000"/>
          </a:bodyPr>
          <a:lstStyle/>
          <a:p>
            <a:pPr marL="0" indent="0">
              <a:buNone/>
            </a:pPr>
            <a:endParaRPr lang="fi-FI" sz="240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fi-FI" sz="2900" b="1" dirty="0">
                <a:latin typeface="Calibri" panose="020F0502020204030204" pitchFamily="34" charset="0"/>
                <a:ea typeface="Calibri" panose="020F0502020204030204" pitchFamily="34" charset="0"/>
                <a:cs typeface="Calibri" panose="020F0502020204030204" pitchFamily="34" charset="0"/>
              </a:rPr>
              <a:t>2. Mitä yhteistä videon kuvaamilla vääryyksillä oli?</a:t>
            </a:r>
          </a:p>
          <a:p>
            <a:pPr>
              <a:buFont typeface="Wingdings" panose="05000000000000000000" pitchFamily="2" charset="2"/>
              <a:buChar char="§"/>
            </a:pPr>
            <a:r>
              <a:rPr lang="fi-FI" sz="2900" dirty="0">
                <a:latin typeface="Calibri" panose="020F0502020204030204" pitchFamily="34" charset="0"/>
                <a:ea typeface="Calibri" panose="020F0502020204030204" pitchFamily="34" charset="0"/>
                <a:cs typeface="Calibri" panose="020F0502020204030204" pitchFamily="34" charset="0"/>
              </a:rPr>
              <a:t>Kaikissa esimerkeissä valtakulttuuri sortaa vähemmistökulttuuria tai aiheuttaa sille muulla tavoin vahinkoa.</a:t>
            </a:r>
          </a:p>
          <a:p>
            <a:pPr>
              <a:buFont typeface="Wingdings" panose="05000000000000000000" pitchFamily="2" charset="2"/>
              <a:buChar char="§"/>
            </a:pPr>
            <a:r>
              <a:rPr lang="fi-FI" sz="2900" dirty="0">
                <a:latin typeface="Calibri" panose="020F0502020204030204" pitchFamily="34" charset="0"/>
                <a:ea typeface="Calibri" panose="020F0502020204030204" pitchFamily="34" charset="0"/>
                <a:cs typeface="Calibri" panose="020F0502020204030204" pitchFamily="34" charset="0"/>
              </a:rPr>
              <a:t>Kaikissa esimerkeissä vääryyden tekijä on eurooppalainen tai eurooppalaista alkuperää oleva kulttuuri – toki viimeisen esimerkin ilmastonmuutokseen ovat vaikuttaneet muutkin kulttuurit.</a:t>
            </a:r>
          </a:p>
          <a:p>
            <a:pPr>
              <a:buFont typeface="Wingdings" panose="05000000000000000000" pitchFamily="2" charset="2"/>
              <a:buChar char="§"/>
            </a:pPr>
            <a:r>
              <a:rPr lang="fi-FI" sz="2900" dirty="0">
                <a:latin typeface="Calibri" panose="020F0502020204030204" pitchFamily="34" charset="0"/>
                <a:ea typeface="Calibri" panose="020F0502020204030204" pitchFamily="34" charset="0"/>
                <a:cs typeface="Calibri" panose="020F0502020204030204" pitchFamily="34" charset="0"/>
              </a:rPr>
              <a:t>Viimeistä esimerkkiä lukuun ottamatta vääryyden motiivina on ainakin osittain vähemmistökulttuurin sulauttaminen valtakulttuuriin.</a:t>
            </a:r>
            <a:br>
              <a:rPr lang="fi-FI" sz="2900" dirty="0">
                <a:latin typeface="Calibri" panose="020F0502020204030204" pitchFamily="34" charset="0"/>
                <a:ea typeface="Calibri" panose="020F0502020204030204" pitchFamily="34" charset="0"/>
                <a:cs typeface="Calibri" panose="020F0502020204030204" pitchFamily="34" charset="0"/>
              </a:rPr>
            </a:br>
            <a:br>
              <a:rPr lang="fi-FI" sz="2900" dirty="0">
                <a:latin typeface="Calibri" panose="020F0502020204030204" pitchFamily="34" charset="0"/>
                <a:ea typeface="Calibri" panose="020F0502020204030204" pitchFamily="34" charset="0"/>
                <a:cs typeface="Calibri" panose="020F0502020204030204" pitchFamily="34" charset="0"/>
              </a:rPr>
            </a:br>
            <a:endParaRPr lang="fi-FI" sz="290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fi-FI" sz="2900" b="1" dirty="0">
                <a:latin typeface="Calibri" panose="020F0502020204030204" pitchFamily="34" charset="0"/>
                <a:ea typeface="Calibri" panose="020F0502020204030204" pitchFamily="34" charset="0"/>
                <a:cs typeface="Calibri" panose="020F0502020204030204" pitchFamily="34" charset="0"/>
              </a:rPr>
              <a:t>3.  Pohdi, voiko näitä vääryyksiä sovittaa ja korjata.</a:t>
            </a:r>
          </a:p>
          <a:p>
            <a:pPr>
              <a:buFont typeface="Wingdings" panose="05000000000000000000" pitchFamily="2" charset="2"/>
              <a:buChar char="§"/>
            </a:pPr>
            <a:r>
              <a:rPr lang="fi-FI" sz="2900" b="1" dirty="0">
                <a:latin typeface="Calibri" panose="020F0502020204030204" pitchFamily="34" charset="0"/>
                <a:ea typeface="Calibri" panose="020F0502020204030204" pitchFamily="34" charset="0"/>
                <a:cs typeface="Calibri" panose="020F0502020204030204" pitchFamily="34" charset="0"/>
              </a:rPr>
              <a:t>Kyllä voi: </a:t>
            </a:r>
            <a:r>
              <a:rPr lang="fi-FI" sz="2900" dirty="0">
                <a:latin typeface="Calibri" panose="020F0502020204030204" pitchFamily="34" charset="0"/>
                <a:ea typeface="Calibri" panose="020F0502020204030204" pitchFamily="34" charset="0"/>
                <a:cs typeface="Calibri" panose="020F0502020204030204" pitchFamily="34" charset="0"/>
              </a:rPr>
              <a:t>Vääryyttä tehneet valtiot voivat myöntää virheensä, pyytää anteeksi ja maksaa korvauksia uhreille ja heidän jälkeläisilleen. Ilmastonmuutoksen torjunta on myös alkuperäiskansojen elämäntavan ja elinkeinojen puolustamista.</a:t>
            </a:r>
          </a:p>
          <a:p>
            <a:pPr>
              <a:buFont typeface="Wingdings" panose="05000000000000000000" pitchFamily="2" charset="2"/>
              <a:buChar char="§"/>
            </a:pPr>
            <a:r>
              <a:rPr lang="fi-FI" sz="2900" b="1" dirty="0">
                <a:latin typeface="Calibri" panose="020F0502020204030204" pitchFamily="34" charset="0"/>
                <a:ea typeface="Calibri" panose="020F0502020204030204" pitchFamily="34" charset="0"/>
                <a:cs typeface="Calibri" panose="020F0502020204030204" pitchFamily="34" charset="0"/>
              </a:rPr>
              <a:t>Ei voi: </a:t>
            </a:r>
            <a:r>
              <a:rPr lang="fi-FI" sz="2900" dirty="0">
                <a:latin typeface="Calibri" panose="020F0502020204030204" pitchFamily="34" charset="0"/>
                <a:ea typeface="Calibri" panose="020F0502020204030204" pitchFamily="34" charset="0"/>
                <a:cs typeface="Calibri" panose="020F0502020204030204" pitchFamily="34" charset="0"/>
              </a:rPr>
              <a:t>Vahinko on niin mittaamaton, ettei sitä voi ikinä korjata tai sovittaa. Suuri osa uhreista ei ole enää elossa</a:t>
            </a:r>
            <a:r>
              <a:rPr lang="fi-FI" sz="2400" dirty="0">
                <a:latin typeface="Calibri" panose="020F0502020204030204" pitchFamily="34" charset="0"/>
                <a:ea typeface="Calibri" panose="020F0502020204030204" pitchFamily="34" charset="0"/>
                <a:cs typeface="Calibri" panose="020F0502020204030204" pitchFamily="34" charset="0"/>
              </a:rPr>
              <a:t>.</a:t>
            </a:r>
          </a:p>
          <a:p>
            <a:pPr marL="0" indent="0">
              <a:buNone/>
            </a:pPr>
            <a:endParaRPr lang="fi-FI" sz="2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753708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13743-A88A-6F57-B92D-B569BD9C2AC6}"/>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C425CB2E-398F-35A6-272A-1E9C5AA22944}"/>
              </a:ext>
            </a:extLst>
          </p:cNvPr>
          <p:cNvSpPr>
            <a:spLocks noGrp="1"/>
          </p:cNvSpPr>
          <p:nvPr>
            <p:ph type="title"/>
          </p:nvPr>
        </p:nvSpPr>
        <p:spPr/>
        <p:txBody>
          <a:bodyPr/>
          <a:lstStyle/>
          <a:p>
            <a:pPr algn="ctr"/>
            <a:r>
              <a:rPr lang="fi-FI" dirty="0">
                <a:latin typeface="Calibri" panose="020F0502020204030204" pitchFamily="34" charset="0"/>
                <a:ea typeface="Calibri" panose="020F0502020204030204" pitchFamily="34" charset="0"/>
                <a:cs typeface="Calibri" panose="020F0502020204030204" pitchFamily="34" charset="0"/>
              </a:rPr>
              <a:t>Aboriginaalien asema ennen ja nyt</a:t>
            </a:r>
          </a:p>
        </p:txBody>
      </p:sp>
      <p:sp>
        <p:nvSpPr>
          <p:cNvPr id="3" name="Sisällön paikkamerkki 2">
            <a:extLst>
              <a:ext uri="{FF2B5EF4-FFF2-40B4-BE49-F238E27FC236}">
                <a16:creationId xmlns:a16="http://schemas.microsoft.com/office/drawing/2014/main" id="{5492FA3D-28CB-E70D-DBA7-0D249586ED29}"/>
              </a:ext>
            </a:extLst>
          </p:cNvPr>
          <p:cNvSpPr>
            <a:spLocks noGrp="1"/>
          </p:cNvSpPr>
          <p:nvPr>
            <p:ph idx="1"/>
          </p:nvPr>
        </p:nvSpPr>
        <p:spPr>
          <a:xfrm>
            <a:off x="987552" y="2322576"/>
            <a:ext cx="10158984" cy="4535424"/>
          </a:xfrm>
        </p:spPr>
        <p:txBody>
          <a:bodyPr>
            <a:normAutofit/>
          </a:bodyPr>
          <a:lstStyle/>
          <a:p>
            <a:pPr marL="0" indent="0">
              <a:buNone/>
            </a:pPr>
            <a:r>
              <a:rPr lang="fi-FI" sz="2000" b="1" dirty="0">
                <a:latin typeface="Calibri" panose="020F0502020204030204" pitchFamily="34" charset="0"/>
                <a:ea typeface="Calibri" panose="020F0502020204030204" pitchFamily="34" charset="0"/>
                <a:cs typeface="Calibri" panose="020F0502020204030204" pitchFamily="34" charset="0"/>
              </a:rPr>
              <a:t>Brittien asenteet aboriginaaleja kohtaan</a:t>
            </a:r>
          </a:p>
          <a:p>
            <a:pPr marL="0" indent="0">
              <a:buNone/>
            </a:pPr>
            <a:endParaRPr lang="fi-FI" sz="2000" b="1" dirty="0">
              <a:latin typeface="Calibri" panose="020F0502020204030204" pitchFamily="34" charset="0"/>
              <a:ea typeface="Calibri" panose="020F0502020204030204" pitchFamily="34" charset="0"/>
              <a:cs typeface="Calibri" panose="020F0502020204030204" pitchFamily="34" charset="0"/>
            </a:endParaRPr>
          </a:p>
          <a:p>
            <a:pPr>
              <a:buFont typeface="Wingdings" panose="05000000000000000000" pitchFamily="2" charset="2"/>
              <a:buChar char="§"/>
            </a:pPr>
            <a:r>
              <a:rPr lang="fi-FI" sz="2000" dirty="0">
                <a:latin typeface="Calibri" panose="020F0502020204030204" pitchFamily="34" charset="0"/>
                <a:ea typeface="Calibri" panose="020F0502020204030204" pitchFamily="34" charset="0"/>
                <a:cs typeface="Calibri" panose="020F0502020204030204" pitchFamily="34" charset="0"/>
              </a:rPr>
              <a:t>1770-luvulla brittiläisen tutkimusmatkailija James Cookin retkikunta tutki Australian itärannikkoa.</a:t>
            </a:r>
          </a:p>
          <a:p>
            <a:pPr>
              <a:buFont typeface="Wingdings" panose="05000000000000000000" pitchFamily="2" charset="2"/>
              <a:buChar char="§"/>
            </a:pPr>
            <a:r>
              <a:rPr lang="fi-FI" sz="2000" dirty="0">
                <a:latin typeface="Calibri" panose="020F0502020204030204" pitchFamily="34" charset="0"/>
                <a:ea typeface="Calibri" panose="020F0502020204030204" pitchFamily="34" charset="0"/>
                <a:cs typeface="Calibri" panose="020F0502020204030204" pitchFamily="34" charset="0"/>
              </a:rPr>
              <a:t>Cook kuvaili kohtaamaansa alkuperäisväestöä </a:t>
            </a:r>
            <a:r>
              <a:rPr lang="fi-FI" sz="2000" dirty="0" err="1">
                <a:latin typeface="Calibri" panose="020F0502020204030204" pitchFamily="34" charset="0"/>
                <a:ea typeface="Calibri" panose="020F0502020204030204" pitchFamily="34" charset="0"/>
                <a:cs typeface="Calibri" panose="020F0502020204030204" pitchFamily="34" charset="0"/>
              </a:rPr>
              <a:t>etnoromanttisesti</a:t>
            </a:r>
            <a:r>
              <a:rPr lang="fi-FI" sz="2000" dirty="0">
                <a:latin typeface="Calibri" panose="020F0502020204030204" pitchFamily="34" charset="0"/>
                <a:ea typeface="Calibri" panose="020F0502020204030204" pitchFamily="34" charset="0"/>
                <a:cs typeface="Calibri" panose="020F0502020204030204" pitchFamily="34" charset="0"/>
              </a:rPr>
              <a:t>: hän ajatteli, että aboriginaalit olivat onnellisia ja viattomia jaloja villejä.</a:t>
            </a:r>
          </a:p>
          <a:p>
            <a:pPr>
              <a:buFont typeface="Wingdings" panose="05000000000000000000" pitchFamily="2" charset="2"/>
              <a:buChar char="§"/>
            </a:pPr>
            <a:r>
              <a:rPr lang="fi-FI" sz="2000" dirty="0">
                <a:latin typeface="Calibri" panose="020F0502020204030204" pitchFamily="34" charset="0"/>
                <a:ea typeface="Calibri" panose="020F0502020204030204" pitchFamily="34" charset="0"/>
                <a:cs typeface="Calibri" panose="020F0502020204030204" pitchFamily="34" charset="0"/>
              </a:rPr>
              <a:t>Myöhemmin brittien asenne muuttui </a:t>
            </a:r>
            <a:r>
              <a:rPr lang="fi-FI" sz="2000" dirty="0" err="1">
                <a:latin typeface="Calibri" panose="020F0502020204030204" pitchFamily="34" charset="0"/>
                <a:ea typeface="Calibri" panose="020F0502020204030204" pitchFamily="34" charset="0"/>
                <a:cs typeface="Calibri" panose="020F0502020204030204" pitchFamily="34" charset="0"/>
              </a:rPr>
              <a:t>etnosentristiseksi</a:t>
            </a:r>
            <a:r>
              <a:rPr lang="fi-FI" sz="2000" dirty="0">
                <a:latin typeface="Calibri" panose="020F0502020204030204" pitchFamily="34" charset="0"/>
                <a:ea typeface="Calibri" panose="020F0502020204030204" pitchFamily="34" charset="0"/>
                <a:cs typeface="Calibri" panose="020F0502020204030204" pitchFamily="34" charset="0"/>
              </a:rPr>
              <a:t> ja rasistiseksi. Aboriginaalien kulttuuria pidettiin kehittymättömänä ja heidän ajateltiin kuuluvan villiin, rumaan ja alhaiseen ihmisrotuun.</a:t>
            </a:r>
          </a:p>
          <a:p>
            <a:pPr>
              <a:buFont typeface="Wingdings" panose="05000000000000000000" pitchFamily="2" charset="2"/>
              <a:buChar char="§"/>
            </a:pPr>
            <a:r>
              <a:rPr lang="fi-FI" sz="2000" dirty="0">
                <a:latin typeface="Calibri" panose="020F0502020204030204" pitchFamily="34" charset="0"/>
                <a:ea typeface="Calibri" panose="020F0502020204030204" pitchFamily="34" charset="0"/>
                <a:cs typeface="Calibri" panose="020F0502020204030204" pitchFamily="34" charset="0"/>
              </a:rPr>
              <a:t>Aboriginaaleista huolimatta britit ajattelivat, että Australia oli asuttamaton maanosa eli terra </a:t>
            </a:r>
            <a:r>
              <a:rPr lang="fi-FI" sz="2000" dirty="0" err="1">
                <a:latin typeface="Calibri" panose="020F0502020204030204" pitchFamily="34" charset="0"/>
                <a:ea typeface="Calibri" panose="020F0502020204030204" pitchFamily="34" charset="0"/>
                <a:cs typeface="Calibri" panose="020F0502020204030204" pitchFamily="34" charset="0"/>
              </a:rPr>
              <a:t>nullius</a:t>
            </a:r>
            <a:r>
              <a:rPr lang="fi-FI" sz="2000" dirty="0">
                <a:latin typeface="Calibri" panose="020F0502020204030204" pitchFamily="34" charset="0"/>
                <a:ea typeface="Calibri" panose="020F0502020204030204" pitchFamily="34" charset="0"/>
                <a:cs typeface="Calibri" panose="020F0502020204030204" pitchFamily="34" charset="0"/>
              </a:rPr>
              <a:t>, jonka ensimmäisenä vallannut valtio saisi pitää itsellään.</a:t>
            </a:r>
          </a:p>
          <a:p>
            <a:pPr>
              <a:buFont typeface="Wingdings" panose="05000000000000000000" pitchFamily="2" charset="2"/>
              <a:buChar char="§"/>
            </a:pPr>
            <a:r>
              <a:rPr lang="fi-FI" sz="2000" dirty="0">
                <a:latin typeface="Calibri" panose="020F0502020204030204" pitchFamily="34" charset="0"/>
                <a:ea typeface="Calibri" panose="020F0502020204030204" pitchFamily="34" charset="0"/>
                <a:cs typeface="Calibri" panose="020F0502020204030204" pitchFamily="34" charset="0"/>
              </a:rPr>
              <a:t>Britit käyttivät Australiaa rangaistussiirtolana ja kuljettivat sinne vankeja  1788–1868.</a:t>
            </a:r>
          </a:p>
          <a:p>
            <a:pPr>
              <a:buFont typeface="Wingdings" panose="05000000000000000000" pitchFamily="2" charset="2"/>
              <a:buChar char="§"/>
            </a:pPr>
            <a:endParaRPr lang="fi-FI" sz="2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418411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FE0FC-701F-EC92-0A2A-60A302CF297E}"/>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7A796860-E98F-66B8-5459-2D1EC1E5D88F}"/>
              </a:ext>
            </a:extLst>
          </p:cNvPr>
          <p:cNvSpPr>
            <a:spLocks noGrp="1"/>
          </p:cNvSpPr>
          <p:nvPr>
            <p:ph type="title"/>
          </p:nvPr>
        </p:nvSpPr>
        <p:spPr/>
        <p:txBody>
          <a:bodyPr/>
          <a:lstStyle/>
          <a:p>
            <a:pPr algn="ctr"/>
            <a:r>
              <a:rPr lang="fi-FI" dirty="0">
                <a:latin typeface="Calibri" panose="020F0502020204030204" pitchFamily="34" charset="0"/>
                <a:ea typeface="Calibri" panose="020F0502020204030204" pitchFamily="34" charset="0"/>
                <a:cs typeface="Calibri" panose="020F0502020204030204" pitchFamily="34" charset="0"/>
              </a:rPr>
              <a:t>Aboriginaalien asema ennen ja nyt</a:t>
            </a:r>
          </a:p>
        </p:txBody>
      </p:sp>
      <p:sp>
        <p:nvSpPr>
          <p:cNvPr id="3" name="Sisällön paikkamerkki 2">
            <a:extLst>
              <a:ext uri="{FF2B5EF4-FFF2-40B4-BE49-F238E27FC236}">
                <a16:creationId xmlns:a16="http://schemas.microsoft.com/office/drawing/2014/main" id="{24B15403-CD40-AE52-340F-9AF6893B9002}"/>
              </a:ext>
            </a:extLst>
          </p:cNvPr>
          <p:cNvSpPr>
            <a:spLocks noGrp="1"/>
          </p:cNvSpPr>
          <p:nvPr>
            <p:ph idx="1"/>
          </p:nvPr>
        </p:nvSpPr>
        <p:spPr>
          <a:xfrm>
            <a:off x="987552" y="2551176"/>
            <a:ext cx="10158984" cy="4306824"/>
          </a:xfrm>
        </p:spPr>
        <p:txBody>
          <a:bodyPr>
            <a:normAutofit/>
          </a:bodyPr>
          <a:lstStyle/>
          <a:p>
            <a:pPr marL="0" indent="0">
              <a:buNone/>
            </a:pPr>
            <a:r>
              <a:rPr lang="fi-FI" sz="2000" b="1" dirty="0">
                <a:latin typeface="Calibri" panose="020F0502020204030204" pitchFamily="34" charset="0"/>
                <a:ea typeface="Calibri" panose="020F0502020204030204" pitchFamily="34" charset="0"/>
                <a:cs typeface="Calibri" panose="020F0502020204030204" pitchFamily="34" charset="0"/>
              </a:rPr>
              <a:t>Pakkosiirrot reservaatteihin</a:t>
            </a:r>
          </a:p>
          <a:p>
            <a:pPr marL="0" indent="0">
              <a:buNone/>
            </a:pPr>
            <a:endParaRPr lang="fi-FI" sz="2000" b="1" dirty="0">
              <a:latin typeface="Calibri" panose="020F0502020204030204" pitchFamily="34" charset="0"/>
              <a:ea typeface="Calibri" panose="020F0502020204030204" pitchFamily="34" charset="0"/>
              <a:cs typeface="Calibri" panose="020F0502020204030204" pitchFamily="34" charset="0"/>
            </a:endParaRPr>
          </a:p>
          <a:p>
            <a:pPr>
              <a:buFont typeface="Wingdings" panose="05000000000000000000" pitchFamily="2" charset="2"/>
              <a:buChar char="§"/>
            </a:pPr>
            <a:r>
              <a:rPr lang="fi-FI" sz="2000" dirty="0">
                <a:latin typeface="Calibri" panose="020F0502020204030204" pitchFamily="34" charset="0"/>
                <a:ea typeface="Calibri" panose="020F0502020204030204" pitchFamily="34" charset="0"/>
                <a:cs typeface="Calibri" panose="020F0502020204030204" pitchFamily="34" charset="0"/>
              </a:rPr>
              <a:t>Löytöretkien jälkeen britit alkoivat asuttaa Australiaa. Vuosina 1831–1840 Australiaan muutti 65 000 uudisasukasta (villakauppa ja karjankasvatus).</a:t>
            </a:r>
          </a:p>
          <a:p>
            <a:pPr>
              <a:buFont typeface="Wingdings" panose="05000000000000000000" pitchFamily="2" charset="2"/>
              <a:buChar char="§"/>
            </a:pPr>
            <a:r>
              <a:rPr lang="fi-FI" sz="2000" dirty="0">
                <a:latin typeface="Calibri" panose="020F0502020204030204" pitchFamily="34" charset="0"/>
                <a:ea typeface="Calibri" panose="020F0502020204030204" pitchFamily="34" charset="0"/>
                <a:cs typeface="Calibri" panose="020F0502020204030204" pitchFamily="34" charset="0"/>
              </a:rPr>
              <a:t>Erilainen elämäntapa ajoi alkuperäisväestön ja uudisasukkaat jatkuviin konflikteihin:</a:t>
            </a:r>
          </a:p>
          <a:p>
            <a:pPr lvl="1">
              <a:buFont typeface="Arial" panose="020B0604020202020204" pitchFamily="34" charset="0"/>
              <a:buChar char="•"/>
            </a:pPr>
            <a:r>
              <a:rPr lang="fi-FI" sz="2000" dirty="0">
                <a:latin typeface="Calibri" panose="020F0502020204030204" pitchFamily="34" charset="0"/>
                <a:ea typeface="Calibri" panose="020F0502020204030204" pitchFamily="34" charset="0"/>
                <a:cs typeface="Calibri" panose="020F0502020204030204" pitchFamily="34" charset="0"/>
              </a:rPr>
              <a:t>Aboriginaalien elämäntapa oli kiertävä, eikä maata voinut omistaa, ostaa, myydä tai hylätä.</a:t>
            </a:r>
          </a:p>
          <a:p>
            <a:pPr lvl="1">
              <a:buFont typeface="Arial" panose="020B0604020202020204" pitchFamily="34" charset="0"/>
              <a:buChar char="•"/>
            </a:pPr>
            <a:r>
              <a:rPr lang="fi-FI" sz="2000" dirty="0">
                <a:latin typeface="Calibri" panose="020F0502020204030204" pitchFamily="34" charset="0"/>
                <a:ea typeface="Calibri" panose="020F0502020204030204" pitchFamily="34" charset="0"/>
                <a:cs typeface="Calibri" panose="020F0502020204030204" pitchFamily="34" charset="0"/>
              </a:rPr>
              <a:t>Uudisasukkaiden elinkeinot eli viljely ja karjankasvatus taas perustuivat maanomistukseen ja pysyvään asutukseen.</a:t>
            </a:r>
          </a:p>
          <a:p>
            <a:pPr lvl="1">
              <a:buFont typeface="Arial" panose="020B0604020202020204" pitchFamily="34" charset="0"/>
              <a:buChar char="•"/>
            </a:pPr>
            <a:r>
              <a:rPr lang="fi-FI" sz="2000" dirty="0">
                <a:latin typeface="Calibri" panose="020F0502020204030204" pitchFamily="34" charset="0"/>
                <a:ea typeface="Calibri" panose="020F0502020204030204" pitchFamily="34" charset="0"/>
                <a:cs typeface="Calibri" panose="020F0502020204030204" pitchFamily="34" charset="0"/>
              </a:rPr>
              <a:t>Kulottaminen ja keräily vs. viljely ja karjanhoito</a:t>
            </a:r>
          </a:p>
          <a:p>
            <a:pPr marL="0" indent="0">
              <a:buNone/>
            </a:pPr>
            <a:endParaRPr lang="fi-FI" sz="2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320527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38D7B-ADE1-464F-DF0C-D93E04CCEC60}"/>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DDB64C01-2E64-7D57-BFC3-3F7C6875F257}"/>
              </a:ext>
            </a:extLst>
          </p:cNvPr>
          <p:cNvSpPr>
            <a:spLocks noGrp="1"/>
          </p:cNvSpPr>
          <p:nvPr>
            <p:ph type="title"/>
          </p:nvPr>
        </p:nvSpPr>
        <p:spPr/>
        <p:txBody>
          <a:bodyPr/>
          <a:lstStyle/>
          <a:p>
            <a:pPr algn="ctr"/>
            <a:r>
              <a:rPr lang="fi-FI" dirty="0">
                <a:latin typeface="Calibri" panose="020F0502020204030204" pitchFamily="34" charset="0"/>
                <a:ea typeface="Calibri" panose="020F0502020204030204" pitchFamily="34" charset="0"/>
                <a:cs typeface="Calibri" panose="020F0502020204030204" pitchFamily="34" charset="0"/>
              </a:rPr>
              <a:t>Aboriginaalien asema ennen ja nyt</a:t>
            </a:r>
          </a:p>
        </p:txBody>
      </p:sp>
      <p:sp>
        <p:nvSpPr>
          <p:cNvPr id="3" name="Sisällön paikkamerkki 2">
            <a:extLst>
              <a:ext uri="{FF2B5EF4-FFF2-40B4-BE49-F238E27FC236}">
                <a16:creationId xmlns:a16="http://schemas.microsoft.com/office/drawing/2014/main" id="{A55B2851-B457-F3E9-35C2-3411F1F9D7DD}"/>
              </a:ext>
            </a:extLst>
          </p:cNvPr>
          <p:cNvSpPr>
            <a:spLocks noGrp="1"/>
          </p:cNvSpPr>
          <p:nvPr>
            <p:ph idx="1"/>
          </p:nvPr>
        </p:nvSpPr>
        <p:spPr>
          <a:xfrm>
            <a:off x="987552" y="2322576"/>
            <a:ext cx="10158984" cy="4535424"/>
          </a:xfrm>
        </p:spPr>
        <p:txBody>
          <a:bodyPr>
            <a:normAutofit/>
          </a:bodyPr>
          <a:lstStyle/>
          <a:p>
            <a:pPr marL="0" indent="0">
              <a:buNone/>
            </a:pPr>
            <a:r>
              <a:rPr lang="fi-FI" sz="2000" b="1" dirty="0">
                <a:latin typeface="Calibri" panose="020F0502020204030204" pitchFamily="34" charset="0"/>
                <a:ea typeface="Calibri" panose="020F0502020204030204" pitchFamily="34" charset="0"/>
                <a:cs typeface="Calibri" panose="020F0502020204030204" pitchFamily="34" charset="0"/>
              </a:rPr>
              <a:t>Pakkosiirrot reservaatteihin</a:t>
            </a:r>
          </a:p>
          <a:p>
            <a:pPr marL="0" indent="0">
              <a:buNone/>
            </a:pPr>
            <a:endParaRPr lang="fi-FI" sz="2000" b="1" dirty="0">
              <a:latin typeface="Calibri" panose="020F0502020204030204" pitchFamily="34" charset="0"/>
              <a:ea typeface="Calibri" panose="020F0502020204030204" pitchFamily="34" charset="0"/>
              <a:cs typeface="Calibri" panose="020F0502020204030204" pitchFamily="34" charset="0"/>
            </a:endParaRPr>
          </a:p>
          <a:p>
            <a:pPr>
              <a:buFont typeface="Wingdings" panose="05000000000000000000" pitchFamily="2" charset="2"/>
              <a:buChar char="§"/>
            </a:pPr>
            <a:r>
              <a:rPr lang="fi-FI" sz="2000" dirty="0">
                <a:latin typeface="Calibri" panose="020F0502020204030204" pitchFamily="34" charset="0"/>
                <a:ea typeface="Calibri" panose="020F0502020204030204" pitchFamily="34" charset="0"/>
                <a:cs typeface="Calibri" panose="020F0502020204030204" pitchFamily="34" charset="0"/>
              </a:rPr>
              <a:t>Leviävän asutuksen ja karjatalouden vuoksi alkuperäisväestön mahdollisuudet keräillä ja metsästää heikkenivät jatkuvasti. Vastarintaa tekevät aboriginaalit karkotettiin syvemmälle sisämaahan. Aboriginaaleja sai myös tappaa ilman rangaistusta. </a:t>
            </a:r>
          </a:p>
          <a:p>
            <a:pPr>
              <a:buFont typeface="Wingdings" panose="05000000000000000000" pitchFamily="2" charset="2"/>
              <a:buChar char="§"/>
            </a:pPr>
            <a:r>
              <a:rPr lang="fi-FI" sz="2000" dirty="0">
                <a:latin typeface="Calibri" panose="020F0502020204030204" pitchFamily="34" charset="0"/>
                <a:ea typeface="Calibri" panose="020F0502020204030204" pitchFamily="34" charset="0"/>
                <a:cs typeface="Calibri" panose="020F0502020204030204" pitchFamily="34" charset="0"/>
              </a:rPr>
              <a:t>Britit kannattivat väestöt erillään pitävää segregaatiota ja lopulta alkuperäisväestö pakkosiirrettiin reservaatteihin. Reservaateissa aboriginaaleja menehtyi eurooppalaisten mukanaan tuomiin tauteihin, mm. iso- ja tuhkarokkoon. </a:t>
            </a:r>
          </a:p>
          <a:p>
            <a:pPr>
              <a:buFont typeface="Wingdings" panose="05000000000000000000" pitchFamily="2" charset="2"/>
              <a:buChar char="§"/>
            </a:pPr>
            <a:r>
              <a:rPr lang="fi-FI" sz="2000" dirty="0">
                <a:latin typeface="Calibri" panose="020F0502020204030204" pitchFamily="34" charset="0"/>
                <a:ea typeface="Calibri" panose="020F0502020204030204" pitchFamily="34" charset="0"/>
                <a:cs typeface="Calibri" panose="020F0502020204030204" pitchFamily="34" charset="0"/>
              </a:rPr>
              <a:t>Kokonaisuudessaan alkuperäisväestön ja eurooppalaisten kohtaaminen oli tuhoisa. 1700-luvun lopulla aboriginaaleja oli yli puoli miljoonaa, mutta vuonna 1930 heitä oli jäljellä enää 60 000.  Nykyään väestö on elpynyt – 2020-luvun alussa aboriginaaleiksi identifioituvia oli jo noin 900 000.</a:t>
            </a:r>
          </a:p>
          <a:p>
            <a:pPr marL="0" indent="0">
              <a:buNone/>
            </a:pPr>
            <a:endParaRPr lang="fi-FI" sz="2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41601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9F78B-DCC0-7458-4161-E6B768D0156B}"/>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65B7FCF4-EF81-90D3-E3FC-BBBAD9E5B53F}"/>
              </a:ext>
            </a:extLst>
          </p:cNvPr>
          <p:cNvSpPr>
            <a:spLocks noGrp="1"/>
          </p:cNvSpPr>
          <p:nvPr>
            <p:ph type="title"/>
          </p:nvPr>
        </p:nvSpPr>
        <p:spPr/>
        <p:txBody>
          <a:bodyPr/>
          <a:lstStyle/>
          <a:p>
            <a:pPr algn="ctr"/>
            <a:r>
              <a:rPr lang="fi-FI" dirty="0">
                <a:latin typeface="Calibri" panose="020F0502020204030204" pitchFamily="34" charset="0"/>
                <a:ea typeface="Calibri" panose="020F0502020204030204" pitchFamily="34" charset="0"/>
                <a:cs typeface="Calibri" panose="020F0502020204030204" pitchFamily="34" charset="0"/>
              </a:rPr>
              <a:t>Aboriginaalien asema ennen ja nyt</a:t>
            </a:r>
          </a:p>
        </p:txBody>
      </p:sp>
      <p:sp>
        <p:nvSpPr>
          <p:cNvPr id="3" name="Sisällön paikkamerkki 2">
            <a:extLst>
              <a:ext uri="{FF2B5EF4-FFF2-40B4-BE49-F238E27FC236}">
                <a16:creationId xmlns:a16="http://schemas.microsoft.com/office/drawing/2014/main" id="{ECA5A2EF-7EC0-19BE-4BB1-22E2274D3945}"/>
              </a:ext>
            </a:extLst>
          </p:cNvPr>
          <p:cNvSpPr>
            <a:spLocks noGrp="1"/>
          </p:cNvSpPr>
          <p:nvPr>
            <p:ph idx="1"/>
          </p:nvPr>
        </p:nvSpPr>
        <p:spPr>
          <a:xfrm>
            <a:off x="932688" y="2587752"/>
            <a:ext cx="10213848" cy="4270248"/>
          </a:xfrm>
        </p:spPr>
        <p:txBody>
          <a:bodyPr>
            <a:normAutofit lnSpcReduction="10000"/>
          </a:bodyPr>
          <a:lstStyle/>
          <a:p>
            <a:pPr marL="0" indent="0">
              <a:buNone/>
            </a:pPr>
            <a:r>
              <a:rPr lang="fi-FI" sz="2000" b="1" dirty="0">
                <a:latin typeface="Calibri" panose="020F0502020204030204" pitchFamily="34" charset="0"/>
                <a:ea typeface="Calibri" panose="020F0502020204030204" pitchFamily="34" charset="0"/>
                <a:cs typeface="Calibri" panose="020F0502020204030204" pitchFamily="34" charset="0"/>
              </a:rPr>
              <a:t>Historian vääryydet ja käänne</a:t>
            </a:r>
          </a:p>
          <a:p>
            <a:pPr marL="0" indent="0">
              <a:buNone/>
            </a:pPr>
            <a:endParaRPr lang="fi-FI" sz="2000" b="1" dirty="0">
              <a:latin typeface="Calibri" panose="020F0502020204030204" pitchFamily="34" charset="0"/>
              <a:ea typeface="Calibri" panose="020F0502020204030204" pitchFamily="34" charset="0"/>
              <a:cs typeface="Calibri" panose="020F0502020204030204" pitchFamily="34" charset="0"/>
            </a:endParaRPr>
          </a:p>
          <a:p>
            <a:pPr>
              <a:buFont typeface="Wingdings" panose="05000000000000000000" pitchFamily="2" charset="2"/>
              <a:buChar char="§"/>
            </a:pPr>
            <a:r>
              <a:rPr lang="fi-FI" sz="2000" dirty="0">
                <a:latin typeface="Calibri" panose="020F0502020204030204" pitchFamily="34" charset="0"/>
                <a:ea typeface="Calibri" panose="020F0502020204030204" pitchFamily="34" charset="0"/>
                <a:cs typeface="Calibri" panose="020F0502020204030204" pitchFamily="34" charset="0"/>
              </a:rPr>
              <a:t>Siirtomaaisännät kohtelivat aboriginaaleja tylysti ja pyrkivät </a:t>
            </a:r>
            <a:r>
              <a:rPr lang="fi-FI" sz="2000" b="1" dirty="0">
                <a:latin typeface="Calibri" panose="020F0502020204030204" pitchFamily="34" charset="0"/>
                <a:ea typeface="Calibri" panose="020F0502020204030204" pitchFamily="34" charset="0"/>
                <a:cs typeface="Calibri" panose="020F0502020204030204" pitchFamily="34" charset="0"/>
              </a:rPr>
              <a:t>sulauttamaan eli assimiloimaan </a:t>
            </a:r>
            <a:r>
              <a:rPr lang="fi-FI" sz="2000" dirty="0">
                <a:latin typeface="Calibri" panose="020F0502020204030204" pitchFamily="34" charset="0"/>
                <a:ea typeface="Calibri" panose="020F0502020204030204" pitchFamily="34" charset="0"/>
                <a:cs typeface="Calibri" panose="020F0502020204030204" pitchFamily="34" charset="0"/>
              </a:rPr>
              <a:t>heidät valtaväestöön.</a:t>
            </a:r>
          </a:p>
          <a:p>
            <a:pPr>
              <a:buFont typeface="Wingdings" panose="05000000000000000000" pitchFamily="2" charset="2"/>
              <a:buChar char="§"/>
            </a:pPr>
            <a:r>
              <a:rPr lang="fi-FI" sz="2000" b="1" dirty="0">
                <a:latin typeface="Calibri" panose="020F0502020204030204" pitchFamily="34" charset="0"/>
                <a:ea typeface="Calibri" panose="020F0502020204030204" pitchFamily="34" charset="0"/>
                <a:cs typeface="Calibri" panose="020F0502020204030204" pitchFamily="34" charset="0"/>
              </a:rPr>
              <a:t>Varastettu ja kadotettu sukupolvi: </a:t>
            </a:r>
            <a:r>
              <a:rPr lang="fi-FI" sz="2000" dirty="0">
                <a:latin typeface="Calibri" panose="020F0502020204030204" pitchFamily="34" charset="0"/>
                <a:ea typeface="Calibri" panose="020F0502020204030204" pitchFamily="34" charset="0"/>
                <a:cs typeface="Calibri" panose="020F0502020204030204" pitchFamily="34" charset="0"/>
              </a:rPr>
              <a:t>Aboriginaalien lapsia erotettiin vanhemmistaan ja vietiin kasvatuslaitoksiin tai valkoisiin perheisiin. Vuoteen 1972 asti oli sallittua jopa riistää alkuperäisväestön lapsi perheeltään.</a:t>
            </a:r>
          </a:p>
          <a:p>
            <a:pPr>
              <a:buFont typeface="Wingdings" panose="05000000000000000000" pitchFamily="2" charset="2"/>
              <a:buChar char="§"/>
            </a:pPr>
            <a:r>
              <a:rPr lang="fi-FI" sz="2000" dirty="0">
                <a:latin typeface="Calibri" panose="020F0502020204030204" pitchFamily="34" charset="0"/>
                <a:ea typeface="Calibri" panose="020F0502020204030204" pitchFamily="34" charset="0"/>
                <a:cs typeface="Calibri" panose="020F0502020204030204" pitchFamily="34" charset="0"/>
              </a:rPr>
              <a:t>Assimilaatio toteutui huonosti, koska rasistisessa kulttuurissa aboriginaaleja ei ihonvärinsä vuoksi hyväksytty osaksi yhteiskuntaa. Elämä reservaateissa oli valkoisten viranomaisten valvomaa ja rajoittamaa.</a:t>
            </a:r>
          </a:p>
          <a:p>
            <a:pPr>
              <a:buFont typeface="Wingdings" panose="05000000000000000000" pitchFamily="2" charset="2"/>
              <a:buChar char="§"/>
            </a:pPr>
            <a:r>
              <a:rPr lang="fi-FI" sz="2000" dirty="0">
                <a:latin typeface="Calibri" panose="020F0502020204030204" pitchFamily="34" charset="0"/>
                <a:ea typeface="Calibri" panose="020F0502020204030204" pitchFamily="34" charset="0"/>
                <a:cs typeface="Calibri" panose="020F0502020204030204" pitchFamily="34" charset="0"/>
              </a:rPr>
              <a:t>Valkoisten miesten ja aboriginaalinaisten aviottomat lapset, ”</a:t>
            </a:r>
            <a:r>
              <a:rPr lang="fi-FI" sz="2000" dirty="0" err="1">
                <a:latin typeface="Calibri" panose="020F0502020204030204" pitchFamily="34" charset="0"/>
                <a:ea typeface="Calibri" panose="020F0502020204030204" pitchFamily="34" charset="0"/>
                <a:cs typeface="Calibri" panose="020F0502020204030204" pitchFamily="34" charset="0"/>
              </a:rPr>
              <a:t>kriimit</a:t>
            </a:r>
            <a:r>
              <a:rPr lang="fi-FI" sz="2000" dirty="0">
                <a:latin typeface="Calibri" panose="020F0502020204030204" pitchFamily="34" charset="0"/>
                <a:ea typeface="Calibri" panose="020F0502020204030204" pitchFamily="34" charset="0"/>
                <a:cs typeface="Calibri" panose="020F0502020204030204" pitchFamily="34" charset="0"/>
              </a:rPr>
              <a:t>” jäivät kummankin kulttuurin ulkopuolelle. </a:t>
            </a:r>
          </a:p>
          <a:p>
            <a:pPr marL="0" indent="0">
              <a:buNone/>
            </a:pPr>
            <a:endParaRPr lang="fi-FI" sz="2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506202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B177AD-44AB-60A3-2698-14EEE029E1BB}"/>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DE4D09C7-CEBC-2949-7926-63A367723396}"/>
              </a:ext>
            </a:extLst>
          </p:cNvPr>
          <p:cNvSpPr>
            <a:spLocks noGrp="1"/>
          </p:cNvSpPr>
          <p:nvPr>
            <p:ph type="title"/>
          </p:nvPr>
        </p:nvSpPr>
        <p:spPr/>
        <p:txBody>
          <a:bodyPr/>
          <a:lstStyle/>
          <a:p>
            <a:pPr algn="ctr"/>
            <a:r>
              <a:rPr lang="fi-FI" dirty="0">
                <a:latin typeface="Calibri" panose="020F0502020204030204" pitchFamily="34" charset="0"/>
                <a:ea typeface="Calibri" panose="020F0502020204030204" pitchFamily="34" charset="0"/>
                <a:cs typeface="Calibri" panose="020F0502020204030204" pitchFamily="34" charset="0"/>
              </a:rPr>
              <a:t>Aboriginaalien asema ennen ja nyt</a:t>
            </a:r>
          </a:p>
        </p:txBody>
      </p:sp>
      <p:sp>
        <p:nvSpPr>
          <p:cNvPr id="3" name="Sisällön paikkamerkki 2">
            <a:extLst>
              <a:ext uri="{FF2B5EF4-FFF2-40B4-BE49-F238E27FC236}">
                <a16:creationId xmlns:a16="http://schemas.microsoft.com/office/drawing/2014/main" id="{73CD5F7E-068E-2EDF-0339-C9021C1D4899}"/>
              </a:ext>
            </a:extLst>
          </p:cNvPr>
          <p:cNvSpPr>
            <a:spLocks noGrp="1"/>
          </p:cNvSpPr>
          <p:nvPr>
            <p:ph idx="1"/>
          </p:nvPr>
        </p:nvSpPr>
        <p:spPr>
          <a:xfrm>
            <a:off x="932688" y="2587752"/>
            <a:ext cx="10213848" cy="4270248"/>
          </a:xfrm>
        </p:spPr>
        <p:txBody>
          <a:bodyPr>
            <a:normAutofit/>
          </a:bodyPr>
          <a:lstStyle/>
          <a:p>
            <a:pPr marL="0" indent="0">
              <a:buNone/>
            </a:pPr>
            <a:r>
              <a:rPr lang="fi-FI" sz="2000" b="1" dirty="0">
                <a:latin typeface="Calibri" panose="020F0502020204030204" pitchFamily="34" charset="0"/>
                <a:ea typeface="Calibri" panose="020F0502020204030204" pitchFamily="34" charset="0"/>
                <a:cs typeface="Calibri" panose="020F0502020204030204" pitchFamily="34" charset="0"/>
              </a:rPr>
              <a:t>Historian vääryydet ja käänne</a:t>
            </a:r>
          </a:p>
          <a:p>
            <a:pPr marL="0" indent="0">
              <a:buNone/>
            </a:pPr>
            <a:endParaRPr lang="fi-FI" sz="2000" b="1" dirty="0">
              <a:latin typeface="Calibri" panose="020F0502020204030204" pitchFamily="34" charset="0"/>
              <a:ea typeface="Calibri" panose="020F0502020204030204" pitchFamily="34" charset="0"/>
              <a:cs typeface="Calibri" panose="020F0502020204030204" pitchFamily="34" charset="0"/>
            </a:endParaRPr>
          </a:p>
          <a:p>
            <a:pPr>
              <a:buFont typeface="Wingdings" panose="05000000000000000000" pitchFamily="2" charset="2"/>
              <a:buChar char="§"/>
            </a:pPr>
            <a:r>
              <a:rPr lang="fi-FI" sz="2000" dirty="0">
                <a:latin typeface="Calibri" panose="020F0502020204030204" pitchFamily="34" charset="0"/>
                <a:ea typeface="Calibri" panose="020F0502020204030204" pitchFamily="34" charset="0"/>
                <a:cs typeface="Calibri" panose="020F0502020204030204" pitchFamily="34" charset="0"/>
              </a:rPr>
              <a:t>Koulutus, poliittiset oikeudet, väestönlaskenta, palkaton työ reservaateissa</a:t>
            </a:r>
          </a:p>
          <a:p>
            <a:pPr>
              <a:buFont typeface="Wingdings" panose="05000000000000000000" pitchFamily="2" charset="2"/>
              <a:buChar char="§"/>
            </a:pPr>
            <a:r>
              <a:rPr lang="fi-FI" sz="2000" dirty="0">
                <a:latin typeface="Calibri" panose="020F0502020204030204" pitchFamily="34" charset="0"/>
                <a:ea typeface="Calibri" panose="020F0502020204030204" pitchFamily="34" charset="0"/>
                <a:cs typeface="Calibri" panose="020F0502020204030204" pitchFamily="34" charset="0"/>
              </a:rPr>
              <a:t>1960-luvulla tapahtui käänne parempaan.</a:t>
            </a:r>
          </a:p>
          <a:p>
            <a:pPr>
              <a:buFont typeface="Wingdings" panose="05000000000000000000" pitchFamily="2" charset="2"/>
              <a:buChar char="§"/>
            </a:pPr>
            <a:r>
              <a:rPr lang="fi-FI" sz="2000" dirty="0">
                <a:latin typeface="Calibri" panose="020F0502020204030204" pitchFamily="34" charset="0"/>
                <a:ea typeface="Calibri" panose="020F0502020204030204" pitchFamily="34" charset="0"/>
                <a:cs typeface="Calibri" panose="020F0502020204030204" pitchFamily="34" charset="0"/>
              </a:rPr>
              <a:t>Rotuerottelulakeja kumottiin.</a:t>
            </a:r>
          </a:p>
          <a:p>
            <a:pPr>
              <a:buFont typeface="Wingdings" panose="05000000000000000000" pitchFamily="2" charset="2"/>
              <a:buChar char="§"/>
            </a:pPr>
            <a:r>
              <a:rPr lang="fi-FI" sz="2000" dirty="0">
                <a:latin typeface="Calibri" panose="020F0502020204030204" pitchFamily="34" charset="0"/>
                <a:ea typeface="Calibri" panose="020F0502020204030204" pitchFamily="34" charset="0"/>
                <a:cs typeface="Calibri" panose="020F0502020204030204" pitchFamily="34" charset="0"/>
              </a:rPr>
              <a:t>Alkuperäisväestö sai äänioikeuden ja kansalaisoikeudet.</a:t>
            </a:r>
          </a:p>
          <a:p>
            <a:pPr>
              <a:buFont typeface="Wingdings" panose="05000000000000000000" pitchFamily="2" charset="2"/>
              <a:buChar char="§"/>
            </a:pPr>
            <a:r>
              <a:rPr lang="fi-FI" sz="2000" dirty="0">
                <a:latin typeface="Calibri" panose="020F0502020204030204" pitchFamily="34" charset="0"/>
                <a:ea typeface="Calibri" panose="020F0502020204030204" pitchFamily="34" charset="0"/>
                <a:cs typeface="Calibri" panose="020F0502020204030204" pitchFamily="34" charset="0"/>
              </a:rPr>
              <a:t>Rotusyrjintä kiellettiin lailla vuonna 1975. Asenteet muuttuivat hitaammin.</a:t>
            </a:r>
          </a:p>
          <a:p>
            <a:pPr>
              <a:buFont typeface="Wingdings" panose="05000000000000000000" pitchFamily="2" charset="2"/>
              <a:buChar char="§"/>
            </a:pPr>
            <a:r>
              <a:rPr lang="fi-FI" sz="2000" dirty="0">
                <a:latin typeface="Calibri" panose="020F0502020204030204" pitchFamily="34" charset="0"/>
                <a:ea typeface="Calibri" panose="020F0502020204030204" pitchFamily="34" charset="0"/>
                <a:cs typeface="Calibri" panose="020F0502020204030204" pitchFamily="34" charset="0"/>
              </a:rPr>
              <a:t>Maanomistuskiistoja ryhdyttiin ratkaisemaan myös alkuperäisväestön hyväksi. Heimoneuvostot vaativat erityisesti pyhien paikkojen palauttamista aboriginaalien hallintaan.</a:t>
            </a:r>
          </a:p>
          <a:p>
            <a:pPr marL="0" indent="0">
              <a:buNone/>
            </a:pPr>
            <a:endParaRPr lang="fi-FI" sz="2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351449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3741D-07C7-E7A2-6FE9-3DF1991699F5}"/>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1DE035C8-2832-86F2-3DD9-DE94D32E7FC7}"/>
              </a:ext>
            </a:extLst>
          </p:cNvPr>
          <p:cNvSpPr>
            <a:spLocks noGrp="1"/>
          </p:cNvSpPr>
          <p:nvPr>
            <p:ph type="title"/>
          </p:nvPr>
        </p:nvSpPr>
        <p:spPr/>
        <p:txBody>
          <a:bodyPr/>
          <a:lstStyle/>
          <a:p>
            <a:pPr algn="ctr"/>
            <a:r>
              <a:rPr lang="fi-FI" dirty="0">
                <a:latin typeface="Calibri" panose="020F0502020204030204" pitchFamily="34" charset="0"/>
                <a:ea typeface="Calibri" panose="020F0502020204030204" pitchFamily="34" charset="0"/>
                <a:cs typeface="Calibri" panose="020F0502020204030204" pitchFamily="34" charset="0"/>
              </a:rPr>
              <a:t>Aboriginaalien asema ennen ja nyt</a:t>
            </a:r>
          </a:p>
        </p:txBody>
      </p:sp>
      <p:sp>
        <p:nvSpPr>
          <p:cNvPr id="3" name="Sisällön paikkamerkki 2">
            <a:extLst>
              <a:ext uri="{FF2B5EF4-FFF2-40B4-BE49-F238E27FC236}">
                <a16:creationId xmlns:a16="http://schemas.microsoft.com/office/drawing/2014/main" id="{357AADA9-51D5-68C7-89A9-0DBB7D930CB5}"/>
              </a:ext>
            </a:extLst>
          </p:cNvPr>
          <p:cNvSpPr>
            <a:spLocks noGrp="1"/>
          </p:cNvSpPr>
          <p:nvPr>
            <p:ph idx="1"/>
          </p:nvPr>
        </p:nvSpPr>
        <p:spPr>
          <a:xfrm>
            <a:off x="877824" y="2359152"/>
            <a:ext cx="10296144" cy="4498848"/>
          </a:xfrm>
        </p:spPr>
        <p:txBody>
          <a:bodyPr>
            <a:normAutofit lnSpcReduction="10000"/>
          </a:bodyPr>
          <a:lstStyle/>
          <a:p>
            <a:pPr marL="0" indent="0">
              <a:buNone/>
            </a:pPr>
            <a:r>
              <a:rPr lang="fi-FI" sz="2000" b="1" dirty="0">
                <a:latin typeface="Calibri" panose="020F0502020204030204" pitchFamily="34" charset="0"/>
                <a:ea typeface="Calibri" panose="020F0502020204030204" pitchFamily="34" charset="0"/>
                <a:cs typeface="Calibri" panose="020F0502020204030204" pitchFamily="34" charset="0"/>
              </a:rPr>
              <a:t>Menneisyyden hallinta Australiassa</a:t>
            </a:r>
          </a:p>
          <a:p>
            <a:pPr marL="0" indent="0">
              <a:buNone/>
            </a:pPr>
            <a:endParaRPr lang="fi-FI" sz="2000" b="1" dirty="0">
              <a:latin typeface="Calibri" panose="020F0502020204030204" pitchFamily="34" charset="0"/>
              <a:ea typeface="Calibri" panose="020F0502020204030204" pitchFamily="34" charset="0"/>
              <a:cs typeface="Calibri" panose="020F0502020204030204" pitchFamily="34" charset="0"/>
            </a:endParaRPr>
          </a:p>
          <a:p>
            <a:pPr>
              <a:buFont typeface="Wingdings" panose="05000000000000000000" pitchFamily="2" charset="2"/>
              <a:buChar char="§"/>
            </a:pPr>
            <a:r>
              <a:rPr lang="fi-FI" sz="2000" dirty="0">
                <a:latin typeface="Calibri" panose="020F0502020204030204" pitchFamily="34" charset="0"/>
                <a:ea typeface="Calibri" panose="020F0502020204030204" pitchFamily="34" charset="0"/>
                <a:cs typeface="Calibri" panose="020F0502020204030204" pitchFamily="34" charset="0"/>
              </a:rPr>
              <a:t>Menneisyyden hallintaan kuuluu historian vääryyksien myöntäminen, käsittely ja sovittaminen.</a:t>
            </a:r>
          </a:p>
          <a:p>
            <a:pPr>
              <a:buFont typeface="Wingdings" panose="05000000000000000000" pitchFamily="2" charset="2"/>
              <a:buChar char="§"/>
            </a:pPr>
            <a:r>
              <a:rPr lang="fi-FI" sz="2000" dirty="0">
                <a:latin typeface="Calibri" panose="020F0502020204030204" pitchFamily="34" charset="0"/>
                <a:ea typeface="Calibri" panose="020F0502020204030204" pitchFamily="34" charset="0"/>
                <a:cs typeface="Calibri" panose="020F0502020204030204" pitchFamily="34" charset="0"/>
              </a:rPr>
              <a:t>Aboriginaalien huono kohtelu on herättänyt Australiassa kriittistä julkista keskustelua, joka on saanut aikaan kehitystä useilla tavoilla.</a:t>
            </a:r>
          </a:p>
          <a:p>
            <a:pPr>
              <a:buFont typeface="Wingdings" panose="05000000000000000000" pitchFamily="2" charset="2"/>
              <a:buChar char="§"/>
            </a:pPr>
            <a:r>
              <a:rPr lang="fi-FI" sz="2000" dirty="0">
                <a:latin typeface="Calibri" panose="020F0502020204030204" pitchFamily="34" charset="0"/>
                <a:ea typeface="Calibri" panose="020F0502020204030204" pitchFamily="34" charset="0"/>
                <a:cs typeface="Calibri" panose="020F0502020204030204" pitchFamily="34" charset="0"/>
              </a:rPr>
              <a:t>Aboriginaalien asema Australian alkuperäisväestönä on tunnustettu.</a:t>
            </a:r>
          </a:p>
          <a:p>
            <a:pPr>
              <a:buFont typeface="Wingdings" panose="05000000000000000000" pitchFamily="2" charset="2"/>
              <a:buChar char="§"/>
            </a:pPr>
            <a:r>
              <a:rPr lang="fi-FI" sz="2000" dirty="0">
                <a:latin typeface="Calibri" panose="020F0502020204030204" pitchFamily="34" charset="0"/>
                <a:ea typeface="Calibri" panose="020F0502020204030204" pitchFamily="34" charset="0"/>
                <a:cs typeface="Calibri" panose="020F0502020204030204" pitchFamily="34" charset="0"/>
              </a:rPr>
              <a:t>Aboriginaalien kohtelusta on esitetty julkisia anteeksipyyntöjä.</a:t>
            </a:r>
          </a:p>
          <a:p>
            <a:pPr>
              <a:buFont typeface="Wingdings" panose="05000000000000000000" pitchFamily="2" charset="2"/>
              <a:buChar char="§"/>
            </a:pPr>
            <a:r>
              <a:rPr lang="fi-FI" sz="2000" dirty="0">
                <a:latin typeface="Calibri" panose="020F0502020204030204" pitchFamily="34" charset="0"/>
                <a:ea typeface="Calibri" panose="020F0502020204030204" pitchFamily="34" charset="0"/>
                <a:cs typeface="Calibri" panose="020F0502020204030204" pitchFamily="34" charset="0"/>
              </a:rPr>
              <a:t>Kohtelun uhreille on perustettu muistomerkkejä.</a:t>
            </a:r>
          </a:p>
          <a:p>
            <a:pPr>
              <a:buFont typeface="Wingdings" panose="05000000000000000000" pitchFamily="2" charset="2"/>
              <a:buChar char="§"/>
            </a:pPr>
            <a:r>
              <a:rPr lang="fi-FI" sz="2000" dirty="0">
                <a:latin typeface="Calibri" panose="020F0502020204030204" pitchFamily="34" charset="0"/>
                <a:ea typeface="Calibri" panose="020F0502020204030204" pitchFamily="34" charset="0"/>
                <a:cs typeface="Calibri" panose="020F0502020204030204" pitchFamily="34" charset="0"/>
              </a:rPr>
              <a:t>Pakkosiirrot ja kaltoinkohtelut on myönnetty, ja niitä on tutkittu.</a:t>
            </a:r>
          </a:p>
          <a:p>
            <a:pPr>
              <a:buFont typeface="Wingdings" panose="05000000000000000000" pitchFamily="2" charset="2"/>
              <a:buChar char="§"/>
            </a:pPr>
            <a:r>
              <a:rPr lang="fi-FI" sz="2000" dirty="0">
                <a:latin typeface="Calibri" panose="020F0502020204030204" pitchFamily="34" charset="0"/>
                <a:ea typeface="Calibri" panose="020F0502020204030204" pitchFamily="34" charset="0"/>
                <a:cs typeface="Calibri" panose="020F0502020204030204" pitchFamily="34" charset="0"/>
              </a:rPr>
              <a:t>Aboriginaaleille on maksettu rahallisia korvauksia.</a:t>
            </a:r>
          </a:p>
          <a:p>
            <a:pPr>
              <a:buFont typeface="Wingdings" panose="05000000000000000000" pitchFamily="2" charset="2"/>
              <a:buChar char="§"/>
            </a:pPr>
            <a:r>
              <a:rPr lang="fi-FI" sz="2000" dirty="0">
                <a:latin typeface="Calibri" panose="020F0502020204030204" pitchFamily="34" charset="0"/>
                <a:ea typeface="Calibri" panose="020F0502020204030204" pitchFamily="34" charset="0"/>
                <a:cs typeface="Calibri" panose="020F0502020204030204" pitchFamily="34" charset="0"/>
              </a:rPr>
              <a:t>Nykyoloja on parannettu.</a:t>
            </a:r>
          </a:p>
          <a:p>
            <a:pPr marL="0" indent="0">
              <a:buNone/>
            </a:pPr>
            <a:endParaRPr lang="fi-FI" sz="2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076578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CCE35-32F6-D299-3AFF-1E74C312742B}"/>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11321160-8011-7E19-FF28-1777BFB65A4B}"/>
              </a:ext>
            </a:extLst>
          </p:cNvPr>
          <p:cNvSpPr>
            <a:spLocks noGrp="1"/>
          </p:cNvSpPr>
          <p:nvPr>
            <p:ph type="title"/>
          </p:nvPr>
        </p:nvSpPr>
        <p:spPr/>
        <p:txBody>
          <a:bodyPr/>
          <a:lstStyle/>
          <a:p>
            <a:pPr algn="ctr"/>
            <a:r>
              <a:rPr lang="fi-FI" dirty="0">
                <a:latin typeface="Calibri" panose="020F0502020204030204" pitchFamily="34" charset="0"/>
                <a:ea typeface="Calibri" panose="020F0502020204030204" pitchFamily="34" charset="0"/>
                <a:cs typeface="Calibri" panose="020F0502020204030204" pitchFamily="34" charset="0"/>
              </a:rPr>
              <a:t>Aboriginaalien asema ennen ja nyt</a:t>
            </a:r>
          </a:p>
        </p:txBody>
      </p:sp>
      <p:sp>
        <p:nvSpPr>
          <p:cNvPr id="3" name="Sisällön paikkamerkki 2">
            <a:extLst>
              <a:ext uri="{FF2B5EF4-FFF2-40B4-BE49-F238E27FC236}">
                <a16:creationId xmlns:a16="http://schemas.microsoft.com/office/drawing/2014/main" id="{38D459C9-31F3-2CEF-9F04-D7AC034C5029}"/>
              </a:ext>
            </a:extLst>
          </p:cNvPr>
          <p:cNvSpPr>
            <a:spLocks noGrp="1"/>
          </p:cNvSpPr>
          <p:nvPr>
            <p:ph idx="1"/>
          </p:nvPr>
        </p:nvSpPr>
        <p:spPr>
          <a:xfrm>
            <a:off x="877824" y="2359152"/>
            <a:ext cx="10296144" cy="4498848"/>
          </a:xfrm>
        </p:spPr>
        <p:txBody>
          <a:bodyPr>
            <a:normAutofit lnSpcReduction="10000"/>
          </a:bodyPr>
          <a:lstStyle/>
          <a:p>
            <a:pPr marL="0" indent="0">
              <a:buNone/>
            </a:pPr>
            <a:r>
              <a:rPr lang="fi-FI" sz="2000" b="1" dirty="0">
                <a:latin typeface="Calibri" panose="020F0502020204030204" pitchFamily="34" charset="0"/>
                <a:ea typeface="Calibri" panose="020F0502020204030204" pitchFamily="34" charset="0"/>
                <a:cs typeface="Calibri" panose="020F0502020204030204" pitchFamily="34" charset="0"/>
              </a:rPr>
              <a:t>Esimerkki menneisyyden hallinnasta</a:t>
            </a:r>
          </a:p>
          <a:p>
            <a:pPr marL="0" indent="0">
              <a:buNone/>
            </a:pPr>
            <a:endParaRPr lang="fi-FI" sz="2000" b="1"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fi-FI" sz="2000" i="1" dirty="0">
                <a:latin typeface="Calibri" panose="020F0502020204030204" pitchFamily="34" charset="0"/>
                <a:ea typeface="Calibri" panose="020F0502020204030204" pitchFamily="34" charset="0"/>
                <a:cs typeface="Calibri" panose="020F0502020204030204" pitchFamily="34" charset="0"/>
              </a:rPr>
              <a:t>Kansakunnan on tullut aika kääntää uusi sivu Australian historiassa oikaisemalla menneet vääryydet ja täten siirtyä eteenpäin katsoen luottavaisesti tulevaisuuteen. Me pyydämme anteeksi useiden hallitusten ja parlamenttien lakeja ja toistuvasti harjoitettua politiikkaa, joka toi syvää surua, kärsimystä ja menetyksiä maanmiehillemme.</a:t>
            </a:r>
          </a:p>
          <a:p>
            <a:pPr marL="0" indent="0">
              <a:buNone/>
            </a:pPr>
            <a:endParaRPr lang="fi-FI" sz="2000" i="1"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fi-FI" sz="2000" i="1" dirty="0">
                <a:latin typeface="Calibri" panose="020F0502020204030204" pitchFamily="34" charset="0"/>
                <a:ea typeface="Calibri" panose="020F0502020204030204" pitchFamily="34" charset="0"/>
                <a:cs typeface="Calibri" panose="020F0502020204030204" pitchFamily="34" charset="0"/>
              </a:rPr>
              <a:t>Pyydämme anteeksi varastettujen sukupolvien ja heidän jälkeläistensä ja perheittensä tuskaa, kärsimystä ja kipua. Pyydämme anteeksi isiltä ja äideiltä, veljiltä ja siskoilta, hajotetuilta perheiltä ja yhteisöiltä.</a:t>
            </a:r>
          </a:p>
          <a:p>
            <a:pPr marL="0" indent="0">
              <a:buNone/>
            </a:pPr>
            <a:endParaRPr lang="fi-FI" sz="2000" dirty="0">
              <a:latin typeface="Calibri" panose="020F0502020204030204" pitchFamily="34" charset="0"/>
              <a:ea typeface="Calibri" panose="020F0502020204030204" pitchFamily="34" charset="0"/>
              <a:cs typeface="Calibri" panose="020F0502020204030204" pitchFamily="34" charset="0"/>
            </a:endParaRPr>
          </a:p>
          <a:p>
            <a:pPr marL="0" indent="0" algn="r">
              <a:buNone/>
            </a:pPr>
            <a:r>
              <a:rPr lang="fi-FI" sz="2000" dirty="0">
                <a:latin typeface="Calibri" panose="020F0502020204030204" pitchFamily="34" charset="0"/>
                <a:ea typeface="Calibri" panose="020F0502020204030204" pitchFamily="34" charset="0"/>
                <a:cs typeface="Calibri" panose="020F0502020204030204" pitchFamily="34" charset="0"/>
              </a:rPr>
              <a:t>Australian pääministeri Kevin Rudd</a:t>
            </a:r>
          </a:p>
          <a:p>
            <a:pPr marL="0" indent="0">
              <a:buNone/>
            </a:pPr>
            <a:endParaRPr lang="fi-FI" sz="2000" dirty="0">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fi-FI" sz="2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151244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101CAB-4A9F-AB5B-280D-A0C6053ECAF5}"/>
              </a:ext>
            </a:extLst>
          </p:cNvPr>
          <p:cNvSpPr>
            <a:spLocks noGrp="1"/>
          </p:cNvSpPr>
          <p:nvPr>
            <p:ph type="title"/>
          </p:nvPr>
        </p:nvSpPr>
        <p:spPr/>
        <p:txBody>
          <a:bodyPr/>
          <a:lstStyle/>
          <a:p>
            <a:pPr algn="ctr"/>
            <a:r>
              <a:rPr lang="fi-FI" dirty="0">
                <a:latin typeface="Calibri" panose="020F0502020204030204" pitchFamily="34" charset="0"/>
                <a:ea typeface="Calibri" panose="020F0502020204030204" pitchFamily="34" charset="0"/>
                <a:cs typeface="Calibri" panose="020F0502020204030204" pitchFamily="34" charset="0"/>
              </a:rPr>
              <a:t>Aboriginaalien asema ennen ja nyt</a:t>
            </a:r>
          </a:p>
        </p:txBody>
      </p:sp>
      <p:sp>
        <p:nvSpPr>
          <p:cNvPr id="3" name="Sisällön paikkamerkki 2">
            <a:extLst>
              <a:ext uri="{FF2B5EF4-FFF2-40B4-BE49-F238E27FC236}">
                <a16:creationId xmlns:a16="http://schemas.microsoft.com/office/drawing/2014/main" id="{397A0D6B-D961-3AD3-EC28-C182F8EF1F54}"/>
              </a:ext>
            </a:extLst>
          </p:cNvPr>
          <p:cNvSpPr>
            <a:spLocks noGrp="1"/>
          </p:cNvSpPr>
          <p:nvPr>
            <p:ph idx="1"/>
          </p:nvPr>
        </p:nvSpPr>
        <p:spPr>
          <a:xfrm>
            <a:off x="1042416" y="2487168"/>
            <a:ext cx="10012680" cy="4370832"/>
          </a:xfrm>
        </p:spPr>
        <p:txBody>
          <a:bodyPr>
            <a:normAutofit/>
          </a:bodyPr>
          <a:lstStyle/>
          <a:p>
            <a:pPr marL="0" indent="0">
              <a:buNone/>
            </a:pPr>
            <a:r>
              <a:rPr lang="fi-FI" sz="2000" b="1" dirty="0">
                <a:latin typeface="Calibri" panose="020F0502020204030204" pitchFamily="34" charset="0"/>
                <a:ea typeface="Calibri" panose="020F0502020204030204" pitchFamily="34" charset="0"/>
                <a:cs typeface="Calibri" panose="020F0502020204030204" pitchFamily="34" charset="0"/>
              </a:rPr>
              <a:t>Aboriginaalien asema tänään</a:t>
            </a:r>
          </a:p>
          <a:p>
            <a:pPr marL="0" indent="0">
              <a:buNone/>
            </a:pPr>
            <a:endParaRPr lang="fi-FI" sz="2000" b="1" dirty="0">
              <a:latin typeface="Calibri" panose="020F0502020204030204" pitchFamily="34" charset="0"/>
              <a:ea typeface="Calibri" panose="020F0502020204030204" pitchFamily="34" charset="0"/>
              <a:cs typeface="Calibri" panose="020F0502020204030204" pitchFamily="34" charset="0"/>
            </a:endParaRPr>
          </a:p>
          <a:p>
            <a:pPr>
              <a:buFont typeface="Wingdings" panose="05000000000000000000" pitchFamily="2" charset="2"/>
              <a:buChar char="§"/>
            </a:pPr>
            <a:r>
              <a:rPr lang="fi-FI" sz="2000" dirty="0">
                <a:latin typeface="Calibri" panose="020F0502020204030204" pitchFamily="34" charset="0"/>
                <a:ea typeface="Calibri" panose="020F0502020204030204" pitchFamily="34" charset="0"/>
                <a:cs typeface="Calibri" panose="020F0502020204030204" pitchFamily="34" charset="0"/>
              </a:rPr>
              <a:t>Myönteisiä kehityskulkuja</a:t>
            </a:r>
          </a:p>
          <a:p>
            <a:pPr lvl="1">
              <a:buFont typeface="Arial" panose="020B0604020202020204" pitchFamily="34" charset="0"/>
              <a:buChar char="•"/>
            </a:pPr>
            <a:r>
              <a:rPr lang="fi-FI" sz="2000" dirty="0">
                <a:latin typeface="Calibri" panose="020F0502020204030204" pitchFamily="34" charset="0"/>
                <a:ea typeface="Calibri" panose="020F0502020204030204" pitchFamily="34" charset="0"/>
                <a:cs typeface="Calibri" panose="020F0502020204030204" pitchFamily="34" charset="0"/>
              </a:rPr>
              <a:t>Alkuperäiskulttuurin arvostus on kohonnut sekä aboriginaalien että länsimaalaisten keskuudessa.</a:t>
            </a:r>
          </a:p>
          <a:p>
            <a:pPr lvl="1">
              <a:buFont typeface="Arial" panose="020B0604020202020204" pitchFamily="34" charset="0"/>
              <a:buChar char="•"/>
            </a:pPr>
            <a:r>
              <a:rPr lang="fi-FI" sz="2000" dirty="0">
                <a:latin typeface="Calibri" panose="020F0502020204030204" pitchFamily="34" charset="0"/>
                <a:ea typeface="Calibri" panose="020F0502020204030204" pitchFamily="34" charset="0"/>
                <a:cs typeface="Calibri" panose="020F0502020204030204" pitchFamily="34" charset="0"/>
              </a:rPr>
              <a:t>Avoin syrjintä on vähentynyt.</a:t>
            </a:r>
          </a:p>
          <a:p>
            <a:pPr lvl="1">
              <a:buFont typeface="Arial" panose="020B0604020202020204" pitchFamily="34" charset="0"/>
              <a:buChar char="•"/>
            </a:pPr>
            <a:r>
              <a:rPr lang="fi-FI" sz="2000" dirty="0">
                <a:latin typeface="Calibri" panose="020F0502020204030204" pitchFamily="34" charset="0"/>
                <a:ea typeface="Calibri" panose="020F0502020204030204" pitchFamily="34" charset="0"/>
                <a:cs typeface="Calibri" panose="020F0502020204030204" pitchFamily="34" charset="0"/>
              </a:rPr>
              <a:t>Lapsikuolleisuus on vähentynyt, keski-ikä noussut ja väkiluku kasvanut.</a:t>
            </a:r>
          </a:p>
          <a:p>
            <a:pPr lvl="1">
              <a:buFont typeface="Arial" panose="020B0604020202020204" pitchFamily="34" charset="0"/>
              <a:buChar char="•"/>
            </a:pPr>
            <a:r>
              <a:rPr lang="fi-FI" sz="2000" dirty="0">
                <a:latin typeface="Calibri" panose="020F0502020204030204" pitchFamily="34" charset="0"/>
                <a:ea typeface="Calibri" panose="020F0502020204030204" pitchFamily="34" charset="0"/>
                <a:cs typeface="Calibri" panose="020F0502020204030204" pitchFamily="34" charset="0"/>
              </a:rPr>
              <a:t>Koulutustaso on kohentunut.</a:t>
            </a:r>
          </a:p>
          <a:p>
            <a:pPr lvl="1">
              <a:buFont typeface="Arial" panose="020B0604020202020204" pitchFamily="34" charset="0"/>
              <a:buChar char="•"/>
            </a:pPr>
            <a:r>
              <a:rPr lang="fi-FI" sz="2000" dirty="0">
                <a:latin typeface="Calibri" panose="020F0502020204030204" pitchFamily="34" charset="0"/>
                <a:ea typeface="Calibri" panose="020F0502020204030204" pitchFamily="34" charset="0"/>
                <a:cs typeface="Calibri" panose="020F0502020204030204" pitchFamily="34" charset="0"/>
              </a:rPr>
              <a:t>Aboriginaaliyhteisöille on annettu valtaväestöstä erottuvia ryhmäoikeuksia ja alueita, joilla halutaan mahdollistaa perinteinen elämäntapa.</a:t>
            </a:r>
          </a:p>
          <a:p>
            <a:pPr marL="0" indent="0">
              <a:buNone/>
            </a:pPr>
            <a:endParaRPr lang="fi-FI" dirty="0"/>
          </a:p>
        </p:txBody>
      </p:sp>
    </p:spTree>
    <p:extLst>
      <p:ext uri="{BB962C8B-B14F-4D97-AF65-F5344CB8AC3E}">
        <p14:creationId xmlns:p14="http://schemas.microsoft.com/office/powerpoint/2010/main" val="1954639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F0E77-CE21-9C89-A0BC-E182936F242B}"/>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62CB71BB-CEB0-A780-1403-755EC0954622}"/>
              </a:ext>
            </a:extLst>
          </p:cNvPr>
          <p:cNvSpPr>
            <a:spLocks noGrp="1"/>
          </p:cNvSpPr>
          <p:nvPr>
            <p:ph type="title"/>
          </p:nvPr>
        </p:nvSpPr>
        <p:spPr/>
        <p:txBody>
          <a:bodyPr/>
          <a:lstStyle/>
          <a:p>
            <a:pPr algn="ctr"/>
            <a:r>
              <a:rPr lang="fi-FI" dirty="0">
                <a:latin typeface="Calibri" panose="020F0502020204030204" pitchFamily="34" charset="0"/>
                <a:ea typeface="Calibri" panose="020F0502020204030204" pitchFamily="34" charset="0"/>
                <a:cs typeface="Calibri" panose="020F0502020204030204" pitchFamily="34" charset="0"/>
              </a:rPr>
              <a:t>Aboriginaalien asema ennen ja nyt</a:t>
            </a:r>
          </a:p>
        </p:txBody>
      </p:sp>
      <p:sp>
        <p:nvSpPr>
          <p:cNvPr id="3" name="Sisällön paikkamerkki 2">
            <a:extLst>
              <a:ext uri="{FF2B5EF4-FFF2-40B4-BE49-F238E27FC236}">
                <a16:creationId xmlns:a16="http://schemas.microsoft.com/office/drawing/2014/main" id="{0951FB1B-2D30-C14A-5CD6-B331D9C33E68}"/>
              </a:ext>
            </a:extLst>
          </p:cNvPr>
          <p:cNvSpPr>
            <a:spLocks noGrp="1"/>
          </p:cNvSpPr>
          <p:nvPr>
            <p:ph idx="1"/>
          </p:nvPr>
        </p:nvSpPr>
        <p:spPr>
          <a:xfrm>
            <a:off x="1042416" y="2487168"/>
            <a:ext cx="10012680" cy="4370832"/>
          </a:xfrm>
        </p:spPr>
        <p:txBody>
          <a:bodyPr>
            <a:normAutofit/>
          </a:bodyPr>
          <a:lstStyle/>
          <a:p>
            <a:pPr marL="0" indent="0">
              <a:buNone/>
            </a:pPr>
            <a:r>
              <a:rPr lang="fi-FI" sz="2000" b="1" dirty="0">
                <a:latin typeface="Calibri" panose="020F0502020204030204" pitchFamily="34" charset="0"/>
                <a:ea typeface="Calibri" panose="020F0502020204030204" pitchFamily="34" charset="0"/>
                <a:cs typeface="Calibri" panose="020F0502020204030204" pitchFamily="34" charset="0"/>
              </a:rPr>
              <a:t>Uusia ja vanhoja ongelmia</a:t>
            </a:r>
          </a:p>
          <a:p>
            <a:pPr marL="0" indent="0">
              <a:buNone/>
            </a:pPr>
            <a:endParaRPr lang="fi-FI" sz="2000" b="1" dirty="0">
              <a:latin typeface="Calibri" panose="020F0502020204030204" pitchFamily="34" charset="0"/>
              <a:ea typeface="Calibri" panose="020F0502020204030204" pitchFamily="34" charset="0"/>
              <a:cs typeface="Calibri" panose="020F0502020204030204" pitchFamily="34" charset="0"/>
            </a:endParaRPr>
          </a:p>
          <a:p>
            <a:pPr>
              <a:buFont typeface="Wingdings" panose="05000000000000000000" pitchFamily="2" charset="2"/>
              <a:buChar char="§"/>
            </a:pPr>
            <a:r>
              <a:rPr lang="fi-FI" sz="2000" dirty="0">
                <a:latin typeface="Calibri" panose="020F0502020204030204" pitchFamily="34" charset="0"/>
                <a:ea typeface="Calibri" panose="020F0502020204030204" pitchFamily="34" charset="0"/>
                <a:cs typeface="Calibri" panose="020F0502020204030204" pitchFamily="34" charset="0"/>
              </a:rPr>
              <a:t>Suurta osaa kaapatuista maista ei ole vieläkään palautettu niiden alkuperäisille omistajille.</a:t>
            </a:r>
          </a:p>
          <a:p>
            <a:pPr>
              <a:buFont typeface="Wingdings" panose="05000000000000000000" pitchFamily="2" charset="2"/>
              <a:buChar char="§"/>
            </a:pPr>
            <a:r>
              <a:rPr lang="fi-FI" sz="2000" dirty="0">
                <a:latin typeface="Calibri" panose="020F0502020204030204" pitchFamily="34" charset="0"/>
                <a:ea typeface="Calibri" panose="020F0502020204030204" pitchFamily="34" charset="0"/>
                <a:cs typeface="Calibri" panose="020F0502020204030204" pitchFamily="34" charset="0"/>
              </a:rPr>
              <a:t>Kehityksestä huolimatta aboriginaalit kärsivät yhä valtaväestöä enemmän köyhyydestä, itsemurhista, päihteistä, syrjinnästä ja väkivallasta.</a:t>
            </a:r>
          </a:p>
          <a:p>
            <a:pPr>
              <a:buFont typeface="Wingdings" panose="05000000000000000000" pitchFamily="2" charset="2"/>
              <a:buChar char="§"/>
            </a:pPr>
            <a:r>
              <a:rPr lang="fi-FI" sz="2000" dirty="0">
                <a:latin typeface="Calibri" panose="020F0502020204030204" pitchFamily="34" charset="0"/>
                <a:ea typeface="Calibri" panose="020F0502020204030204" pitchFamily="34" charset="0"/>
                <a:cs typeface="Calibri" panose="020F0502020204030204" pitchFamily="34" charset="0"/>
              </a:rPr>
              <a:t>Ongelmat koskevat erityisesti maaseudulla asuvia.</a:t>
            </a:r>
          </a:p>
          <a:p>
            <a:pPr marL="0" indent="0">
              <a:buNone/>
            </a:pPr>
            <a:endParaRPr lang="fi-FI"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737283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219AE65-9B94-44EA-BEF3-EF4BFA169C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0C81A57-9CD5-461B-8FFE-4A8CB6CFBE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7539" y="467397"/>
            <a:ext cx="695829" cy="591911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grpSp>
        <p:nvGrpSpPr>
          <p:cNvPr id="12" name="Group 11">
            <a:extLst>
              <a:ext uri="{FF2B5EF4-FFF2-40B4-BE49-F238E27FC236}">
                <a16:creationId xmlns:a16="http://schemas.microsoft.com/office/drawing/2014/main" id="{3086C462-37F4-494D-8292-CCB95221CC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a:solidFill>
            <a:srgbClr val="FFFFFF"/>
          </a:solidFill>
        </p:grpSpPr>
        <p:sp>
          <p:nvSpPr>
            <p:cNvPr id="13" name="Rectangle 12">
              <a:extLst>
                <a:ext uri="{FF2B5EF4-FFF2-40B4-BE49-F238E27FC236}">
                  <a16:creationId xmlns:a16="http://schemas.microsoft.com/office/drawing/2014/main" id="{2C7D2D64-353F-4802-AA48-A70CE6020B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p:nvSpPr>
            <p:cNvPr id="14" name="Freeform 5">
              <a:extLst>
                <a:ext uri="{FF2B5EF4-FFF2-40B4-BE49-F238E27FC236}">
                  <a16:creationId xmlns:a16="http://schemas.microsoft.com/office/drawing/2014/main" id="{30A6328F-CAA3-4052-BF4C-14BD47706E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ln>
              <a:noFill/>
            </a:ln>
          </p:spPr>
          <p:style>
            <a:lnRef idx="0">
              <a:scrgbClr r="0" g="0" b="0"/>
            </a:lnRef>
            <a:fillRef idx="1002">
              <a:schemeClr val="dk2"/>
            </a:fillRef>
            <a:effectRef idx="0">
              <a:scrgbClr r="0" g="0" b="0"/>
            </a:effectRef>
            <a:fontRef idx="major"/>
          </p:style>
          <p:txBody>
            <a:bodyPr/>
            <a:lstStyle/>
            <a:p>
              <a:endParaRPr lang="fi-FI"/>
            </a:p>
          </p:txBody>
        </p:sp>
      </p:grpSp>
      <p:sp>
        <p:nvSpPr>
          <p:cNvPr id="2" name="Otsikko 1">
            <a:extLst>
              <a:ext uri="{FF2B5EF4-FFF2-40B4-BE49-F238E27FC236}">
                <a16:creationId xmlns:a16="http://schemas.microsoft.com/office/drawing/2014/main" id="{B9DD4886-0BC6-3DA8-A907-D870514A5AC0}"/>
              </a:ext>
            </a:extLst>
          </p:cNvPr>
          <p:cNvSpPr>
            <a:spLocks noGrp="1"/>
          </p:cNvSpPr>
          <p:nvPr>
            <p:ph type="title"/>
          </p:nvPr>
        </p:nvSpPr>
        <p:spPr>
          <a:xfrm>
            <a:off x="1000372" y="1209957"/>
            <a:ext cx="3034580" cy="4438087"/>
          </a:xfrm>
        </p:spPr>
        <p:txBody>
          <a:bodyPr anchor="ctr">
            <a:normAutofit/>
          </a:bodyPr>
          <a:lstStyle/>
          <a:p>
            <a:pPr algn="r"/>
            <a:r>
              <a:rPr lang="fi-FI" sz="3200" dirty="0">
                <a:solidFill>
                  <a:schemeClr val="tx1"/>
                </a:solidFill>
                <a:latin typeface="Calibri" panose="020F0502020204030204" pitchFamily="34" charset="0"/>
                <a:ea typeface="Calibri" panose="020F0502020204030204" pitchFamily="34" charset="0"/>
                <a:cs typeface="Calibri" panose="020F0502020204030204" pitchFamily="34" charset="0"/>
              </a:rPr>
              <a:t>Tehtäviä</a:t>
            </a:r>
          </a:p>
        </p:txBody>
      </p:sp>
      <p:cxnSp>
        <p:nvCxnSpPr>
          <p:cNvPr id="16" name="Straight Connector 15">
            <a:extLst>
              <a:ext uri="{FF2B5EF4-FFF2-40B4-BE49-F238E27FC236}">
                <a16:creationId xmlns:a16="http://schemas.microsoft.com/office/drawing/2014/main" id="{AD23B2CD-009B-425A-9616-1E1AD1D5AB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56687" y="1930986"/>
            <a:ext cx="0" cy="3200400"/>
          </a:xfrm>
          <a:prstGeom prst="line">
            <a:avLst/>
          </a:prstGeom>
          <a:ln w="15875" cap="sq">
            <a:solidFill>
              <a:schemeClr val="tx2"/>
            </a:solidFill>
            <a:miter lim="800000"/>
          </a:ln>
        </p:spPr>
        <p:style>
          <a:lnRef idx="1">
            <a:schemeClr val="accent1"/>
          </a:lnRef>
          <a:fillRef idx="0">
            <a:schemeClr val="accent1"/>
          </a:fillRef>
          <a:effectRef idx="0">
            <a:schemeClr val="accent1"/>
          </a:effectRef>
          <a:fontRef idx="minor">
            <a:schemeClr val="tx1"/>
          </a:fontRef>
        </p:style>
      </p:cxnSp>
      <p:sp>
        <p:nvSpPr>
          <p:cNvPr id="3" name="Sisällön paikkamerkki 2">
            <a:extLst>
              <a:ext uri="{FF2B5EF4-FFF2-40B4-BE49-F238E27FC236}">
                <a16:creationId xmlns:a16="http://schemas.microsoft.com/office/drawing/2014/main" id="{5C8C3733-7D32-EF27-239B-E5956413A801}"/>
              </a:ext>
            </a:extLst>
          </p:cNvPr>
          <p:cNvSpPr>
            <a:spLocks noGrp="1"/>
          </p:cNvSpPr>
          <p:nvPr>
            <p:ph idx="1"/>
          </p:nvPr>
        </p:nvSpPr>
        <p:spPr>
          <a:xfrm>
            <a:off x="4678424" y="1059025"/>
            <a:ext cx="5302189" cy="4739950"/>
          </a:xfrm>
        </p:spPr>
        <p:txBody>
          <a:bodyPr anchor="ctr">
            <a:normAutofit/>
          </a:bodyPr>
          <a:lstStyle/>
          <a:p>
            <a:pPr>
              <a:buFont typeface="Wingdings" panose="05000000000000000000" pitchFamily="2" charset="2"/>
              <a:buChar char="§"/>
            </a:pPr>
            <a:r>
              <a:rPr lang="fi-FI" sz="2400" dirty="0">
                <a:solidFill>
                  <a:schemeClr val="tx1"/>
                </a:solidFill>
                <a:latin typeface="Calibri" panose="020F0502020204030204" pitchFamily="34" charset="0"/>
                <a:ea typeface="Calibri" panose="020F0502020204030204" pitchFamily="34" charset="0"/>
                <a:cs typeface="Calibri" panose="020F0502020204030204" pitchFamily="34" charset="0"/>
              </a:rPr>
              <a:t>Lue kpl 10, Aboriginaalien ja eurooppalaisten kohtaaminen, s.62-69</a:t>
            </a:r>
          </a:p>
          <a:p>
            <a:pPr>
              <a:buFont typeface="Wingdings" panose="05000000000000000000" pitchFamily="2" charset="2"/>
              <a:buChar char="§"/>
            </a:pPr>
            <a:r>
              <a:rPr lang="fi-FI" sz="2400">
                <a:solidFill>
                  <a:schemeClr val="tx1"/>
                </a:solidFill>
                <a:latin typeface="Calibri" panose="020F0502020204030204" pitchFamily="34" charset="0"/>
                <a:ea typeface="Calibri" panose="020F0502020204030204" pitchFamily="34" charset="0"/>
                <a:cs typeface="Calibri" panose="020F0502020204030204" pitchFamily="34" charset="0"/>
              </a:rPr>
              <a:t>Tee tehtävät 3 ja 4, s.69</a:t>
            </a:r>
          </a:p>
        </p:txBody>
      </p:sp>
    </p:spTree>
    <p:extLst>
      <p:ext uri="{BB962C8B-B14F-4D97-AF65-F5344CB8AC3E}">
        <p14:creationId xmlns:p14="http://schemas.microsoft.com/office/powerpoint/2010/main" val="28676609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i (johtoryhmä)">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Ioni (johtoryhmä)</Template>
  <TotalTime>69</TotalTime>
  <Words>870</Words>
  <Application>Microsoft Office PowerPoint</Application>
  <PresentationFormat>Laajakuva</PresentationFormat>
  <Paragraphs>94</Paragraphs>
  <Slides>13</Slides>
  <Notes>0</Notes>
  <HiddenSlides>0</HiddenSlides>
  <MMClips>0</MMClips>
  <ScaleCrop>false</ScaleCrop>
  <HeadingPairs>
    <vt:vector size="6" baseType="variant">
      <vt:variant>
        <vt:lpstr>Käytetyt fontit</vt:lpstr>
      </vt:variant>
      <vt:variant>
        <vt:i4>5</vt:i4>
      </vt:variant>
      <vt:variant>
        <vt:lpstr>Teema</vt:lpstr>
      </vt:variant>
      <vt:variant>
        <vt:i4>1</vt:i4>
      </vt:variant>
      <vt:variant>
        <vt:lpstr>Dian otsikot</vt:lpstr>
      </vt:variant>
      <vt:variant>
        <vt:i4>13</vt:i4>
      </vt:variant>
    </vt:vector>
  </HeadingPairs>
  <TitlesOfParts>
    <vt:vector size="19" baseType="lpstr">
      <vt:lpstr>Arial</vt:lpstr>
      <vt:lpstr>Calibri</vt:lpstr>
      <vt:lpstr>Century Gothic</vt:lpstr>
      <vt:lpstr>Wingdings</vt:lpstr>
      <vt:lpstr>Wingdings 3</vt:lpstr>
      <vt:lpstr>Ioni (johtoryhmä)</vt:lpstr>
      <vt:lpstr>Kpl 10, Aboriginaalien ja eurooppalaisten kohtaaminen</vt:lpstr>
      <vt:lpstr>Videotehtävä</vt:lpstr>
      <vt:lpstr>Videotehtävä</vt:lpstr>
      <vt:lpstr>Aboriginaalien asema ennen ja nyt</vt:lpstr>
      <vt:lpstr>Aboriginaalien asema ennen ja nyt</vt:lpstr>
      <vt:lpstr>Aboriginaalien asema ennen ja nyt</vt:lpstr>
      <vt:lpstr>Aboriginaalien asema ennen ja nyt</vt:lpstr>
      <vt:lpstr>Aboriginaalien asema ennen ja nyt</vt:lpstr>
      <vt:lpstr>Aboriginaalien asema ennen ja nyt</vt:lpstr>
      <vt:lpstr>Aboriginaalien asema ennen ja nyt</vt:lpstr>
      <vt:lpstr>Aboriginaalien asema ennen ja nyt</vt:lpstr>
      <vt:lpstr>Aboriginaalien asema ennen ja nyt</vt:lpstr>
      <vt:lpstr>Tehtäviä</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Leila Töyrylä</dc:creator>
  <cp:lastModifiedBy>Leila Töyrylä</cp:lastModifiedBy>
  <cp:revision>1</cp:revision>
  <dcterms:created xsi:type="dcterms:W3CDTF">2026-10-27T14:27:50Z</dcterms:created>
  <dcterms:modified xsi:type="dcterms:W3CDTF">2026-10-27T15:37:01Z</dcterms:modified>
</cp:coreProperties>
</file>