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449D4-F90E-48AF-8556-07AEFAA99D98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F7E3A-73CB-426D-99BA-62B08EEB5D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209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0528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9253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4701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5090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7326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59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592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689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979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867"/>
            </a:lvl1pPr>
            <a:lvl2pPr marL="914400" lvl="1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2pPr>
            <a:lvl3pPr marL="1371600" lvl="2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3pPr>
            <a:lvl4pPr marL="1828800" lvl="3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4pPr>
            <a:lvl5pPr marL="2286000" lvl="4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5pPr>
            <a:lvl6pPr marL="2743200" lvl="5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600"/>
            </a:lvl6pPr>
            <a:lvl7pPr marL="3200400" lvl="6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600"/>
            </a:lvl7pPr>
            <a:lvl8pPr marL="3657600" lvl="7" indent="-304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600"/>
            </a:lvl8pPr>
            <a:lvl9pPr marL="4114800" lvl="8" indent="-30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683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5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08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14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36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65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83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5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312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D87C7-207F-44B7-9647-7133BD99400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DB94B-7E0E-4D33-BA6C-C393BBC58C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99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>
            <a:spLocks noGrp="1"/>
          </p:cNvSpPr>
          <p:nvPr>
            <p:ph type="ctrTitle"/>
          </p:nvPr>
        </p:nvSpPr>
        <p:spPr>
          <a:xfrm>
            <a:off x="415600" y="2060600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3.9 Kognitiivinen toiminta on aktiivista tiedonkäsittelyä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0847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>
            <a:spLocks noGrp="1"/>
          </p:cNvSpPr>
          <p:nvPr>
            <p:ph type="title"/>
          </p:nvPr>
        </p:nvSpPr>
        <p:spPr>
          <a:xfrm>
            <a:off x="415600" y="83292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Kognitiiviset toiminnot</a:t>
            </a:r>
            <a:endParaRPr/>
          </a:p>
        </p:txBody>
      </p:sp>
      <p:sp>
        <p:nvSpPr>
          <p:cNvPr id="103" name="Google Shape;103;p2"/>
          <p:cNvSpPr txBox="1">
            <a:spLocks noGrp="1"/>
          </p:cNvSpPr>
          <p:nvPr>
            <p:ph type="body" idx="1"/>
          </p:nvPr>
        </p:nvSpPr>
        <p:spPr>
          <a:xfrm>
            <a:off x="415600" y="1668713"/>
            <a:ext cx="544672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400" dirty="0"/>
              <a:t>Kognitiiviset toiminnot liittyvät tiedonkäsittelyyn. </a:t>
            </a:r>
            <a:endParaRPr sz="2400" dirty="0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400" dirty="0"/>
              <a:t>Kognitiivisiin toimintoihin kuuluvat 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-FI" dirty="0"/>
              <a:t>h</a:t>
            </a:r>
            <a:r>
              <a:rPr lang="fi" dirty="0"/>
              <a:t>avaitseminen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-FI" dirty="0"/>
              <a:t>t</a:t>
            </a:r>
            <a:r>
              <a:rPr lang="fi" dirty="0"/>
              <a:t>arkkaavaisuus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-FI" dirty="0"/>
              <a:t>a</a:t>
            </a:r>
            <a:r>
              <a:rPr lang="fi" dirty="0"/>
              <a:t>jattelu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-FI" dirty="0"/>
              <a:t>o</a:t>
            </a:r>
            <a:r>
              <a:rPr lang="fi" dirty="0"/>
              <a:t>ppiminen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" dirty="0"/>
              <a:t>muistaminen </a:t>
            </a:r>
          </a:p>
          <a:p>
            <a:pPr marL="935565" lvl="1" indent="-342900">
              <a:spcBef>
                <a:spcPts val="0"/>
              </a:spcBef>
              <a:buSzPts val="2000"/>
              <a:buFontTx/>
              <a:buChar char="-"/>
            </a:pPr>
            <a:r>
              <a:rPr lang="fi" dirty="0"/>
              <a:t>kielen tuottaminen ja ymmärtäminen. </a:t>
            </a:r>
            <a:endParaRPr dirty="0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400" dirty="0"/>
              <a:t>Kognitiiviset toiminnot ovat </a:t>
            </a:r>
            <a:r>
              <a:rPr lang="fi" sz="2400"/>
              <a:t>tietoisia ja </a:t>
            </a:r>
            <a:r>
              <a:rPr lang="fi" sz="2400" dirty="0"/>
              <a:t>ei-tietoisia.</a:t>
            </a:r>
            <a:endParaRPr sz="2400" dirty="0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400" dirty="0"/>
              <a:t>Tiedonkäsittely on aktiivista.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 dirty="0"/>
          </a:p>
        </p:txBody>
      </p:sp>
      <p:pic>
        <p:nvPicPr>
          <p:cNvPr id="104" name="Google Shape;10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14726" y="1748925"/>
            <a:ext cx="5446725" cy="3616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445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body" idx="1"/>
          </p:nvPr>
        </p:nvSpPr>
        <p:spPr>
          <a:xfrm>
            <a:off x="415600" y="1848305"/>
            <a:ext cx="11360800" cy="4390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 b="1"/>
              <a:t>Skeemat...</a:t>
            </a:r>
            <a:endParaRPr sz="2667" b="1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ovat yksilön käsityksiä siitä, mitä asiat ja ilmiöt ovat ja miten ne toimivat.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perustuvat yksilön aiempiin kokemuksiin ja tietoihin.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ohjaavat toimintaa. 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vaikuttavat siihen, mihin kiinnitämme tarkkaavaisuutemme ja miten tulkitsemme havaitsemamme.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helpottavat tiedon valikointia.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johtavat helposti siihen, että ennakko-oletusten vastaiset asiat jäävät liian vähälle huomiolle.</a:t>
            </a:r>
            <a:endParaRPr sz="2667"/>
          </a:p>
          <a:p>
            <a:pPr marL="1219170" lvl="1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fi" sz="2667"/>
              <a:t>vaikuttavat myös muistiin.</a:t>
            </a:r>
            <a:endParaRPr sz="2667"/>
          </a:p>
        </p:txBody>
      </p:sp>
      <p:sp>
        <p:nvSpPr>
          <p:cNvPr id="110" name="Google Shape;110;p3"/>
          <p:cNvSpPr txBox="1">
            <a:spLocks noGrp="1"/>
          </p:cNvSpPr>
          <p:nvPr>
            <p:ph type="title"/>
          </p:nvPr>
        </p:nvSpPr>
        <p:spPr>
          <a:xfrm>
            <a:off x="415600" y="89960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Kognitiivista toimintaa ohjaavat skeemat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7809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411299" y="1712791"/>
            <a:ext cx="6170476" cy="44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667">
                <a:solidFill>
                  <a:srgbClr val="000000"/>
                </a:solidFill>
              </a:rPr>
              <a:t>Skeemat ohjaavat havainnointia.</a:t>
            </a:r>
            <a:endParaRPr sz="2667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667">
                <a:solidFill>
                  <a:srgbClr val="000000"/>
                </a:solidFill>
              </a:rPr>
              <a:t>Informaatiotulvasta poimitaan havainnoinnin kohteet skeemojen mukaisesti.</a:t>
            </a:r>
            <a:endParaRPr sz="2667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667">
                <a:solidFill>
                  <a:srgbClr val="000000"/>
                </a:solidFill>
              </a:rPr>
              <a:t>Tehdyt havainnot muokkaavat skeemoja.</a:t>
            </a:r>
            <a:endParaRPr sz="2667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667">
                <a:solidFill>
                  <a:srgbClr val="000000"/>
                </a:solidFill>
              </a:rPr>
              <a:t>Muokkaantunut skeema ohjaa edelleen uutta tiedonhakua, ja näin havaintokehä jatkaa ”pyörimistään”</a:t>
            </a:r>
            <a:r>
              <a:rPr lang="fi" sz="2667" b="1">
                <a:solidFill>
                  <a:srgbClr val="000000"/>
                </a:solidFill>
              </a:rPr>
              <a:t>.</a:t>
            </a:r>
            <a:endParaRPr sz="2667" b="1">
              <a:solidFill>
                <a:srgbClr val="000000"/>
              </a:solidFill>
            </a:endParaRPr>
          </a:p>
        </p:txBody>
      </p:sp>
      <p:sp>
        <p:nvSpPr>
          <p:cNvPr id="116" name="Google Shape;116;p4"/>
          <p:cNvSpPr txBox="1">
            <a:spLocks noGrp="1"/>
          </p:cNvSpPr>
          <p:nvPr>
            <p:ph type="title"/>
          </p:nvPr>
        </p:nvSpPr>
        <p:spPr>
          <a:xfrm>
            <a:off x="411299" y="90798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Ulrich Neisserin havaintokehä</a:t>
            </a:r>
            <a:endParaRPr/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t="8196" b="-1539"/>
          <a:stretch/>
        </p:blipFill>
        <p:spPr>
          <a:xfrm>
            <a:off x="7316647" y="2000250"/>
            <a:ext cx="3170378" cy="35417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5402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415600" y="92011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Skeemat vaikuttavat laajasti</a:t>
            </a:r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415600" y="1709433"/>
            <a:ext cx="5680400" cy="474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/>
              <a:t>Muistamme asiat skeemojemme mukaisesti.</a:t>
            </a:r>
            <a:endParaRPr sz="2667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/>
              <a:t>Toisinaan skeemaan sopimattomat asiat muistetaan parhaiten.</a:t>
            </a:r>
            <a:endParaRPr sz="2667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/>
              <a:t>Kokonaista tilannetta koskeva skeema, joka on ikään kuin käsikirjoitus tilanteesta, on </a:t>
            </a:r>
            <a:r>
              <a:rPr lang="fi" sz="2667" b="1"/>
              <a:t>skripti</a:t>
            </a:r>
            <a:r>
              <a:rPr lang="fi" sz="2667"/>
              <a:t>.</a:t>
            </a:r>
            <a:endParaRPr sz="2667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 b="1"/>
              <a:t>Minäkäsitys</a:t>
            </a:r>
            <a:r>
              <a:rPr lang="fi" sz="2667"/>
              <a:t> on laaja skeema asiasta nimeltä ”minä itse”. </a:t>
            </a:r>
            <a:endParaRPr sz="2667"/>
          </a:p>
          <a:p>
            <a:pPr marL="609585" lvl="0" indent="-4741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667" b="1"/>
              <a:t>Maailmankuva </a:t>
            </a:r>
            <a:r>
              <a:rPr lang="fi" sz="2667"/>
              <a:t>on laaja skeema siitä, millainen maailma on ja miten siinä tulee toimia.</a:t>
            </a:r>
            <a:endParaRPr sz="2667"/>
          </a:p>
        </p:txBody>
      </p:sp>
      <p:pic>
        <p:nvPicPr>
          <p:cNvPr id="124" name="Google Shape;124;p5" descr="Kuva, joka sisältää kohteen teksti, ulko, tehdas, tuleminen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86525" y="2413031"/>
            <a:ext cx="5147722" cy="32294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827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Laajakuva</PresentationFormat>
  <Paragraphs>32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Skeema 1  3.9 Kognitiivinen toiminta on aktiivista tiedonkäsittelyä  Ydinsisältö</vt:lpstr>
      <vt:lpstr>Kognitiiviset toiminnot</vt:lpstr>
      <vt:lpstr>Kognitiivista toimintaa ohjaavat skeemat</vt:lpstr>
      <vt:lpstr>Ulrich Neisserin havaintokehä</vt:lpstr>
      <vt:lpstr>Skeemat vaikuttavat laajasti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3.9 Kognitiivinen toiminta on aktiivista tiedonkäsittelyä  Ydinsisältö</dc:title>
  <dc:creator>Sandelin Raili</dc:creator>
  <cp:lastModifiedBy>Sandelin Raili</cp:lastModifiedBy>
  <cp:revision>1</cp:revision>
  <dcterms:created xsi:type="dcterms:W3CDTF">2021-12-17T12:23:46Z</dcterms:created>
  <dcterms:modified xsi:type="dcterms:W3CDTF">2021-12-17T12:24:07Z</dcterms:modified>
</cp:coreProperties>
</file>