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76" r:id="rId2"/>
    <p:sldId id="270" r:id="rId3"/>
    <p:sldId id="277" r:id="rId4"/>
    <p:sldId id="287" r:id="rId5"/>
    <p:sldId id="274" r:id="rId6"/>
    <p:sldId id="279" r:id="rId7"/>
    <p:sldId id="292" r:id="rId8"/>
    <p:sldId id="294" r:id="rId9"/>
    <p:sldId id="293" r:id="rId10"/>
    <p:sldId id="290" r:id="rId11"/>
    <p:sldId id="291" r:id="rId12"/>
  </p:sldIdLst>
  <p:sldSz cx="9144000" cy="6858000" type="screen4x3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94" autoAdjust="0"/>
    <p:restoredTop sz="94660"/>
  </p:normalViewPr>
  <p:slideViewPr>
    <p:cSldViewPr>
      <p:cViewPr>
        <p:scale>
          <a:sx n="100" d="100"/>
          <a:sy n="100" d="100"/>
        </p:scale>
        <p:origin x="-845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D8968D-B6F0-42BE-AD86-7E9AFE50FFCE}" type="datetimeFigureOut">
              <a:rPr lang="fi-FI" smtClean="0"/>
              <a:pPr/>
              <a:t>28.10.2014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46EEF-FA49-486C-8AC1-A5706EE084F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184750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2CCBC5-99D3-4EF7-BFEF-B071D8E3A15B}" type="datetimeFigureOut">
              <a:rPr lang="fi-FI" smtClean="0"/>
              <a:pPr/>
              <a:t>28.10.2014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0142DD-66A8-4EF3-8F7E-D489D7A8F94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826655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142DD-66A8-4EF3-8F7E-D489D7A8F94D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874142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CDB3EA-F915-43C2-9393-480D80687783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833594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5865813"/>
          </a:xfrm>
          <a:prstGeom prst="rect">
            <a:avLst/>
          </a:prstGeom>
          <a:solidFill>
            <a:srgbClr val="0083D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srgbClr val="000000"/>
              </a:solidFill>
            </a:endParaRPr>
          </a:p>
        </p:txBody>
      </p:sp>
      <p:pic>
        <p:nvPicPr>
          <p:cNvPr id="5" name="Picture 9" descr="TEMPOWERPOINT kansi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768975"/>
            <a:ext cx="9144000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989138"/>
            <a:ext cx="7772400" cy="1727200"/>
          </a:xfrm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02100"/>
            <a:ext cx="6400800" cy="1271588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i-FI">
                <a:solidFill>
                  <a:srgbClr val="000000"/>
                </a:solidFill>
              </a:rPr>
              <a:t>01.01.2008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i-FI">
                <a:solidFill>
                  <a:srgbClr val="000000"/>
                </a:solidFill>
              </a:rPr>
              <a:t>Etunimi Sukunimi</a:t>
            </a: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853FA9D-51AB-490A-85A5-CF63E2AA1F67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51959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AAA03-76E1-486B-A903-6706EAD31A3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9827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15125" y="133350"/>
            <a:ext cx="2105025" cy="552767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95288" y="133350"/>
            <a:ext cx="6167437" cy="55276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8521A-999C-4F32-97EC-6BE79E7E324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319890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2C788-637B-4332-B996-2809CCA09B0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89545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9804F-A982-44A7-92C4-1F327DD696A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022415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95288" y="1123950"/>
            <a:ext cx="4135437" cy="4537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83125" y="1123950"/>
            <a:ext cx="4137025" cy="4537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A4767-377A-4591-BFE1-66DB0BA9082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760239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D201B-5ECA-443E-9FE8-3AB7DE2DFBA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714621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6EBD8-BFB1-4D92-B9AA-E9C89302643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473446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9C88A-49AE-46CD-8EA1-3D66F9E174B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4285913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699BE-D4E2-4EFC-BB0D-25C5662CC65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855946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4B726-9241-4785-8706-FC99F7F066C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847105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0" y="6426200"/>
            <a:ext cx="9144000" cy="431800"/>
          </a:xfrm>
          <a:prstGeom prst="rect">
            <a:avLst/>
          </a:prstGeom>
          <a:solidFill>
            <a:srgbClr val="0083D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srgbClr val="000000"/>
              </a:solidFill>
            </a:endParaRPr>
          </a:p>
        </p:txBody>
      </p:sp>
      <p:pic>
        <p:nvPicPr>
          <p:cNvPr id="1027" name="Picture 8" descr="TEMPOWERPOINT_sivu_sininen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768975"/>
            <a:ext cx="914400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350"/>
            <a:ext cx="84248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123950"/>
            <a:ext cx="8424862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32675" y="6616700"/>
            <a:ext cx="1090613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/>
              <a:t>01.01.2008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3513" y="6616700"/>
            <a:ext cx="28956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/>
              <a:t>Etunimi Sukunimi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2813" y="6616700"/>
            <a:ext cx="477837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7E2C9C-A473-4090-84C6-EC441AA4A322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691144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65113" indent="-265113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717550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2pPr>
      <a:lvl3pPr marL="1076325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435100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4pPr>
      <a:lvl5pPr marL="1793875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5pPr>
      <a:lvl6pPr marL="2251075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6pPr>
      <a:lvl7pPr marL="2708275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7pPr>
      <a:lvl8pPr marL="3165475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8pPr>
      <a:lvl9pPr marL="3622675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/>
        </p:nvSpPr>
        <p:spPr>
          <a:xfrm>
            <a:off x="611560" y="3429000"/>
            <a:ext cx="82809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i-FI" i="1" dirty="0" smtClean="0"/>
          </a:p>
          <a:p>
            <a:r>
              <a:rPr lang="fi-FI" b="1" i="1" dirty="0" smtClean="0"/>
              <a:t>			</a:t>
            </a:r>
          </a:p>
          <a:p>
            <a:r>
              <a:rPr lang="fi-FI" sz="4400" b="1" i="1" dirty="0" smtClean="0"/>
              <a:t>			</a:t>
            </a:r>
            <a:endParaRPr lang="fi-FI" sz="4400" b="1" dirty="0"/>
          </a:p>
        </p:txBody>
      </p:sp>
      <p:sp>
        <p:nvSpPr>
          <p:cNvPr id="8" name="Tekstikehys 7"/>
          <p:cNvSpPr txBox="1"/>
          <p:nvPr/>
        </p:nvSpPr>
        <p:spPr>
          <a:xfrm>
            <a:off x="2051720" y="1700808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</p:txBody>
      </p:sp>
      <p:sp>
        <p:nvSpPr>
          <p:cNvPr id="9" name="Tekstikehys 8"/>
          <p:cNvSpPr txBox="1"/>
          <p:nvPr/>
        </p:nvSpPr>
        <p:spPr>
          <a:xfrm>
            <a:off x="539552" y="980728"/>
            <a:ext cx="7560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b="1" dirty="0" smtClean="0"/>
          </a:p>
          <a:p>
            <a:r>
              <a:rPr lang="fi-FI" dirty="0" smtClean="0"/>
              <a:t>	</a:t>
            </a:r>
            <a:endParaRPr lang="fi-FI" b="1" dirty="0" smtClean="0"/>
          </a:p>
          <a:p>
            <a:r>
              <a:rPr lang="fi-FI" dirty="0" smtClean="0"/>
              <a:t>			</a:t>
            </a:r>
          </a:p>
        </p:txBody>
      </p:sp>
      <p:sp>
        <p:nvSpPr>
          <p:cNvPr id="13" name="Otsikko 1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Ohjaamo ja nettiohjauspalvelu</a:t>
            </a:r>
            <a:endParaRPr lang="fi-FI" dirty="0"/>
          </a:p>
        </p:txBody>
      </p:sp>
      <p:sp>
        <p:nvSpPr>
          <p:cNvPr id="14" name="Alaotsikko 1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Teija Felt</a:t>
            </a:r>
          </a:p>
          <a:p>
            <a:r>
              <a:rPr lang="fi-FI" dirty="0" smtClean="0"/>
              <a:t>Työmarkkinaneuvos, TEM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KOHTAAMO… </a:t>
            </a:r>
            <a:r>
              <a:rPr lang="fi-FI" sz="1800" dirty="0" smtClean="0"/>
              <a:t>JATKOA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z="2000" b="1" dirty="0" smtClean="0"/>
              <a:t>Ohjaamo-pilotteja tullaan rahoittamaan kahdella eri tavalla</a:t>
            </a:r>
          </a:p>
          <a:p>
            <a:pPr lvl="1"/>
            <a:r>
              <a:rPr lang="fi-FI" sz="2000" i="1" dirty="0" smtClean="0"/>
              <a:t>Valtakunnallisen osion ESR-rahalla </a:t>
            </a:r>
            <a:r>
              <a:rPr lang="fi-FI" sz="2000" dirty="0" smtClean="0"/>
              <a:t>– haun avaa Keski-Suomen </a:t>
            </a:r>
            <a:r>
              <a:rPr lang="fi-FI" sz="2000" dirty="0" err="1" smtClean="0"/>
              <a:t>ELY-keskus</a:t>
            </a:r>
            <a:r>
              <a:rPr lang="fi-FI" sz="2000" dirty="0" smtClean="0"/>
              <a:t> </a:t>
            </a:r>
          </a:p>
          <a:p>
            <a:pPr lvl="1"/>
            <a:r>
              <a:rPr lang="fi-FI" sz="2000" i="1" dirty="0" smtClean="0"/>
              <a:t>Alueosion ESR-rahalla </a:t>
            </a:r>
            <a:r>
              <a:rPr lang="fi-FI" sz="2000" dirty="0"/>
              <a:t>– hakuja </a:t>
            </a:r>
            <a:r>
              <a:rPr lang="fi-FI" sz="2000" dirty="0" smtClean="0"/>
              <a:t>tulevat avaamaan eri </a:t>
            </a:r>
            <a:r>
              <a:rPr lang="fi-FI" sz="2000" dirty="0" err="1" smtClean="0"/>
              <a:t>ELY-keskukset</a:t>
            </a:r>
            <a:endParaRPr lang="fi-FI" sz="2000" dirty="0" smtClean="0"/>
          </a:p>
          <a:p>
            <a:pPr lvl="1"/>
            <a:r>
              <a:rPr lang="fi-FI" sz="2000" dirty="0" smtClean="0"/>
              <a:t>Hankehaut olisi tarkoitus olla yhtä aikaa</a:t>
            </a:r>
          </a:p>
          <a:p>
            <a:pPr lvl="1"/>
            <a:r>
              <a:rPr lang="fi-FI" sz="2000" dirty="0" smtClean="0"/>
              <a:t>Haku mielellään kohtuullisen lyhyt ja päätökset nopeasti</a:t>
            </a:r>
          </a:p>
          <a:p>
            <a:pPr lvl="1"/>
            <a:r>
              <a:rPr lang="fi-FI" sz="2000" dirty="0" smtClean="0"/>
              <a:t>Ohjaamo-pilottien alkaminen vuoden vaihteesta eteenpäin </a:t>
            </a:r>
          </a:p>
          <a:p>
            <a:pPr lvl="1"/>
            <a:r>
              <a:rPr lang="fi-FI" sz="2000" dirty="0" smtClean="0"/>
              <a:t>Ohjaamo-hankkeen valmistelua tulee tehdä paikkakunnilla syksyn aikana, jo toimivat </a:t>
            </a:r>
            <a:r>
              <a:rPr lang="fi-FI" sz="2000" smtClean="0"/>
              <a:t>palvelut huomioon!</a:t>
            </a:r>
            <a:endParaRPr lang="fi-FI" sz="2000" dirty="0" smtClean="0"/>
          </a:p>
          <a:p>
            <a:pPr lvl="1"/>
            <a:r>
              <a:rPr lang="fi-FI" sz="2000" b="1" i="1" dirty="0" smtClean="0"/>
              <a:t>”Ohjaamoja toimii myös ilman erillisrahoitusta…….”  </a:t>
            </a:r>
          </a:p>
          <a:p>
            <a:pPr lvl="1"/>
            <a:r>
              <a:rPr lang="fi-FI" sz="2000" dirty="0" smtClean="0"/>
              <a:t>Nettiohjauksen kehittämistyö pääosin 2015 alkaen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="" xmlns:p14="http://schemas.microsoft.com/office/powerpoint/2010/main" val="130965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isällön paikkamerkki 2"/>
          <p:cNvSpPr>
            <a:spLocks noGrp="1"/>
          </p:cNvSpPr>
          <p:nvPr>
            <p:ph sz="quarter" idx="1"/>
          </p:nvPr>
        </p:nvSpPr>
        <p:spPr>
          <a:xfrm>
            <a:off x="1" y="617541"/>
            <a:ext cx="9144000" cy="5805487"/>
          </a:xfrm>
        </p:spPr>
        <p:txBody>
          <a:bodyPr>
            <a:normAutofit fontScale="55000" lnSpcReduction="20000"/>
          </a:bodyPr>
          <a:lstStyle/>
          <a:p>
            <a:pPr eaLnBrk="1" hangingPunct="1">
              <a:buFontTx/>
              <a:buNone/>
              <a:defRPr/>
            </a:pPr>
            <a:endParaRPr lang="fi-FI" dirty="0" smtClean="0"/>
          </a:p>
          <a:p>
            <a:pPr eaLnBrk="1" hangingPunct="1">
              <a:buFontTx/>
              <a:buNone/>
              <a:defRPr/>
            </a:pPr>
            <a:endParaRPr lang="fi-FI" dirty="0" smtClean="0"/>
          </a:p>
          <a:p>
            <a:pPr eaLnBrk="1" hangingPunct="1">
              <a:buFontTx/>
              <a:buNone/>
              <a:defRPr/>
            </a:pPr>
            <a:endParaRPr lang="fi-FI" dirty="0" smtClean="0"/>
          </a:p>
          <a:p>
            <a:pPr eaLnBrk="1" hangingPunct="1">
              <a:buFontTx/>
              <a:buNone/>
              <a:defRPr/>
            </a:pPr>
            <a:endParaRPr lang="fi-FI" dirty="0" smtClean="0"/>
          </a:p>
          <a:p>
            <a:pPr eaLnBrk="1" hangingPunct="1">
              <a:buFontTx/>
              <a:buNone/>
              <a:defRPr/>
            </a:pPr>
            <a:endParaRPr lang="fi-FI" dirty="0" smtClean="0"/>
          </a:p>
          <a:p>
            <a:pPr eaLnBrk="1" hangingPunct="1">
              <a:buFontTx/>
              <a:buNone/>
              <a:defRPr/>
            </a:pPr>
            <a:endParaRPr lang="fi-FI" dirty="0" smtClean="0"/>
          </a:p>
          <a:p>
            <a:pPr eaLnBrk="1" hangingPunct="1">
              <a:buFontTx/>
              <a:buNone/>
              <a:defRPr/>
            </a:pPr>
            <a:endParaRPr lang="fi-FI" dirty="0" smtClean="0"/>
          </a:p>
          <a:p>
            <a:pPr eaLnBrk="1" hangingPunct="1">
              <a:buFontTx/>
              <a:buNone/>
              <a:defRPr/>
            </a:pPr>
            <a:endParaRPr lang="fi-FI" dirty="0" smtClean="0"/>
          </a:p>
          <a:p>
            <a:pPr eaLnBrk="1" hangingPunct="1">
              <a:buFontTx/>
              <a:buNone/>
              <a:defRPr/>
            </a:pPr>
            <a:r>
              <a:rPr lang="fi-FI" dirty="0" smtClean="0"/>
              <a:t>				</a:t>
            </a:r>
          </a:p>
          <a:p>
            <a:pPr eaLnBrk="1" hangingPunct="1">
              <a:buFontTx/>
              <a:buNone/>
              <a:defRPr/>
            </a:pPr>
            <a:r>
              <a:rPr lang="fi-FI" dirty="0" smtClean="0"/>
              <a:t>					</a:t>
            </a:r>
          </a:p>
          <a:p>
            <a:pPr eaLnBrk="1" hangingPunct="1">
              <a:buFontTx/>
              <a:buNone/>
              <a:defRPr/>
            </a:pPr>
            <a:r>
              <a:rPr lang="fi-FI" sz="1200" dirty="0" smtClean="0"/>
              <a:t>		</a:t>
            </a:r>
          </a:p>
          <a:p>
            <a:pPr eaLnBrk="1" hangingPunct="1">
              <a:buFontTx/>
              <a:buNone/>
              <a:defRPr/>
            </a:pPr>
            <a:r>
              <a:rPr lang="fi-FI" sz="1200" dirty="0" smtClean="0"/>
              <a:t>		</a:t>
            </a:r>
          </a:p>
          <a:p>
            <a:pPr eaLnBrk="1" hangingPunct="1">
              <a:buFontTx/>
              <a:buNone/>
              <a:defRPr/>
            </a:pPr>
            <a:endParaRPr lang="fi-FI" sz="1100" b="1" dirty="0" smtClean="0">
              <a:solidFill>
                <a:schemeClr val="tx1"/>
              </a:solidFill>
              <a:latin typeface="+mj-lt"/>
            </a:endParaRPr>
          </a:p>
          <a:p>
            <a:pPr eaLnBrk="1" hangingPunct="1">
              <a:buFontTx/>
              <a:buNone/>
              <a:defRPr/>
            </a:pPr>
            <a:r>
              <a:rPr lang="fi-FI" sz="1100" b="1" dirty="0" smtClean="0">
                <a:solidFill>
                  <a:schemeClr val="tx1"/>
                </a:solidFill>
                <a:latin typeface="+mj-lt"/>
              </a:rPr>
              <a:t>		</a:t>
            </a:r>
            <a:r>
              <a:rPr lang="fi-FI" sz="1200" dirty="0" smtClean="0"/>
              <a:t>	</a:t>
            </a:r>
          </a:p>
          <a:p>
            <a:pPr eaLnBrk="1" hangingPunct="1">
              <a:buFontTx/>
              <a:buNone/>
              <a:defRPr/>
            </a:pPr>
            <a:endParaRPr lang="fi-FI" sz="1200" b="1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endParaRPr lang="fi-FI" sz="1200" b="1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endParaRPr lang="fi-FI" sz="1200" b="1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endParaRPr lang="fi-FI" sz="1200" b="1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fi-FI" sz="1200" b="1" dirty="0" smtClean="0">
                <a:solidFill>
                  <a:schemeClr val="tx1"/>
                </a:solidFill>
              </a:rPr>
              <a:t>		</a:t>
            </a:r>
          </a:p>
          <a:p>
            <a:pPr eaLnBrk="1" hangingPunct="1">
              <a:buFontTx/>
              <a:buNone/>
              <a:defRPr/>
            </a:pPr>
            <a:endParaRPr lang="fi-FI" sz="1200" b="1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endParaRPr lang="fi-FI" sz="1200" b="1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endParaRPr lang="fi-FI" sz="1200" b="1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endParaRPr lang="fi-FI" sz="1200" b="1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endParaRPr lang="fi-FI" sz="1200" b="1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fi-FI" sz="1200" b="1" dirty="0" smtClean="0">
                <a:solidFill>
                  <a:schemeClr val="tx1"/>
                </a:solidFill>
              </a:rPr>
              <a:t>			</a:t>
            </a:r>
            <a:endParaRPr lang="fi-FI" sz="1200" dirty="0" smtClean="0"/>
          </a:p>
          <a:p>
            <a:pPr eaLnBrk="1" hangingPunct="1">
              <a:buFontTx/>
              <a:buNone/>
              <a:defRPr/>
            </a:pPr>
            <a:r>
              <a:rPr lang="fi-FI" sz="1200" dirty="0" smtClean="0"/>
              <a:t>			</a:t>
            </a:r>
          </a:p>
          <a:p>
            <a:pPr eaLnBrk="1" hangingPunct="1">
              <a:buFontTx/>
              <a:buNone/>
              <a:defRPr/>
            </a:pPr>
            <a:endParaRPr lang="fi-FI" sz="1200" dirty="0" smtClean="0"/>
          </a:p>
          <a:p>
            <a:pPr eaLnBrk="1" hangingPunct="1">
              <a:buFontTx/>
              <a:buNone/>
              <a:defRPr/>
            </a:pPr>
            <a:endParaRPr lang="fi-FI" sz="1200" dirty="0" smtClean="0"/>
          </a:p>
          <a:p>
            <a:pPr eaLnBrk="1" hangingPunct="1">
              <a:buFontTx/>
              <a:buNone/>
              <a:defRPr/>
            </a:pPr>
            <a:endParaRPr lang="fi-FI" sz="1200" dirty="0" smtClean="0"/>
          </a:p>
          <a:p>
            <a:pPr eaLnBrk="1" hangingPunct="1">
              <a:buFontTx/>
              <a:buNone/>
              <a:defRPr/>
            </a:pPr>
            <a:r>
              <a:rPr lang="fi-FI" sz="1200" dirty="0" smtClean="0"/>
              <a:t>			</a:t>
            </a:r>
            <a:r>
              <a:rPr lang="fi-FI" sz="1200" b="1" dirty="0" smtClean="0"/>
              <a:t>			</a:t>
            </a:r>
            <a:endParaRPr lang="fi-FI" sz="1200" b="1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endParaRPr lang="fi-FI" sz="1200" b="1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endParaRPr lang="fi-FI" sz="1200" b="1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endParaRPr lang="fi-FI" sz="1200" b="1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fi-FI" sz="1200" dirty="0" smtClean="0"/>
              <a:t>					</a:t>
            </a:r>
          </a:p>
          <a:p>
            <a:pPr eaLnBrk="1" hangingPunct="1">
              <a:buFontTx/>
              <a:buNone/>
              <a:defRPr/>
            </a:pPr>
            <a:endParaRPr lang="fi-FI" sz="1800" b="1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fi-FI" sz="1800" b="1" dirty="0" smtClean="0">
                <a:solidFill>
                  <a:schemeClr val="tx1"/>
                </a:solidFill>
              </a:rPr>
              <a:t>		</a:t>
            </a:r>
          </a:p>
          <a:p>
            <a:pPr eaLnBrk="1" hangingPunct="1">
              <a:buFontTx/>
              <a:buNone/>
              <a:defRPr/>
            </a:pPr>
            <a:r>
              <a:rPr lang="fi-FI" sz="2000" b="1" dirty="0" smtClean="0"/>
              <a:t>			</a:t>
            </a:r>
          </a:p>
          <a:p>
            <a:pPr eaLnBrk="1" hangingPunct="1">
              <a:buFontTx/>
              <a:buNone/>
              <a:defRPr/>
            </a:pPr>
            <a:endParaRPr lang="fi-FI" sz="2000" b="1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endParaRPr lang="fi-FI" sz="2000" b="1" dirty="0" smtClean="0"/>
          </a:p>
          <a:p>
            <a:pPr eaLnBrk="1" hangingPunct="1">
              <a:buFontTx/>
              <a:buNone/>
              <a:defRPr/>
            </a:pPr>
            <a:endParaRPr lang="fi-FI" sz="2000" b="1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endParaRPr lang="fi-FI" sz="2000" b="1" dirty="0" smtClean="0"/>
          </a:p>
          <a:p>
            <a:pPr eaLnBrk="1" hangingPunct="1">
              <a:buFontTx/>
              <a:buNone/>
              <a:defRPr/>
            </a:pPr>
            <a:r>
              <a:rPr lang="fi-FI" sz="2000" b="1" dirty="0" smtClean="0">
                <a:solidFill>
                  <a:schemeClr val="tx1"/>
                </a:solidFill>
              </a:rPr>
              <a:t>		</a:t>
            </a:r>
          </a:p>
          <a:p>
            <a:pPr eaLnBrk="1" hangingPunct="1">
              <a:buFontTx/>
              <a:buNone/>
              <a:defRPr/>
            </a:pPr>
            <a:endParaRPr lang="fi-FI" sz="2000" b="1" dirty="0" smtClean="0"/>
          </a:p>
          <a:p>
            <a:pPr eaLnBrk="1" hangingPunct="1">
              <a:buFontTx/>
              <a:buNone/>
              <a:defRPr/>
            </a:pPr>
            <a:endParaRPr lang="fi-FI" sz="2000" b="1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endParaRPr lang="fi-FI" sz="2000" b="1" dirty="0" smtClean="0"/>
          </a:p>
          <a:p>
            <a:pPr eaLnBrk="1" hangingPunct="1">
              <a:buFontTx/>
              <a:buNone/>
              <a:defRPr/>
            </a:pPr>
            <a:endParaRPr lang="fi-FI" sz="2000" b="1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endParaRPr lang="fi-FI" sz="2000" b="1" dirty="0" smtClean="0"/>
          </a:p>
          <a:p>
            <a:pPr eaLnBrk="1" hangingPunct="1">
              <a:buFontTx/>
              <a:buNone/>
              <a:defRPr/>
            </a:pPr>
            <a:endParaRPr lang="fi-FI" sz="2000" b="1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endParaRPr lang="fi-FI" b="1" dirty="0" smtClean="0"/>
          </a:p>
        </p:txBody>
      </p:sp>
      <p:sp>
        <p:nvSpPr>
          <p:cNvPr id="5" name="Suorakulmio 4"/>
          <p:cNvSpPr/>
          <p:nvPr/>
        </p:nvSpPr>
        <p:spPr>
          <a:xfrm>
            <a:off x="166692" y="2465393"/>
            <a:ext cx="1616345" cy="504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sz="9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100" dirty="0" err="1">
                <a:solidFill>
                  <a:schemeClr val="tx1"/>
                </a:solidFill>
              </a:rPr>
              <a:t>TE-toimisto</a:t>
            </a:r>
            <a:r>
              <a:rPr lang="fi-FI" sz="1100" dirty="0">
                <a:solidFill>
                  <a:schemeClr val="tx1"/>
                </a:solidFill>
              </a:rPr>
              <a:t>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100" dirty="0">
                <a:solidFill>
                  <a:schemeClr val="tx1"/>
                </a:solidFill>
              </a:rPr>
              <a:t>Työvoimanpalvelu-keskus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sz="900" dirty="0">
              <a:solidFill>
                <a:schemeClr val="tx1"/>
              </a:solidFill>
            </a:endParaRPr>
          </a:p>
        </p:txBody>
      </p:sp>
      <p:sp>
        <p:nvSpPr>
          <p:cNvPr id="7" name="Suorakulmio 6"/>
          <p:cNvSpPr/>
          <p:nvPr/>
        </p:nvSpPr>
        <p:spPr>
          <a:xfrm>
            <a:off x="166692" y="3068641"/>
            <a:ext cx="1616344" cy="431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100" dirty="0">
                <a:solidFill>
                  <a:schemeClr val="tx1"/>
                </a:solidFill>
              </a:rPr>
              <a:t>Nuorten työpajat, etsivä nuorisotyö</a:t>
            </a:r>
          </a:p>
        </p:txBody>
      </p:sp>
      <p:sp>
        <p:nvSpPr>
          <p:cNvPr id="8" name="Suorakulmio 7"/>
          <p:cNvSpPr/>
          <p:nvPr/>
        </p:nvSpPr>
        <p:spPr>
          <a:xfrm>
            <a:off x="166692" y="3615665"/>
            <a:ext cx="1616344" cy="49268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100" b="1" i="1" dirty="0" err="1">
                <a:solidFill>
                  <a:schemeClr val="tx1"/>
                </a:solidFill>
              </a:rPr>
              <a:t>Itseohjautunut</a:t>
            </a:r>
            <a:r>
              <a:rPr lang="fi-FI" sz="1100" i="1" dirty="0">
                <a:solidFill>
                  <a:schemeClr val="tx1"/>
                </a:solidFill>
              </a:rPr>
              <a:t>/ ystävä, vanhemmat</a:t>
            </a:r>
          </a:p>
        </p:txBody>
      </p:sp>
      <p:sp>
        <p:nvSpPr>
          <p:cNvPr id="9" name="Suorakulmio 8"/>
          <p:cNvSpPr/>
          <p:nvPr/>
        </p:nvSpPr>
        <p:spPr>
          <a:xfrm>
            <a:off x="166692" y="4221163"/>
            <a:ext cx="1616344" cy="431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100" dirty="0">
                <a:solidFill>
                  <a:schemeClr val="tx1"/>
                </a:solidFill>
              </a:rPr>
              <a:t>Sosiaalitoimi,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100" dirty="0" smtClean="0">
                <a:solidFill>
                  <a:schemeClr val="tx1"/>
                </a:solidFill>
              </a:rPr>
              <a:t>Nuorisotoimi</a:t>
            </a:r>
            <a:endParaRPr lang="fi-FI" sz="1100" dirty="0">
              <a:solidFill>
                <a:schemeClr val="tx1"/>
              </a:solidFill>
            </a:endParaRPr>
          </a:p>
        </p:txBody>
      </p:sp>
      <p:sp>
        <p:nvSpPr>
          <p:cNvPr id="23" name="Pyöristetty suorakulmio 22"/>
          <p:cNvSpPr/>
          <p:nvPr/>
        </p:nvSpPr>
        <p:spPr>
          <a:xfrm>
            <a:off x="2700338" y="115888"/>
            <a:ext cx="1628776" cy="5667380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24" name="Ellipsi 23"/>
          <p:cNvSpPr/>
          <p:nvPr/>
        </p:nvSpPr>
        <p:spPr>
          <a:xfrm>
            <a:off x="7412066" y="1336962"/>
            <a:ext cx="1728192" cy="1860581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dirty="0" smtClean="0">
                <a:solidFill>
                  <a:schemeClr val="tx1"/>
                </a:solidFill>
              </a:rPr>
              <a:t>Yhteis- /  erillishaut koulutuksiin </a:t>
            </a:r>
          </a:p>
        </p:txBody>
      </p:sp>
      <p:sp>
        <p:nvSpPr>
          <p:cNvPr id="27" name="Ellipsi 26"/>
          <p:cNvSpPr/>
          <p:nvPr/>
        </p:nvSpPr>
        <p:spPr>
          <a:xfrm rot="10800000" flipV="1">
            <a:off x="6516216" y="3212976"/>
            <a:ext cx="1218511" cy="754211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100" dirty="0" smtClean="0">
                <a:solidFill>
                  <a:schemeClr val="tx1"/>
                </a:solidFill>
              </a:rPr>
              <a:t>Oppi-sopimus</a:t>
            </a:r>
            <a:endParaRPr lang="fi-FI" sz="1100" dirty="0">
              <a:solidFill>
                <a:schemeClr val="tx1"/>
              </a:solidFill>
            </a:endParaRPr>
          </a:p>
        </p:txBody>
      </p:sp>
      <p:sp>
        <p:nvSpPr>
          <p:cNvPr id="28" name="Ellipsi 27"/>
          <p:cNvSpPr/>
          <p:nvPr/>
        </p:nvSpPr>
        <p:spPr>
          <a:xfrm>
            <a:off x="4716016" y="3933056"/>
            <a:ext cx="4320480" cy="1944216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24000" tIns="45714" rIns="91428" bIns="45714" numCol="1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i-FI" sz="9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i-FI" sz="9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i-FI" sz="9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i-FI" sz="9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i-FI" sz="9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i-FI" sz="9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i-FI" sz="9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1100" dirty="0" smtClean="0">
                <a:solidFill>
                  <a:schemeClr val="tx1"/>
                </a:solidFill>
              </a:rPr>
              <a:t>Alku ammatillisiin opintoihin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sz="1100" dirty="0" smtClean="0">
                <a:solidFill>
                  <a:schemeClr val="tx1"/>
                </a:solidFill>
              </a:rPr>
              <a:t> Ammatilliseen koulutukseen valmistavat koulutukset, tutkintotavoitteinen koulutus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sz="1100" dirty="0" smtClean="0">
                <a:solidFill>
                  <a:schemeClr val="tx1"/>
                </a:solidFill>
              </a:rPr>
              <a:t> Tutkinnon osat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sz="1100" dirty="0" smtClean="0">
                <a:solidFill>
                  <a:schemeClr val="tx1"/>
                </a:solidFill>
              </a:rPr>
              <a:t> Koulutuskokeilut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sz="1100" dirty="0" smtClean="0">
                <a:solidFill>
                  <a:schemeClr val="tx1"/>
                </a:solidFill>
              </a:rPr>
              <a:t> Joustavat opiskelumallit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100" b="1" i="1" dirty="0" smtClean="0">
                <a:solidFill>
                  <a:schemeClr val="tx1"/>
                </a:solidFill>
              </a:rPr>
              <a:t>Henkilökohtainen tuki ja ohjaus!</a:t>
            </a:r>
            <a:endParaRPr lang="fi-FI" sz="1100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i-FI" sz="11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100" dirty="0">
                <a:solidFill>
                  <a:schemeClr val="tx1"/>
                </a:solidFill>
              </a:rPr>
              <a:t>	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fi-FI" sz="1100" dirty="0">
              <a:solidFill>
                <a:schemeClr val="tx1"/>
              </a:solidFill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fi-FI" sz="1100" dirty="0">
              <a:solidFill>
                <a:schemeClr val="tx1"/>
              </a:solidFill>
            </a:endParaRPr>
          </a:p>
        </p:txBody>
      </p:sp>
      <p:sp>
        <p:nvSpPr>
          <p:cNvPr id="73" name="Suorakulmio 72"/>
          <p:cNvSpPr/>
          <p:nvPr/>
        </p:nvSpPr>
        <p:spPr>
          <a:xfrm>
            <a:off x="2811600" y="1988840"/>
            <a:ext cx="1440000" cy="64807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sz="8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100" b="1" dirty="0">
                <a:solidFill>
                  <a:schemeClr val="tx1"/>
                </a:solidFill>
              </a:rPr>
              <a:t>Alkukartoituksen </a:t>
            </a:r>
            <a:r>
              <a:rPr lang="fi-FI" sz="1100" b="1" dirty="0" smtClean="0">
                <a:solidFill>
                  <a:schemeClr val="tx1"/>
                </a:solidFill>
              </a:rPr>
              <a:t>tekeminen &amp; tavoitteet</a:t>
            </a:r>
            <a:endParaRPr lang="fi-FI" sz="1100" dirty="0">
              <a:solidFill>
                <a:schemeClr val="tx1"/>
              </a:solidFill>
            </a:endParaRPr>
          </a:p>
        </p:txBody>
      </p:sp>
      <p:sp>
        <p:nvSpPr>
          <p:cNvPr id="75" name="Suorakulmio 74"/>
          <p:cNvSpPr/>
          <p:nvPr/>
        </p:nvSpPr>
        <p:spPr>
          <a:xfrm>
            <a:off x="2807036" y="2708992"/>
            <a:ext cx="1440000" cy="6480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>
              <a:defRPr/>
            </a:pPr>
            <a:r>
              <a:rPr lang="fi-FI" sz="1100" b="1" dirty="0" smtClean="0">
                <a:solidFill>
                  <a:schemeClr val="tx1"/>
                </a:solidFill>
              </a:rPr>
              <a:t>Elämäntilanteen </a:t>
            </a:r>
            <a:r>
              <a:rPr lang="fi-FI" sz="1100" b="1" dirty="0">
                <a:solidFill>
                  <a:schemeClr val="tx1"/>
                </a:solidFill>
              </a:rPr>
              <a:t>ja sosiaalisen verkoston </a:t>
            </a:r>
            <a:r>
              <a:rPr lang="fi-FI" sz="1100" b="1" dirty="0" smtClean="0">
                <a:solidFill>
                  <a:schemeClr val="tx1"/>
                </a:solidFill>
              </a:rPr>
              <a:t>vahvistaminen</a:t>
            </a:r>
            <a:endParaRPr lang="fi-FI" sz="1100" b="1" dirty="0">
              <a:solidFill>
                <a:schemeClr val="tx1"/>
              </a:solidFill>
            </a:endParaRPr>
          </a:p>
        </p:txBody>
      </p:sp>
      <p:sp>
        <p:nvSpPr>
          <p:cNvPr id="77" name="Suorakulmio 76"/>
          <p:cNvSpPr/>
          <p:nvPr/>
        </p:nvSpPr>
        <p:spPr>
          <a:xfrm>
            <a:off x="2794726" y="3413804"/>
            <a:ext cx="1440000" cy="6840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>
              <a:defRPr/>
            </a:pPr>
            <a:r>
              <a:rPr lang="fi-FI" sz="1100" b="1" dirty="0" smtClean="0">
                <a:solidFill>
                  <a:schemeClr val="tx1"/>
                </a:solidFill>
              </a:rPr>
              <a:t>Ammatillisten tavoitteiden selkiyttäminen</a:t>
            </a:r>
          </a:p>
        </p:txBody>
      </p:sp>
      <p:sp>
        <p:nvSpPr>
          <p:cNvPr id="12311" name="Tekstikehys 137"/>
          <p:cNvSpPr txBox="1">
            <a:spLocks noChangeArrowheads="1"/>
          </p:cNvSpPr>
          <p:nvPr/>
        </p:nvSpPr>
        <p:spPr bwMode="auto">
          <a:xfrm>
            <a:off x="1907704" y="3284984"/>
            <a:ext cx="792634" cy="400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8" tIns="45714" rIns="91428" bIns="4571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fi-FI" sz="1000" b="1" dirty="0"/>
              <a:t>Saattaen vaihtava</a:t>
            </a:r>
          </a:p>
        </p:txBody>
      </p:sp>
      <p:sp>
        <p:nvSpPr>
          <p:cNvPr id="12315" name="Tekstikehys 49"/>
          <p:cNvSpPr txBox="1">
            <a:spLocks noChangeArrowheads="1"/>
          </p:cNvSpPr>
          <p:nvPr/>
        </p:nvSpPr>
        <p:spPr bwMode="auto">
          <a:xfrm>
            <a:off x="2843808" y="149595"/>
            <a:ext cx="1472493" cy="2077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8" tIns="45714" rIns="91428" bIns="4571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fi-FI" sz="1200" b="1" dirty="0" smtClean="0"/>
              <a:t>OHJAAMO </a:t>
            </a:r>
          </a:p>
          <a:p>
            <a:pPr eaLnBrk="1" hangingPunct="1">
              <a:buFontTx/>
              <a:buChar char="-"/>
            </a:pPr>
            <a:r>
              <a:rPr lang="fi-FI" sz="1000" b="1" dirty="0" smtClean="0"/>
              <a:t>henkilöstö (</a:t>
            </a:r>
            <a:r>
              <a:rPr lang="fi-FI" sz="1000" b="1" u="sng" dirty="0" smtClean="0"/>
              <a:t>esim</a:t>
            </a:r>
            <a:r>
              <a:rPr lang="fi-FI" sz="900" b="1" dirty="0" smtClean="0"/>
              <a:t>. psykologi, nuoriso-ohjaaja, erityisopettaja, terveydenhoitaja, sosiaalityöntekijä/-ohjaaja, opinto/uraohjaaja</a:t>
            </a:r>
            <a:r>
              <a:rPr lang="fi-FI" sz="1000" b="1" dirty="0" smtClean="0"/>
              <a:t>)</a:t>
            </a:r>
          </a:p>
          <a:p>
            <a:pPr eaLnBrk="1" hangingPunct="1">
              <a:buFontTx/>
              <a:buChar char="-"/>
            </a:pPr>
            <a:r>
              <a:rPr lang="fi-FI" sz="1000" b="1" dirty="0" smtClean="0"/>
              <a:t>” matalan kynnyksen” palvelu</a:t>
            </a:r>
          </a:p>
          <a:p>
            <a:pPr eaLnBrk="1" hangingPunct="1">
              <a:buFontTx/>
              <a:buChar char="-"/>
            </a:pPr>
            <a:r>
              <a:rPr lang="fi-FI" sz="1000" b="1" dirty="0" smtClean="0"/>
              <a:t>pidempikestoinen tuki, omaohjaaja</a:t>
            </a:r>
          </a:p>
          <a:p>
            <a:pPr eaLnBrk="1" hangingPunct="1">
              <a:buFontTx/>
              <a:buChar char="-"/>
            </a:pPr>
            <a:endParaRPr lang="fi-FI" sz="1200" b="1" dirty="0"/>
          </a:p>
        </p:txBody>
      </p:sp>
      <p:sp>
        <p:nvSpPr>
          <p:cNvPr id="58" name="Suorakulmio 57"/>
          <p:cNvSpPr/>
          <p:nvPr/>
        </p:nvSpPr>
        <p:spPr>
          <a:xfrm>
            <a:off x="107504" y="1484784"/>
            <a:ext cx="1813021" cy="79208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b="1" dirty="0" smtClean="0">
                <a:solidFill>
                  <a:schemeClr val="tx1"/>
                </a:solidFill>
              </a:rPr>
              <a:t>Ohjaavat/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b="1" dirty="0" smtClean="0">
                <a:solidFill>
                  <a:schemeClr val="tx1"/>
                </a:solidFill>
              </a:rPr>
              <a:t>Yhteistyötahot</a:t>
            </a:r>
            <a:endParaRPr lang="fi-FI" sz="1200" b="1" dirty="0">
              <a:solidFill>
                <a:schemeClr val="tx1"/>
              </a:solidFill>
            </a:endParaRPr>
          </a:p>
        </p:txBody>
      </p:sp>
      <p:sp>
        <p:nvSpPr>
          <p:cNvPr id="66" name="Suorakulmio 65"/>
          <p:cNvSpPr/>
          <p:nvPr/>
        </p:nvSpPr>
        <p:spPr>
          <a:xfrm>
            <a:off x="2816370" y="4947963"/>
            <a:ext cx="1440000" cy="6840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>
              <a:defRPr/>
            </a:pPr>
            <a:r>
              <a:rPr lang="fi-FI" sz="1100" b="1" i="1" dirty="0">
                <a:solidFill>
                  <a:schemeClr val="tx1"/>
                </a:solidFill>
              </a:rPr>
              <a:t>Dialoginen, </a:t>
            </a:r>
            <a:r>
              <a:rPr lang="fi-FI" sz="1100" b="1" i="1" dirty="0" err="1">
                <a:solidFill>
                  <a:schemeClr val="tx1"/>
                </a:solidFill>
              </a:rPr>
              <a:t>osallistava</a:t>
            </a:r>
            <a:r>
              <a:rPr lang="fi-FI" sz="1100" b="1" i="1" dirty="0">
                <a:solidFill>
                  <a:schemeClr val="tx1"/>
                </a:solidFill>
              </a:rPr>
              <a:t>  ja rinnalla kulkeva ohjaus</a:t>
            </a:r>
          </a:p>
        </p:txBody>
      </p:sp>
      <p:sp>
        <p:nvSpPr>
          <p:cNvPr id="12318" name="Tekstikehys 68"/>
          <p:cNvSpPr txBox="1">
            <a:spLocks noChangeArrowheads="1"/>
          </p:cNvSpPr>
          <p:nvPr/>
        </p:nvSpPr>
        <p:spPr bwMode="auto">
          <a:xfrm>
            <a:off x="5595358" y="3933056"/>
            <a:ext cx="2515766" cy="461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8" tIns="45714" rIns="91428" bIns="4571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fi-FI" sz="1200" b="1" dirty="0"/>
              <a:t> </a:t>
            </a:r>
            <a:r>
              <a:rPr lang="fi-FI" sz="1200" b="1" dirty="0" smtClean="0"/>
              <a:t> </a:t>
            </a:r>
          </a:p>
          <a:p>
            <a:pPr eaLnBrk="1" hangingPunct="1"/>
            <a:r>
              <a:rPr lang="fi-FI" sz="1200" b="1" dirty="0" smtClean="0"/>
              <a:t>Ammatilliset oppilaitokset</a:t>
            </a:r>
            <a:endParaRPr lang="fi-FI" sz="1400" b="1" cap="all" dirty="0"/>
          </a:p>
        </p:txBody>
      </p:sp>
      <p:sp>
        <p:nvSpPr>
          <p:cNvPr id="12330" name="Tekstiruutu 2"/>
          <p:cNvSpPr txBox="1">
            <a:spLocks noChangeArrowheads="1"/>
          </p:cNvSpPr>
          <p:nvPr/>
        </p:nvSpPr>
        <p:spPr bwMode="auto">
          <a:xfrm>
            <a:off x="8172400" y="3262325"/>
            <a:ext cx="792089" cy="769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8" tIns="45714" rIns="91428" bIns="4571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fi-FI" sz="1100" b="1" dirty="0" err="1" smtClean="0"/>
              <a:t>Jousta-vasti</a:t>
            </a:r>
            <a:endParaRPr lang="fi-FI" sz="1100" b="1" dirty="0" smtClean="0"/>
          </a:p>
          <a:p>
            <a:pPr eaLnBrk="1" hangingPunct="1"/>
            <a:r>
              <a:rPr lang="fi-FI" sz="1100" b="1" dirty="0" smtClean="0"/>
              <a:t> </a:t>
            </a:r>
            <a:r>
              <a:rPr lang="fi-FI" sz="1100" b="1" dirty="0"/>
              <a:t>ja </a:t>
            </a:r>
            <a:r>
              <a:rPr lang="fi-FI" sz="1100" b="1" dirty="0" smtClean="0"/>
              <a:t>tuetusti</a:t>
            </a:r>
            <a:endParaRPr lang="fi-FI" sz="1100" b="1" dirty="0"/>
          </a:p>
        </p:txBody>
      </p:sp>
      <p:sp>
        <p:nvSpPr>
          <p:cNvPr id="45" name="Suorakulmio 44"/>
          <p:cNvSpPr/>
          <p:nvPr/>
        </p:nvSpPr>
        <p:spPr>
          <a:xfrm>
            <a:off x="166692" y="4787901"/>
            <a:ext cx="1616344" cy="431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100" dirty="0" smtClean="0">
                <a:solidFill>
                  <a:schemeClr val="tx1"/>
                </a:solidFill>
              </a:rPr>
              <a:t>Terveyspalvelut </a:t>
            </a:r>
            <a:endParaRPr lang="fi-FI" sz="1100" dirty="0">
              <a:solidFill>
                <a:schemeClr val="tx1"/>
              </a:solidFill>
            </a:endParaRPr>
          </a:p>
        </p:txBody>
      </p:sp>
      <p:sp>
        <p:nvSpPr>
          <p:cNvPr id="47" name="Suorakulmio 46"/>
          <p:cNvSpPr/>
          <p:nvPr/>
        </p:nvSpPr>
        <p:spPr>
          <a:xfrm>
            <a:off x="165163" y="5321300"/>
            <a:ext cx="1617873" cy="431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000" dirty="0" smtClean="0">
                <a:solidFill>
                  <a:schemeClr val="tx1"/>
                </a:solidFill>
              </a:rPr>
              <a:t>Rikosseuraamusvirasto </a:t>
            </a:r>
            <a:r>
              <a:rPr lang="fi-FI" sz="1000" b="1" dirty="0" err="1" smtClean="0">
                <a:solidFill>
                  <a:schemeClr val="tx1"/>
                </a:solidFill>
              </a:rPr>
              <a:t>ym.tahot</a:t>
            </a:r>
            <a:r>
              <a:rPr lang="fi-FI" sz="1000" b="1" dirty="0" smtClean="0">
                <a:solidFill>
                  <a:schemeClr val="tx1"/>
                </a:solidFill>
              </a:rPr>
              <a:t> </a:t>
            </a:r>
            <a:endParaRPr lang="fi-FI" sz="1000" b="1" dirty="0">
              <a:solidFill>
                <a:schemeClr val="tx1"/>
              </a:solidFill>
            </a:endParaRPr>
          </a:p>
        </p:txBody>
      </p:sp>
      <p:sp>
        <p:nvSpPr>
          <p:cNvPr id="48" name="Nuoli oikealle 47"/>
          <p:cNvSpPr/>
          <p:nvPr/>
        </p:nvSpPr>
        <p:spPr>
          <a:xfrm>
            <a:off x="4353489" y="358699"/>
            <a:ext cx="3034727" cy="144016"/>
          </a:xfrm>
          <a:prstGeom prst="rightArrow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2338" name="Tekstiruutu 2"/>
          <p:cNvSpPr txBox="1">
            <a:spLocks noChangeArrowheads="1"/>
          </p:cNvSpPr>
          <p:nvPr/>
        </p:nvSpPr>
        <p:spPr bwMode="auto">
          <a:xfrm>
            <a:off x="4788024" y="90220"/>
            <a:ext cx="2664296" cy="27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8" tIns="45714" rIns="91428" bIns="4571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fi-FI" sz="1200" b="1" i="1" dirty="0" smtClean="0"/>
              <a:t>  Joustavasti </a:t>
            </a:r>
            <a:r>
              <a:rPr lang="fi-FI" sz="1200" b="1" i="1" dirty="0"/>
              <a:t>ja </a:t>
            </a:r>
            <a:r>
              <a:rPr lang="fi-FI" sz="1200" b="1" i="1" dirty="0" smtClean="0"/>
              <a:t>tuetusti   </a:t>
            </a:r>
            <a:endParaRPr lang="fi-FI" sz="1200" b="1" i="1" dirty="0">
              <a:solidFill>
                <a:srgbClr val="FF0000"/>
              </a:solidFill>
            </a:endParaRPr>
          </a:p>
        </p:txBody>
      </p:sp>
      <p:cxnSp>
        <p:nvCxnSpPr>
          <p:cNvPr id="79" name="Suora yhdysviiva 78"/>
          <p:cNvCxnSpPr>
            <a:stCxn id="7" idx="3"/>
          </p:cNvCxnSpPr>
          <p:nvPr/>
        </p:nvCxnSpPr>
        <p:spPr bwMode="auto">
          <a:xfrm>
            <a:off x="1783036" y="3284541"/>
            <a:ext cx="952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kstiruutu 59"/>
          <p:cNvSpPr txBox="1"/>
          <p:nvPr/>
        </p:nvSpPr>
        <p:spPr>
          <a:xfrm>
            <a:off x="107504" y="116632"/>
            <a:ext cx="2016224" cy="1338828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i-FI" sz="1500" b="1" u="sng" dirty="0" smtClean="0">
                <a:solidFill>
                  <a:srgbClr val="000000"/>
                </a:solidFill>
              </a:rPr>
              <a:t>Koordinointi alueilla</a:t>
            </a:r>
            <a:r>
              <a:rPr lang="fi-FI" sz="1500" b="1" u="sng" dirty="0" smtClean="0"/>
              <a:t>:</a:t>
            </a:r>
          </a:p>
          <a:p>
            <a:r>
              <a:rPr lang="fi-FI" sz="1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ELYT/ELO-ryhmät</a:t>
            </a:r>
            <a:r>
              <a:rPr lang="fi-FI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(ja</a:t>
            </a:r>
          </a:p>
          <a:p>
            <a:r>
              <a:rPr lang="fi-FI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Kuntien nuorten yhteistyöryhmät)</a:t>
            </a:r>
          </a:p>
          <a:p>
            <a:endParaRPr lang="fi-FI" sz="1500" b="1" dirty="0"/>
          </a:p>
        </p:txBody>
      </p:sp>
      <p:sp>
        <p:nvSpPr>
          <p:cNvPr id="61" name="Suorakulmio 60"/>
          <p:cNvSpPr/>
          <p:nvPr/>
        </p:nvSpPr>
        <p:spPr>
          <a:xfrm>
            <a:off x="2811600" y="4180824"/>
            <a:ext cx="1440000" cy="6840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>
              <a:defRPr/>
            </a:pPr>
            <a:r>
              <a:rPr lang="fi-FI" sz="1100" b="1" dirty="0">
                <a:solidFill>
                  <a:schemeClr val="tx1"/>
                </a:solidFill>
              </a:rPr>
              <a:t>Nivelvaihe ja </a:t>
            </a:r>
            <a:r>
              <a:rPr lang="fi-FI" sz="1100" b="1" dirty="0" err="1">
                <a:solidFill>
                  <a:schemeClr val="tx1"/>
                </a:solidFill>
              </a:rPr>
              <a:t>jatkopolutus</a:t>
            </a:r>
            <a:endParaRPr lang="fi-FI" sz="1100" b="1" dirty="0">
              <a:solidFill>
                <a:schemeClr val="tx1"/>
              </a:solidFill>
            </a:endParaRPr>
          </a:p>
        </p:txBody>
      </p:sp>
      <p:sp>
        <p:nvSpPr>
          <p:cNvPr id="86" name="Ellipsi 85"/>
          <p:cNvSpPr/>
          <p:nvPr/>
        </p:nvSpPr>
        <p:spPr>
          <a:xfrm>
            <a:off x="4716016" y="1844824"/>
            <a:ext cx="2664296" cy="1584175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100" b="1" dirty="0" err="1" smtClean="0">
                <a:solidFill>
                  <a:schemeClr val="tx1"/>
                </a:solidFill>
              </a:rPr>
              <a:t>TE-hallinnon</a:t>
            </a:r>
            <a:r>
              <a:rPr lang="fi-FI" sz="1100" b="1" dirty="0" smtClean="0">
                <a:solidFill>
                  <a:schemeClr val="tx1"/>
                </a:solidFill>
              </a:rPr>
              <a:t> toimenpiteet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100" dirty="0" smtClean="0">
                <a:solidFill>
                  <a:schemeClr val="tx1"/>
                </a:solidFill>
              </a:rPr>
              <a:t>-palkkatuki, työvoimakoulutus, työkokeilu, valmennukset jne.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100" i="1" dirty="0" smtClean="0">
                <a:solidFill>
                  <a:schemeClr val="tx1"/>
                </a:solidFill>
              </a:rPr>
              <a:t>F2F Ohjaus ja seuranta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sz="1100" dirty="0">
              <a:solidFill>
                <a:schemeClr val="tx1"/>
              </a:solidFill>
            </a:endParaRPr>
          </a:p>
        </p:txBody>
      </p:sp>
      <p:sp>
        <p:nvSpPr>
          <p:cNvPr id="89" name="Nuoli oikealle 88"/>
          <p:cNvSpPr/>
          <p:nvPr/>
        </p:nvSpPr>
        <p:spPr>
          <a:xfrm rot="17186688">
            <a:off x="7506293" y="3480953"/>
            <a:ext cx="766883" cy="235307"/>
          </a:xfrm>
          <a:prstGeom prst="rightArrow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>
              <a:defRPr/>
            </a:pPr>
            <a:endParaRPr lang="fi-FI" sz="1600" dirty="0"/>
          </a:p>
        </p:txBody>
      </p:sp>
      <p:sp>
        <p:nvSpPr>
          <p:cNvPr id="74" name="Nuoli ylös ja alas 73"/>
          <p:cNvSpPr/>
          <p:nvPr/>
        </p:nvSpPr>
        <p:spPr>
          <a:xfrm>
            <a:off x="5796136" y="3501008"/>
            <a:ext cx="360040" cy="504056"/>
          </a:xfrm>
          <a:prstGeom prst="up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3" name="Nuoli vasemmalle ja oikealle 82"/>
          <p:cNvSpPr/>
          <p:nvPr/>
        </p:nvSpPr>
        <p:spPr>
          <a:xfrm rot="20994918">
            <a:off x="7089256" y="2170786"/>
            <a:ext cx="491796" cy="192930"/>
          </a:xfrm>
          <a:prstGeom prst="leftRightArrow">
            <a:avLst>
              <a:gd name="adj1" fmla="val 30033"/>
              <a:gd name="adj2" fmla="val 50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8" name="Nuoli vasemmalle ja oikealle 87"/>
          <p:cNvSpPr/>
          <p:nvPr/>
        </p:nvSpPr>
        <p:spPr>
          <a:xfrm>
            <a:off x="4427984" y="1340768"/>
            <a:ext cx="720080" cy="268608"/>
          </a:xfrm>
          <a:prstGeom prst="left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Ellipsi 48"/>
          <p:cNvSpPr/>
          <p:nvPr/>
        </p:nvSpPr>
        <p:spPr>
          <a:xfrm>
            <a:off x="4499992" y="3284984"/>
            <a:ext cx="1152128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smtClean="0"/>
              <a:t>Työpajat</a:t>
            </a:r>
            <a:endParaRPr lang="fi-FI" sz="1200" dirty="0"/>
          </a:p>
        </p:txBody>
      </p:sp>
      <p:sp>
        <p:nvSpPr>
          <p:cNvPr id="37" name="Nuoli vasemmalle ja oikealle 36"/>
          <p:cNvSpPr/>
          <p:nvPr/>
        </p:nvSpPr>
        <p:spPr>
          <a:xfrm>
            <a:off x="1835696" y="3861048"/>
            <a:ext cx="792088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8" name="Nuoli vasemmalle ja oikealle 37"/>
          <p:cNvSpPr/>
          <p:nvPr/>
        </p:nvSpPr>
        <p:spPr>
          <a:xfrm>
            <a:off x="4283968" y="4005064"/>
            <a:ext cx="936104" cy="340616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39" name="Nuoli vasemmalle ja oikealle 38"/>
          <p:cNvSpPr/>
          <p:nvPr/>
        </p:nvSpPr>
        <p:spPr>
          <a:xfrm>
            <a:off x="4283968" y="2060848"/>
            <a:ext cx="720080" cy="288032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Ellipsi 85"/>
          <p:cNvSpPr/>
          <p:nvPr/>
        </p:nvSpPr>
        <p:spPr>
          <a:xfrm>
            <a:off x="5220072" y="502715"/>
            <a:ext cx="2061705" cy="1342109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100" b="1" dirty="0">
                <a:solidFill>
                  <a:schemeClr val="tx1"/>
                </a:solidFill>
              </a:rPr>
              <a:t>SOTE:</a:t>
            </a:r>
          </a:p>
          <a:p>
            <a:pPr marL="171450" indent="-171450" algn="ctr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i-FI" sz="1100" dirty="0" smtClean="0">
                <a:solidFill>
                  <a:schemeClr val="tx1"/>
                </a:solidFill>
              </a:rPr>
              <a:t>vaativammat sosiaali- ja terveydenhuollon palvelut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sz="1100" dirty="0" smtClean="0">
              <a:solidFill>
                <a:schemeClr val="tx1"/>
              </a:solidFill>
            </a:endParaRPr>
          </a:p>
        </p:txBody>
      </p:sp>
      <p:sp>
        <p:nvSpPr>
          <p:cNvPr id="41" name="Ellipsi 26"/>
          <p:cNvSpPr/>
          <p:nvPr/>
        </p:nvSpPr>
        <p:spPr>
          <a:xfrm rot="10800000" flipV="1">
            <a:off x="7452320" y="149595"/>
            <a:ext cx="1512168" cy="105290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>
                <a:solidFill>
                  <a:schemeClr val="tx1"/>
                </a:solidFill>
              </a:rPr>
              <a:t>Kela</a:t>
            </a:r>
          </a:p>
          <a:p>
            <a:r>
              <a:rPr lang="fi-FI" sz="1100" dirty="0" smtClean="0">
                <a:solidFill>
                  <a:schemeClr val="tx1"/>
                </a:solidFill>
              </a:rPr>
              <a:t>- etuudet</a:t>
            </a:r>
            <a:endParaRPr lang="fi-FI" sz="1100" dirty="0">
              <a:solidFill>
                <a:schemeClr val="tx1"/>
              </a:solidFill>
            </a:endParaRPr>
          </a:p>
          <a:p>
            <a:r>
              <a:rPr lang="fi-FI" sz="1100" dirty="0" smtClean="0">
                <a:solidFill>
                  <a:schemeClr val="tx1"/>
                </a:solidFill>
              </a:rPr>
              <a:t>- ammatillinen </a:t>
            </a:r>
            <a:r>
              <a:rPr lang="fi-FI" sz="1100" dirty="0">
                <a:solidFill>
                  <a:schemeClr val="tx1"/>
                </a:solidFill>
              </a:rPr>
              <a:t>kuntoutus</a:t>
            </a:r>
          </a:p>
        </p:txBody>
      </p:sp>
      <p:sp>
        <p:nvSpPr>
          <p:cNvPr id="42" name="Nuoli vasemmalle ja oikealle 82"/>
          <p:cNvSpPr/>
          <p:nvPr/>
        </p:nvSpPr>
        <p:spPr>
          <a:xfrm rot="20994918">
            <a:off x="7341138" y="1220963"/>
            <a:ext cx="491796" cy="192930"/>
          </a:xfrm>
          <a:prstGeom prst="leftRightArrow">
            <a:avLst>
              <a:gd name="adj1" fmla="val 30033"/>
              <a:gd name="adj2" fmla="val 50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" name="Ellipsi 48"/>
          <p:cNvSpPr/>
          <p:nvPr/>
        </p:nvSpPr>
        <p:spPr>
          <a:xfrm>
            <a:off x="4427984" y="518154"/>
            <a:ext cx="792088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smtClean="0"/>
              <a:t>TYP</a:t>
            </a:r>
            <a:endParaRPr lang="fi-FI" sz="1200" dirty="0"/>
          </a:p>
        </p:txBody>
      </p:sp>
      <p:sp>
        <p:nvSpPr>
          <p:cNvPr id="46" name="Nuoli vasemmalle ja oikealle 45"/>
          <p:cNvSpPr/>
          <p:nvPr/>
        </p:nvSpPr>
        <p:spPr>
          <a:xfrm>
            <a:off x="4355976" y="3284984"/>
            <a:ext cx="576064" cy="216024"/>
          </a:xfrm>
          <a:prstGeom prst="leftRight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0229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fi-FI" altLang="fi-FI" kern="1200" dirty="0">
                <a:solidFill>
                  <a:schemeClr val="tx1"/>
                </a:solidFill>
              </a:rPr>
              <a:t/>
            </a:r>
            <a:br>
              <a:rPr lang="fi-FI" altLang="fi-FI" kern="1200" dirty="0">
                <a:solidFill>
                  <a:schemeClr val="tx1"/>
                </a:solidFill>
              </a:rPr>
            </a:br>
            <a:r>
              <a:rPr lang="fi-FI" altLang="fi-FI" kern="1200" dirty="0" smtClean="0">
                <a:solidFill>
                  <a:schemeClr val="tx1"/>
                </a:solidFill>
              </a:rPr>
              <a:t/>
            </a:r>
            <a:br>
              <a:rPr lang="fi-FI" altLang="fi-FI" kern="1200" dirty="0" smtClean="0">
                <a:solidFill>
                  <a:schemeClr val="tx1"/>
                </a:solidFill>
              </a:rPr>
            </a:br>
            <a:r>
              <a:rPr lang="fi-FI" altLang="fi-FI" kern="1200" dirty="0">
                <a:solidFill>
                  <a:schemeClr val="tx1"/>
                </a:solidFill>
              </a:rPr>
              <a:t/>
            </a:r>
            <a:br>
              <a:rPr lang="fi-FI" altLang="fi-FI" kern="1200" dirty="0">
                <a:solidFill>
                  <a:schemeClr val="tx1"/>
                </a:solidFill>
              </a:rPr>
            </a:br>
            <a:r>
              <a:rPr lang="fi-FI" altLang="fi-FI" kern="1200" dirty="0" smtClean="0">
                <a:solidFill>
                  <a:schemeClr val="tx1"/>
                </a:solidFill>
              </a:rPr>
              <a:t/>
            </a:r>
            <a:br>
              <a:rPr lang="fi-FI" altLang="fi-FI" kern="1200" dirty="0" smtClean="0">
                <a:solidFill>
                  <a:schemeClr val="tx1"/>
                </a:solidFill>
              </a:rPr>
            </a:b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5DCC13-BEF7-4867-B8E4-6F071D890A99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sp>
        <p:nvSpPr>
          <p:cNvPr id="5" name="Suorakulmio 4"/>
          <p:cNvSpPr/>
          <p:nvPr/>
        </p:nvSpPr>
        <p:spPr>
          <a:xfrm>
            <a:off x="683568" y="0"/>
            <a:ext cx="777686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i-FI" sz="2800" b="1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r>
              <a:rPr lang="fi-FI" sz="2800" b="1" dirty="0" smtClean="0">
                <a:solidFill>
                  <a:schemeClr val="accent1"/>
                </a:solidFill>
              </a:rPr>
              <a:t>Miksi monialainen matalan kynnyksen palvelu on tarpeen?</a:t>
            </a:r>
          </a:p>
          <a:p>
            <a:endParaRPr lang="fi-FI" sz="2800" b="1" dirty="0"/>
          </a:p>
          <a:p>
            <a:r>
              <a:rPr lang="fi-FI" sz="2000" b="1" dirty="0" smtClean="0"/>
              <a:t>Lähtökohdat ja tarpeet: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Nuorisotakuu- työryhmän tekemä kysely nuorille, ~6500 vastaajaa: tarvitaan tukea, neuvontaa, ohjausta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Työryhmän teettämä tutkimus: kyselyt, haastattelut (asiantuntijat, viranomaiset, nuoret) &gt; matalan kynnyksen palvelu tarpeen, monialaisuus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Nuorten näkökulma: moninaiset ja vaihtuvat palvelutarpeet, vaikea löytää tukea/ohjausta ratkaisujen tekemiseen, monta luukkua –viidakko!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Palvelurakenteen uudistaminen: vähenevät resurssit, yhteistyö välttämätöntä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Tiedontarpeet työelämän muutoksista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Edellinen ohjelmakausi&gt; hyvät kokemukset ”Ohjaamo” -malleista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Valmisteltu ministeriöiden ja työmarkkinajärjestöjen yhteistyöllä</a:t>
            </a:r>
            <a:endParaRPr lang="fi-FI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endParaRPr lang="fi-FI" dirty="0" smtClean="0"/>
          </a:p>
        </p:txBody>
      </p:sp>
    </p:spTree>
    <p:extLst>
      <p:ext uri="{BB962C8B-B14F-4D97-AF65-F5344CB8AC3E}">
        <p14:creationId xmlns="" xmlns:p14="http://schemas.microsoft.com/office/powerpoint/2010/main" val="340018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 smtClean="0"/>
              <a:t/>
            </a:r>
            <a:br>
              <a:rPr lang="fi-FI" sz="2400" dirty="0" smtClean="0"/>
            </a:br>
            <a:r>
              <a:rPr lang="fi-FI" sz="2400" dirty="0" smtClean="0">
                <a:solidFill>
                  <a:schemeClr val="accent1"/>
                </a:solidFill>
              </a:rPr>
              <a:t>Ohjaamo-toiminta keskeisenä osana nuorisotakuuta</a:t>
            </a:r>
            <a:br>
              <a:rPr lang="fi-FI" sz="2400" dirty="0" smtClean="0">
                <a:solidFill>
                  <a:schemeClr val="accent1"/>
                </a:solidFill>
              </a:rPr>
            </a:br>
            <a:r>
              <a:rPr lang="fi-FI" sz="2400" dirty="0" smtClean="0">
                <a:solidFill>
                  <a:schemeClr val="accent1"/>
                </a:solidFill>
              </a:rPr>
              <a:t>ja elinikäistä ohjausta</a:t>
            </a:r>
            <a:br>
              <a:rPr lang="fi-FI" sz="2400" dirty="0" smtClean="0">
                <a:solidFill>
                  <a:schemeClr val="accent1"/>
                </a:solidFill>
              </a:rPr>
            </a:br>
            <a:endParaRPr lang="fi-FI" sz="2400" dirty="0">
              <a:solidFill>
                <a:schemeClr val="accent1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23528" y="1268760"/>
            <a:ext cx="8424862" cy="3961234"/>
          </a:xfrm>
        </p:spPr>
        <p:txBody>
          <a:bodyPr/>
          <a:lstStyle/>
          <a:p>
            <a:r>
              <a:rPr lang="fi-FI" sz="2400" dirty="0" smtClean="0"/>
              <a:t>Matalan kynnyksen palvelupiste</a:t>
            </a:r>
          </a:p>
          <a:p>
            <a:r>
              <a:rPr lang="fi-FI" sz="2400" dirty="0" smtClean="0"/>
              <a:t>Monialainen ohjaus ja tuki nuorille, nuoren palvelutarpeisiin vastaaminen, rinnalla kulkeminen</a:t>
            </a:r>
          </a:p>
          <a:p>
            <a:r>
              <a:rPr lang="fi-FI" sz="2400" dirty="0" smtClean="0"/>
              <a:t>Tavoitteena oman suunnan selkiytyminen, koulutukseen / ammatillisen osaamisen polulle pääseminen. Pidemmän tähtäimen tavoite ammatillisen koulutuksen hankkiminen ja </a:t>
            </a:r>
            <a:r>
              <a:rPr lang="fi-FI" sz="2400" b="1" dirty="0" smtClean="0"/>
              <a:t>työllistyminen</a:t>
            </a:r>
          </a:p>
          <a:p>
            <a:r>
              <a:rPr lang="fi-FI" sz="2400" dirty="0" smtClean="0"/>
              <a:t>Poikkeaa </a:t>
            </a:r>
            <a:r>
              <a:rPr lang="fi-FI" sz="2400" dirty="0" err="1" smtClean="0"/>
              <a:t>TYP-toiminnasta</a:t>
            </a:r>
            <a:r>
              <a:rPr lang="fi-FI" sz="2400" dirty="0" smtClean="0"/>
              <a:t> siinä, ettei asiakkaan tarvitse olla ollut 6 kk työttömänä (lakiluonnoksen kriteeri alle 25-vuotiaiden </a:t>
            </a:r>
            <a:r>
              <a:rPr lang="fi-FI" sz="2400" dirty="0" err="1" smtClean="0"/>
              <a:t>TYP-asiakkuudelle</a:t>
            </a:r>
            <a:r>
              <a:rPr lang="fi-FI" sz="2400" dirty="0" smtClean="0"/>
              <a:t>)</a:t>
            </a:r>
          </a:p>
          <a:p>
            <a:pPr lvl="1"/>
            <a:r>
              <a:rPr lang="fi-FI" sz="2400" dirty="0" smtClean="0"/>
              <a:t>nuori voidaan ohjata Ohjaamon sijaan </a:t>
            </a:r>
            <a:r>
              <a:rPr lang="fi-FI" sz="2400" dirty="0" err="1" smtClean="0"/>
              <a:t>TYP:een</a:t>
            </a:r>
            <a:r>
              <a:rPr lang="fi-FI" sz="2400" dirty="0" smtClean="0"/>
              <a:t>, jos asiakkuuskriteerit täyttyvät</a:t>
            </a:r>
          </a:p>
          <a:p>
            <a:endParaRPr lang="fi-FI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 smtClean="0">
                <a:solidFill>
                  <a:srgbClr val="009FDA"/>
                </a:solidFill>
              </a:rPr>
              <a:t/>
            </a:r>
            <a:br>
              <a:rPr lang="fi-FI" sz="2400" dirty="0" smtClean="0">
                <a:solidFill>
                  <a:srgbClr val="009FDA"/>
                </a:solidFill>
              </a:rPr>
            </a:br>
            <a:r>
              <a:rPr lang="fi-FI" sz="2400" dirty="0" smtClean="0">
                <a:solidFill>
                  <a:srgbClr val="009FDA"/>
                </a:solidFill>
              </a:rPr>
              <a:t>Ohjaamo-toiminta </a:t>
            </a:r>
            <a:r>
              <a:rPr lang="fi-FI" sz="2400" dirty="0">
                <a:solidFill>
                  <a:srgbClr val="009FDA"/>
                </a:solidFill>
              </a:rPr>
              <a:t>keskeisenä osana nuorisotakuuta</a:t>
            </a:r>
            <a:br>
              <a:rPr lang="fi-FI" sz="2400" dirty="0">
                <a:solidFill>
                  <a:srgbClr val="009FDA"/>
                </a:solidFill>
              </a:rPr>
            </a:br>
            <a:r>
              <a:rPr lang="fi-FI" sz="2400" dirty="0" smtClean="0">
                <a:solidFill>
                  <a:srgbClr val="009FDA"/>
                </a:solidFill>
              </a:rPr>
              <a:t>ja  </a:t>
            </a:r>
            <a:r>
              <a:rPr lang="fi-FI" sz="2400" dirty="0">
                <a:solidFill>
                  <a:srgbClr val="009FDA"/>
                </a:solidFill>
              </a:rPr>
              <a:t>elinikäistä ohjausta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23528" y="1124744"/>
            <a:ext cx="8280920" cy="4104456"/>
          </a:xfrm>
        </p:spPr>
        <p:txBody>
          <a:bodyPr/>
          <a:lstStyle/>
          <a:p>
            <a:pPr marL="0" indent="0">
              <a:buNone/>
            </a:pPr>
            <a:endParaRPr lang="fi-FI" sz="2000" dirty="0" smtClean="0"/>
          </a:p>
          <a:p>
            <a:pPr marL="0" lvl="0" indent="0">
              <a:buNone/>
              <a:defRPr/>
            </a:pPr>
            <a:endParaRPr lang="fi-FI" sz="2000" dirty="0" smtClean="0"/>
          </a:p>
          <a:p>
            <a:pPr marL="0" lvl="0" indent="0">
              <a:buNone/>
              <a:defRPr/>
            </a:pPr>
            <a:r>
              <a:rPr lang="fi-FI" sz="2000" b="1" dirty="0" smtClean="0"/>
              <a:t>Sopimusperusteinen toiminta:</a:t>
            </a:r>
          </a:p>
          <a:p>
            <a:pPr marL="909637" lvl="1" indent="-457200">
              <a:buFont typeface="+mj-lt"/>
              <a:buAutoNum type="arabicPeriod"/>
              <a:defRPr/>
            </a:pPr>
            <a:r>
              <a:rPr lang="fi-FI" sz="2000" dirty="0" smtClean="0"/>
              <a:t>yhteinen sovittu konsepti ja prosessit: kasvokkain tapahtuvissa ja sähköisissä  palveluissa</a:t>
            </a:r>
          </a:p>
          <a:p>
            <a:pPr marL="909637" lvl="1" indent="-457200">
              <a:buFont typeface="+mj-lt"/>
              <a:buAutoNum type="arabicPeriod"/>
              <a:defRPr/>
            </a:pPr>
            <a:r>
              <a:rPr lang="fi-FI" sz="2000" dirty="0" smtClean="0"/>
              <a:t>yhteinen rahoitus </a:t>
            </a:r>
          </a:p>
          <a:p>
            <a:pPr marL="909637" lvl="1" indent="-457200">
              <a:buFont typeface="+mj-lt"/>
              <a:buAutoNum type="arabicPeriod"/>
              <a:defRPr/>
            </a:pPr>
            <a:r>
              <a:rPr lang="fi-FI" sz="2000" dirty="0" smtClean="0"/>
              <a:t>yhteiset </a:t>
            </a:r>
            <a:r>
              <a:rPr lang="fi-FI" sz="2000" dirty="0"/>
              <a:t>tilat ja </a:t>
            </a:r>
            <a:r>
              <a:rPr lang="fi-FI" sz="2000" dirty="0" smtClean="0"/>
              <a:t>yhteiset </a:t>
            </a:r>
            <a:r>
              <a:rPr lang="fi-FI" sz="2000" dirty="0"/>
              <a:t>sähköiset </a:t>
            </a:r>
            <a:r>
              <a:rPr lang="fi-FI" sz="2000" dirty="0" smtClean="0"/>
              <a:t>järjestelmät (TYPPI)</a:t>
            </a:r>
          </a:p>
          <a:p>
            <a:pPr marL="909637" lvl="1" indent="-457200">
              <a:buFont typeface="+mj-lt"/>
              <a:buAutoNum type="arabicPeriod"/>
              <a:defRPr/>
            </a:pPr>
            <a:r>
              <a:rPr lang="fi-FI" sz="2000" b="1" dirty="0" smtClean="0"/>
              <a:t>yhteinen </a:t>
            </a:r>
            <a:r>
              <a:rPr lang="fi-FI" sz="2000" b="1" dirty="0"/>
              <a:t>jatkuvasti kehittyvä orientaatio ja </a:t>
            </a:r>
            <a:r>
              <a:rPr lang="fi-FI" sz="2000" b="1" dirty="0" smtClean="0"/>
              <a:t>osaaminen</a:t>
            </a:r>
          </a:p>
          <a:p>
            <a:pPr marL="909637" lvl="1" indent="-457200">
              <a:buFont typeface="+mj-lt"/>
              <a:buAutoNum type="arabicPeriod"/>
              <a:defRPr/>
            </a:pPr>
            <a:r>
              <a:rPr lang="fi-FI" sz="2000" dirty="0" smtClean="0"/>
              <a:t>yhteinen koordinointi/johtaminen</a:t>
            </a:r>
          </a:p>
          <a:p>
            <a:pPr marL="909637" lvl="1" indent="-457200">
              <a:buFont typeface="+mj-lt"/>
              <a:buAutoNum type="arabicPeriod"/>
              <a:defRPr/>
            </a:pPr>
            <a:r>
              <a:rPr lang="fi-FI" sz="2000" dirty="0" smtClean="0"/>
              <a:t>tiedonkulun varmistaminen</a:t>
            </a:r>
          </a:p>
          <a:p>
            <a:pPr marL="909637" lvl="1" indent="-457200">
              <a:buNone/>
              <a:defRPr/>
            </a:pPr>
            <a:endParaRPr lang="fi-FI" sz="2000" dirty="0" smtClean="0"/>
          </a:p>
          <a:p>
            <a:pPr marL="909637" lvl="1" indent="-457200">
              <a:buNone/>
              <a:defRPr/>
            </a:pPr>
            <a:endParaRPr lang="fi-FI" sz="2000" dirty="0" smtClean="0"/>
          </a:p>
          <a:p>
            <a:pPr marL="909637" lvl="1" indent="-457200">
              <a:buNone/>
              <a:defRPr/>
            </a:pPr>
            <a:endParaRPr lang="fi-FI" sz="2000" dirty="0" smtClean="0"/>
          </a:p>
          <a:p>
            <a:pPr marL="0" lvl="0" indent="0">
              <a:buNone/>
              <a:defRPr/>
            </a:pPr>
            <a:r>
              <a:rPr lang="fi-FI" sz="2000" dirty="0" smtClean="0"/>
              <a:t>	</a:t>
            </a:r>
          </a:p>
          <a:p>
            <a:pPr marL="0" lvl="0" indent="0">
              <a:buNone/>
              <a:defRPr/>
            </a:pPr>
            <a:endParaRPr lang="fi-FI" sz="2000" dirty="0" smtClean="0"/>
          </a:p>
          <a:p>
            <a:pPr marL="0" lvl="0" indent="0">
              <a:buNone/>
              <a:defRPr/>
            </a:pPr>
            <a:endParaRPr lang="fi-FI" dirty="0"/>
          </a:p>
        </p:txBody>
      </p:sp>
      <p:sp>
        <p:nvSpPr>
          <p:cNvPr id="5" name="Tekstikehys 4"/>
          <p:cNvSpPr txBox="1"/>
          <p:nvPr/>
        </p:nvSpPr>
        <p:spPr>
          <a:xfrm>
            <a:off x="0" y="4653136"/>
            <a:ext cx="799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9637" lvl="1" indent="-457200">
              <a:buNone/>
              <a:defRPr/>
            </a:pPr>
            <a:r>
              <a:rPr lang="fi-FI" sz="2000" b="1" dirty="0" smtClean="0"/>
              <a:t>Säilyy:</a:t>
            </a:r>
            <a:r>
              <a:rPr lang="fi-FI" sz="2000" dirty="0" smtClean="0"/>
              <a:t> Hyvät, toimivat ja kehittyvät omat palvelut eri toimijoilla</a:t>
            </a:r>
          </a:p>
        </p:txBody>
      </p:sp>
    </p:spTree>
    <p:extLst>
      <p:ext uri="{BB962C8B-B14F-4D97-AF65-F5344CB8AC3E}">
        <p14:creationId xmlns="" xmlns:p14="http://schemas.microsoft.com/office/powerpoint/2010/main" val="371359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/>
          <p:nvPr/>
        </p:nvSpPr>
        <p:spPr>
          <a:xfrm>
            <a:off x="539552" y="260648"/>
            <a:ext cx="75552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b="1" dirty="0" smtClean="0">
                <a:solidFill>
                  <a:schemeClr val="accent1"/>
                </a:solidFill>
              </a:rPr>
              <a:t>Ohjaamo-toiminta keskeisenä osana nuorisotakuuta ja elinikäistä ohjausta</a:t>
            </a:r>
            <a:endParaRPr lang="fi-FI" sz="1600" b="1" dirty="0">
              <a:solidFill>
                <a:schemeClr val="accent1"/>
              </a:solidFill>
            </a:endParaRPr>
          </a:p>
        </p:txBody>
      </p:sp>
      <p:sp>
        <p:nvSpPr>
          <p:cNvPr id="3" name="Ellipsi 2"/>
          <p:cNvSpPr/>
          <p:nvPr/>
        </p:nvSpPr>
        <p:spPr>
          <a:xfrm>
            <a:off x="1295636" y="764704"/>
            <a:ext cx="6480720" cy="59046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" name="Tekstikehys 3"/>
          <p:cNvSpPr txBox="1"/>
          <p:nvPr/>
        </p:nvSpPr>
        <p:spPr>
          <a:xfrm>
            <a:off x="3563888" y="836712"/>
            <a:ext cx="1980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chemeClr val="tx2"/>
                </a:solidFill>
              </a:rPr>
              <a:t>TEM, OKM,STM</a:t>
            </a:r>
          </a:p>
          <a:p>
            <a:endParaRPr lang="fi-FI" dirty="0"/>
          </a:p>
        </p:txBody>
      </p:sp>
      <p:sp>
        <p:nvSpPr>
          <p:cNvPr id="5" name="Tekstikehys 4"/>
          <p:cNvSpPr txBox="1"/>
          <p:nvPr/>
        </p:nvSpPr>
        <p:spPr>
          <a:xfrm>
            <a:off x="179512" y="2996952"/>
            <a:ext cx="187220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i-FI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ELY - keskukset</a:t>
            </a:r>
          </a:p>
          <a:p>
            <a:pPr>
              <a:defRPr/>
            </a:pPr>
            <a:r>
              <a:rPr lang="fi-FI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KOORDINOINTI</a:t>
            </a:r>
            <a:r>
              <a:rPr lang="fi-FI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i-FI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fi-FI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Alueelliset</a:t>
            </a:r>
            <a:r>
              <a:rPr lang="fi-FI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i-FI" sz="1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ELO-ryhmät</a:t>
            </a:r>
            <a:r>
              <a:rPr lang="fi-FI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ja ELO-</a:t>
            </a:r>
          </a:p>
          <a:p>
            <a:pPr>
              <a:defRPr/>
            </a:pPr>
            <a:r>
              <a:rPr lang="fi-FI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verkostot</a:t>
            </a:r>
          </a:p>
          <a:p>
            <a:endParaRPr lang="fi-FI" dirty="0"/>
          </a:p>
        </p:txBody>
      </p:sp>
      <p:sp>
        <p:nvSpPr>
          <p:cNvPr id="6" name="Tekstikehys 5"/>
          <p:cNvSpPr txBox="1"/>
          <p:nvPr/>
        </p:nvSpPr>
        <p:spPr>
          <a:xfrm>
            <a:off x="7452320" y="2996952"/>
            <a:ext cx="15121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i-FI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STRATEGISET LINJAUKSET</a:t>
            </a:r>
          </a:p>
          <a:p>
            <a:pPr>
              <a:defRPr/>
            </a:pPr>
            <a:r>
              <a:rPr lang="fi-FI" sz="1600" b="1" dirty="0" err="1" smtClean="0">
                <a:solidFill>
                  <a:schemeClr val="tx2"/>
                </a:solidFill>
              </a:rPr>
              <a:t>Valtakunnal-linen</a:t>
            </a:r>
            <a:r>
              <a:rPr lang="fi-FI" sz="1600" b="1" dirty="0" smtClean="0">
                <a:solidFill>
                  <a:schemeClr val="tx2"/>
                </a:solidFill>
              </a:rPr>
              <a:t> </a:t>
            </a:r>
            <a:endParaRPr lang="fi-FI" sz="1600" b="1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fi-FI" b="1" dirty="0" err="1">
                <a:solidFill>
                  <a:schemeClr val="tx2"/>
                </a:solidFill>
              </a:rPr>
              <a:t>ELO-ryhmä</a:t>
            </a:r>
            <a:endParaRPr lang="fi-FI" b="1" dirty="0">
              <a:solidFill>
                <a:schemeClr val="tx2"/>
              </a:solidFill>
            </a:endParaRPr>
          </a:p>
          <a:p>
            <a:endParaRPr lang="fi-FI" dirty="0"/>
          </a:p>
        </p:txBody>
      </p:sp>
      <p:sp>
        <p:nvSpPr>
          <p:cNvPr id="7" name="Tekstikehys 6"/>
          <p:cNvSpPr txBox="1"/>
          <p:nvPr/>
        </p:nvSpPr>
        <p:spPr>
          <a:xfrm>
            <a:off x="3563888" y="6165304"/>
            <a:ext cx="1865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solidFill>
                  <a:schemeClr val="tx2"/>
                </a:solidFill>
              </a:rPr>
              <a:t>Projektit ja Pilotit</a:t>
            </a:r>
            <a:endParaRPr lang="fi-FI" b="1" dirty="0">
              <a:solidFill>
                <a:schemeClr val="tx2"/>
              </a:solidFill>
            </a:endParaRPr>
          </a:p>
        </p:txBody>
      </p:sp>
      <p:sp>
        <p:nvSpPr>
          <p:cNvPr id="8" name="Ellipsi 7"/>
          <p:cNvSpPr/>
          <p:nvPr/>
        </p:nvSpPr>
        <p:spPr>
          <a:xfrm>
            <a:off x="2195736" y="1340768"/>
            <a:ext cx="4824536" cy="468052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dirty="0" smtClean="0"/>
              <a:t>Jne.</a:t>
            </a:r>
            <a:endParaRPr lang="fi-FI" dirty="0"/>
          </a:p>
        </p:txBody>
      </p:sp>
      <p:sp>
        <p:nvSpPr>
          <p:cNvPr id="9" name="Otsikko 1"/>
          <p:cNvSpPr txBox="1">
            <a:spLocks/>
          </p:cNvSpPr>
          <p:nvPr/>
        </p:nvSpPr>
        <p:spPr>
          <a:xfrm>
            <a:off x="107504" y="188640"/>
            <a:ext cx="8424862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Ellipsi 9"/>
          <p:cNvSpPr/>
          <p:nvPr/>
        </p:nvSpPr>
        <p:spPr>
          <a:xfrm>
            <a:off x="5447254" y="4509120"/>
            <a:ext cx="72008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Ellipsi 10"/>
          <p:cNvSpPr/>
          <p:nvPr/>
        </p:nvSpPr>
        <p:spPr>
          <a:xfrm>
            <a:off x="107504" y="764704"/>
            <a:ext cx="1656184" cy="172819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i-FI" sz="1200" dirty="0" smtClean="0">
              <a:solidFill>
                <a:schemeClr val="tx1"/>
              </a:solidFill>
            </a:endParaRPr>
          </a:p>
          <a:p>
            <a:endParaRPr lang="fi-FI" sz="1200" dirty="0">
              <a:solidFill>
                <a:schemeClr val="tx1"/>
              </a:solidFill>
            </a:endParaRPr>
          </a:p>
          <a:p>
            <a:endParaRPr lang="fi-FI" sz="1200" dirty="0" smtClean="0">
              <a:solidFill>
                <a:schemeClr val="tx1"/>
              </a:solidFill>
            </a:endParaRPr>
          </a:p>
          <a:p>
            <a:endParaRPr lang="fi-FI" sz="1200" dirty="0">
              <a:solidFill>
                <a:schemeClr val="tx1"/>
              </a:solidFill>
            </a:endParaRPr>
          </a:p>
          <a:p>
            <a:endParaRPr lang="fi-FI" sz="1200" dirty="0" smtClean="0">
              <a:solidFill>
                <a:schemeClr val="tx1"/>
              </a:solidFill>
            </a:endParaRPr>
          </a:p>
          <a:p>
            <a:r>
              <a:rPr lang="fi-FI" sz="2000" dirty="0" smtClean="0">
                <a:solidFill>
                  <a:schemeClr val="tx1"/>
                </a:solidFill>
              </a:rPr>
              <a:t>Asiakas</a:t>
            </a:r>
            <a:endParaRPr lang="fi-FI" sz="2000" dirty="0">
              <a:solidFill>
                <a:schemeClr val="tx1"/>
              </a:solidFill>
            </a:endParaRPr>
          </a:p>
          <a:p>
            <a:r>
              <a:rPr lang="fi-FI" sz="1200" dirty="0" smtClean="0">
                <a:solidFill>
                  <a:schemeClr val="tx1"/>
                </a:solidFill>
              </a:rPr>
              <a:t>Kansalainen</a:t>
            </a:r>
          </a:p>
          <a:p>
            <a:r>
              <a:rPr lang="fi-FI" sz="1200" dirty="0" smtClean="0">
                <a:solidFill>
                  <a:schemeClr val="tx1"/>
                </a:solidFill>
              </a:rPr>
              <a:t>oppimisen</a:t>
            </a:r>
          </a:p>
          <a:p>
            <a:r>
              <a:rPr lang="fi-FI" sz="1200" dirty="0" smtClean="0">
                <a:solidFill>
                  <a:schemeClr val="tx1"/>
                </a:solidFill>
              </a:rPr>
              <a:t>ja työn siirtymissä</a:t>
            </a:r>
          </a:p>
          <a:p>
            <a:endParaRPr lang="fi-FI" sz="1200" dirty="0">
              <a:solidFill>
                <a:schemeClr val="tx1"/>
              </a:solidFill>
            </a:endParaRPr>
          </a:p>
          <a:p>
            <a:endParaRPr lang="fi-FI" sz="1200" dirty="0" smtClean="0">
              <a:solidFill>
                <a:schemeClr val="tx1"/>
              </a:solidFill>
            </a:endParaRPr>
          </a:p>
          <a:p>
            <a:endParaRPr lang="fi-FI" sz="1200" dirty="0">
              <a:solidFill>
                <a:schemeClr val="tx1"/>
              </a:solidFill>
            </a:endParaRPr>
          </a:p>
          <a:p>
            <a:endParaRPr lang="fi-FI" sz="1200" dirty="0" smtClean="0">
              <a:solidFill>
                <a:schemeClr val="tx1"/>
              </a:solidFill>
            </a:endParaRPr>
          </a:p>
          <a:p>
            <a:endParaRPr lang="fi-FI" sz="1200" dirty="0" smtClean="0">
              <a:solidFill>
                <a:schemeClr val="tx1"/>
              </a:solidFill>
            </a:endParaRPr>
          </a:p>
        </p:txBody>
      </p:sp>
      <p:sp>
        <p:nvSpPr>
          <p:cNvPr id="12" name="Ellipsi 11"/>
          <p:cNvSpPr/>
          <p:nvPr/>
        </p:nvSpPr>
        <p:spPr>
          <a:xfrm>
            <a:off x="2771800" y="2060848"/>
            <a:ext cx="3528392" cy="331236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Ellipsi 12"/>
          <p:cNvSpPr/>
          <p:nvPr/>
        </p:nvSpPr>
        <p:spPr>
          <a:xfrm>
            <a:off x="3563888" y="4077072"/>
            <a:ext cx="1019270" cy="1440160"/>
          </a:xfrm>
          <a:prstGeom prst="ellipse">
            <a:avLst/>
          </a:prstGeom>
          <a:solidFill>
            <a:srgbClr val="FFB3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smtClean="0">
                <a:solidFill>
                  <a:schemeClr val="tx1"/>
                </a:solidFill>
              </a:rPr>
              <a:t>Kolmas</a:t>
            </a:r>
          </a:p>
          <a:p>
            <a:pPr algn="ctr"/>
            <a:r>
              <a:rPr lang="fi-FI" sz="1200" dirty="0" smtClean="0">
                <a:solidFill>
                  <a:schemeClr val="tx1"/>
                </a:solidFill>
              </a:rPr>
              <a:t>Sektori</a:t>
            </a:r>
          </a:p>
          <a:p>
            <a:pPr algn="ctr"/>
            <a:r>
              <a:rPr lang="fi-FI" sz="1200" dirty="0" err="1" smtClean="0">
                <a:solidFill>
                  <a:schemeClr val="tx1"/>
                </a:solidFill>
              </a:rPr>
              <a:t>Järjes-töt</a:t>
            </a:r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14" name="Ellipsi 13"/>
          <p:cNvSpPr/>
          <p:nvPr/>
        </p:nvSpPr>
        <p:spPr>
          <a:xfrm>
            <a:off x="3275856" y="2060848"/>
            <a:ext cx="1368152" cy="1440160"/>
          </a:xfrm>
          <a:prstGeom prst="ellipse">
            <a:avLst/>
          </a:prstGeom>
          <a:solidFill>
            <a:srgbClr val="FFFF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Kunta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5" name="Ellipsi 14"/>
          <p:cNvSpPr/>
          <p:nvPr/>
        </p:nvSpPr>
        <p:spPr>
          <a:xfrm>
            <a:off x="4716016" y="4149080"/>
            <a:ext cx="936104" cy="1512168"/>
          </a:xfrm>
          <a:prstGeom prst="ellipse">
            <a:avLst/>
          </a:prstGeom>
          <a:solidFill>
            <a:srgbClr val="97C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err="1" smtClean="0">
                <a:solidFill>
                  <a:schemeClr val="tx1"/>
                </a:solidFill>
              </a:rPr>
              <a:t>Oppi-laitok-set</a:t>
            </a:r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16" name="Ellipsi 15"/>
          <p:cNvSpPr/>
          <p:nvPr/>
        </p:nvSpPr>
        <p:spPr>
          <a:xfrm>
            <a:off x="5148064" y="3429000"/>
            <a:ext cx="1368152" cy="1008112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TE-</a:t>
            </a:r>
          </a:p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Palvelut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7" name="Ellipsi 16"/>
          <p:cNvSpPr/>
          <p:nvPr/>
        </p:nvSpPr>
        <p:spPr>
          <a:xfrm>
            <a:off x="2843808" y="3140968"/>
            <a:ext cx="1080120" cy="504056"/>
          </a:xfrm>
          <a:prstGeom prst="ellipse">
            <a:avLst/>
          </a:prstGeom>
          <a:solidFill>
            <a:srgbClr val="FFFF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smtClean="0">
                <a:solidFill>
                  <a:schemeClr val="tx1"/>
                </a:solidFill>
              </a:rPr>
              <a:t>Koulu</a:t>
            </a:r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18" name="Ellipsi 17"/>
          <p:cNvSpPr/>
          <p:nvPr/>
        </p:nvSpPr>
        <p:spPr>
          <a:xfrm>
            <a:off x="2699792" y="3573016"/>
            <a:ext cx="1224136" cy="576064"/>
          </a:xfrm>
          <a:prstGeom prst="ellipse">
            <a:avLst/>
          </a:prstGeom>
          <a:solidFill>
            <a:srgbClr val="FFFF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smtClean="0">
                <a:solidFill>
                  <a:schemeClr val="tx1"/>
                </a:solidFill>
              </a:rPr>
              <a:t>Etsivä nuorisotyö</a:t>
            </a:r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19" name="Tekstikehys 18"/>
          <p:cNvSpPr txBox="1"/>
          <p:nvPr/>
        </p:nvSpPr>
        <p:spPr>
          <a:xfrm>
            <a:off x="7308304" y="1844824"/>
            <a:ext cx="20519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smtClean="0"/>
              <a:t>TNO</a:t>
            </a:r>
            <a:r>
              <a:rPr lang="fi-FI" sz="1600" dirty="0" smtClean="0"/>
              <a:t> – </a:t>
            </a:r>
            <a:r>
              <a:rPr lang="fi-FI" sz="1600" b="1" dirty="0" smtClean="0"/>
              <a:t>palvelujen </a:t>
            </a:r>
          </a:p>
          <a:p>
            <a:r>
              <a:rPr lang="fi-FI" sz="1600" b="1" dirty="0" smtClean="0"/>
              <a:t>ydintoimijat</a:t>
            </a:r>
            <a:endParaRPr lang="fi-FI" sz="1600" b="1" dirty="0"/>
          </a:p>
        </p:txBody>
      </p:sp>
      <p:sp>
        <p:nvSpPr>
          <p:cNvPr id="20" name="Nuoli oikealle 19"/>
          <p:cNvSpPr/>
          <p:nvPr/>
        </p:nvSpPr>
        <p:spPr>
          <a:xfrm rot="9798799">
            <a:off x="5876025" y="2860372"/>
            <a:ext cx="241906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Tekstikehys 20"/>
          <p:cNvSpPr txBox="1"/>
          <p:nvPr/>
        </p:nvSpPr>
        <p:spPr>
          <a:xfrm>
            <a:off x="0" y="4869160"/>
            <a:ext cx="20827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/>
              <a:t>Oppimisen ja työn</a:t>
            </a:r>
          </a:p>
          <a:p>
            <a:r>
              <a:rPr lang="fi-FI" sz="1200" b="1" dirty="0" smtClean="0"/>
              <a:t>maailmaan liittyvät </a:t>
            </a:r>
          </a:p>
          <a:p>
            <a:r>
              <a:rPr lang="fi-FI" sz="1200" b="1" dirty="0" smtClean="0"/>
              <a:t>muut toimijat/välillisesti </a:t>
            </a:r>
          </a:p>
          <a:p>
            <a:r>
              <a:rPr lang="fi-FI" sz="1200" b="1" dirty="0" smtClean="0"/>
              <a:t>vaikuttavat palvelut</a:t>
            </a:r>
            <a:endParaRPr lang="fi-FI" sz="1200" b="1" dirty="0"/>
          </a:p>
        </p:txBody>
      </p:sp>
      <p:sp>
        <p:nvSpPr>
          <p:cNvPr id="22" name="Nuoli oikealle 21"/>
          <p:cNvSpPr/>
          <p:nvPr/>
        </p:nvSpPr>
        <p:spPr>
          <a:xfrm rot="20387058">
            <a:off x="1570024" y="4774696"/>
            <a:ext cx="116288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Ellipsi 22"/>
          <p:cNvSpPr/>
          <p:nvPr/>
        </p:nvSpPr>
        <p:spPr>
          <a:xfrm>
            <a:off x="2843808" y="4077072"/>
            <a:ext cx="1080120" cy="368424"/>
          </a:xfrm>
          <a:prstGeom prst="ellipse">
            <a:avLst/>
          </a:prstGeom>
          <a:solidFill>
            <a:srgbClr val="FFFF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smtClean="0">
                <a:solidFill>
                  <a:schemeClr val="tx1"/>
                </a:solidFill>
              </a:rPr>
              <a:t>Työ-pajat</a:t>
            </a:r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24" name="Ellipsi 23"/>
          <p:cNvSpPr/>
          <p:nvPr/>
        </p:nvSpPr>
        <p:spPr>
          <a:xfrm>
            <a:off x="5220072" y="1916832"/>
            <a:ext cx="648072" cy="151216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</a:rPr>
              <a:t>TYP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</a:rPr>
              <a:t>2.0/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</a:rPr>
              <a:t>Kuntoutus</a:t>
            </a:r>
            <a:endParaRPr lang="fi-FI" sz="1100" dirty="0">
              <a:solidFill>
                <a:schemeClr val="tx1"/>
              </a:solidFill>
            </a:endParaRPr>
          </a:p>
        </p:txBody>
      </p:sp>
      <p:sp>
        <p:nvSpPr>
          <p:cNvPr id="25" name="Tekstikehys 24"/>
          <p:cNvSpPr txBox="1"/>
          <p:nvPr/>
        </p:nvSpPr>
        <p:spPr>
          <a:xfrm>
            <a:off x="6455366" y="1916832"/>
            <a:ext cx="2231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 smtClean="0"/>
              <a:t>.</a:t>
            </a:r>
            <a:endParaRPr lang="fi-FI" sz="1200" dirty="0"/>
          </a:p>
        </p:txBody>
      </p:sp>
      <p:sp>
        <p:nvSpPr>
          <p:cNvPr id="26" name="Ellipsi 25"/>
          <p:cNvSpPr/>
          <p:nvPr/>
        </p:nvSpPr>
        <p:spPr>
          <a:xfrm>
            <a:off x="4427984" y="1988840"/>
            <a:ext cx="864096" cy="1368152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smtClean="0">
                <a:solidFill>
                  <a:schemeClr val="tx1"/>
                </a:solidFill>
              </a:rPr>
              <a:t>SOTE</a:t>
            </a:r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27" name="Ellipsi 26"/>
          <p:cNvSpPr/>
          <p:nvPr/>
        </p:nvSpPr>
        <p:spPr>
          <a:xfrm>
            <a:off x="3707904" y="2924944"/>
            <a:ext cx="1800200" cy="165618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Ohjaamo</a:t>
            </a:r>
          </a:p>
          <a:p>
            <a:pPr algn="ctr"/>
            <a:r>
              <a:rPr lang="fi-FI" sz="1200" dirty="0" smtClean="0">
                <a:solidFill>
                  <a:schemeClr val="tx1"/>
                </a:solidFill>
              </a:rPr>
              <a:t>Matala kynnys</a:t>
            </a:r>
            <a:endParaRPr lang="fi-FI" sz="1200" dirty="0">
              <a:solidFill>
                <a:schemeClr val="tx1"/>
              </a:solidFill>
            </a:endParaRPr>
          </a:p>
          <a:p>
            <a:pPr algn="ctr"/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28" name="Nuoli oikealle 27"/>
          <p:cNvSpPr/>
          <p:nvPr/>
        </p:nvSpPr>
        <p:spPr>
          <a:xfrm rot="1439692">
            <a:off x="1075857" y="2455620"/>
            <a:ext cx="3591391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Ellipsi 28"/>
          <p:cNvSpPr/>
          <p:nvPr/>
        </p:nvSpPr>
        <p:spPr>
          <a:xfrm>
            <a:off x="4139952" y="3933056"/>
            <a:ext cx="1152128" cy="504056"/>
          </a:xfrm>
          <a:prstGeom prst="ellipse">
            <a:avLst/>
          </a:prstGeom>
          <a:solidFill>
            <a:srgbClr val="FF6D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Asiakas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30" name="Ellipsi 29"/>
          <p:cNvSpPr/>
          <p:nvPr/>
        </p:nvSpPr>
        <p:spPr>
          <a:xfrm>
            <a:off x="5652120" y="2348880"/>
            <a:ext cx="936104" cy="79208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b="1" dirty="0" smtClean="0">
                <a:solidFill>
                  <a:schemeClr val="tx1"/>
                </a:solidFill>
              </a:rPr>
              <a:t>Kela</a:t>
            </a:r>
          </a:p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Vak.</a:t>
            </a:r>
          </a:p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Yht.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31" name="Tekstikehys 30"/>
          <p:cNvSpPr txBox="1"/>
          <p:nvPr/>
        </p:nvSpPr>
        <p:spPr>
          <a:xfrm>
            <a:off x="6732240" y="6237312"/>
            <a:ext cx="2411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TEM ja Laituri – hanke 1.8.2014</a:t>
            </a:r>
            <a:endParaRPr lang="fi-FI" sz="1200" dirty="0"/>
          </a:p>
        </p:txBody>
      </p:sp>
      <p:sp>
        <p:nvSpPr>
          <p:cNvPr id="32" name="Tekstikehys 31"/>
          <p:cNvSpPr txBox="1"/>
          <p:nvPr/>
        </p:nvSpPr>
        <p:spPr>
          <a:xfrm>
            <a:off x="5940152" y="4725144"/>
            <a:ext cx="721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 </a:t>
            </a:r>
            <a:r>
              <a:rPr lang="fi-FI" sz="1400" dirty="0" smtClean="0"/>
              <a:t>Poliisi</a:t>
            </a:r>
            <a:endParaRPr lang="fi-FI" sz="1400" dirty="0"/>
          </a:p>
        </p:txBody>
      </p:sp>
      <p:sp>
        <p:nvSpPr>
          <p:cNvPr id="33" name="Tekstikehys 32"/>
          <p:cNvSpPr txBox="1"/>
          <p:nvPr/>
        </p:nvSpPr>
        <p:spPr>
          <a:xfrm>
            <a:off x="3707904" y="5661248"/>
            <a:ext cx="13997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/>
              <a:t>Puolustusvoimat</a:t>
            </a:r>
            <a:endParaRPr lang="fi-FI" sz="1400" dirty="0"/>
          </a:p>
        </p:txBody>
      </p:sp>
      <p:sp>
        <p:nvSpPr>
          <p:cNvPr id="34" name="Tekstikehys 33"/>
          <p:cNvSpPr txBox="1"/>
          <p:nvPr/>
        </p:nvSpPr>
        <p:spPr>
          <a:xfrm>
            <a:off x="3203848" y="1700808"/>
            <a:ext cx="11051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/>
              <a:t>Seurakunnat</a:t>
            </a:r>
            <a:endParaRPr lang="fi-FI" sz="1400" dirty="0"/>
          </a:p>
        </p:txBody>
      </p:sp>
      <p:sp>
        <p:nvSpPr>
          <p:cNvPr id="35" name="Tekstikehys 34"/>
          <p:cNvSpPr txBox="1"/>
          <p:nvPr/>
        </p:nvSpPr>
        <p:spPr>
          <a:xfrm>
            <a:off x="2267744" y="2852936"/>
            <a:ext cx="851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/>
              <a:t>Yritykset </a:t>
            </a:r>
            <a:endParaRPr lang="fi-FI" sz="1400" dirty="0"/>
          </a:p>
        </p:txBody>
      </p:sp>
      <p:sp>
        <p:nvSpPr>
          <p:cNvPr id="36" name="Tekstikehys 35"/>
          <p:cNvSpPr txBox="1"/>
          <p:nvPr/>
        </p:nvSpPr>
        <p:spPr>
          <a:xfrm>
            <a:off x="6444208" y="3933056"/>
            <a:ext cx="429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 smtClean="0"/>
              <a:t>Jne.</a:t>
            </a:r>
            <a:endParaRPr lang="fi-FI" sz="1200" dirty="0"/>
          </a:p>
        </p:txBody>
      </p:sp>
      <p:sp>
        <p:nvSpPr>
          <p:cNvPr id="37" name="Suorakulmio 36"/>
          <p:cNvSpPr/>
          <p:nvPr/>
        </p:nvSpPr>
        <p:spPr>
          <a:xfrm>
            <a:off x="2267744" y="4077072"/>
            <a:ext cx="42992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200" dirty="0" smtClean="0"/>
              <a:t>Jne.</a:t>
            </a:r>
            <a:endParaRPr lang="fi-FI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KOHTAAMO, Ohjaamojen ja nettiohjauksen kehittämisen tuki -hanke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sz="2000" dirty="0" smtClean="0"/>
          </a:p>
          <a:p>
            <a:r>
              <a:rPr lang="fi-FI" sz="2000" dirty="0" smtClean="0"/>
              <a:t>Keski-Suomen </a:t>
            </a:r>
            <a:r>
              <a:rPr lang="fi-FI" sz="2000" dirty="0" err="1" smtClean="0"/>
              <a:t>ELY-keskuksen</a:t>
            </a:r>
            <a:r>
              <a:rPr lang="fi-FI" sz="2000" dirty="0" smtClean="0"/>
              <a:t> hallinnoima koordinaatiohanke (ESR, oman tuotannon hanke)</a:t>
            </a:r>
          </a:p>
          <a:p>
            <a:endParaRPr lang="fi-FI" sz="2000" dirty="0" smtClean="0"/>
          </a:p>
          <a:p>
            <a:r>
              <a:rPr lang="fi-FI" sz="2000" dirty="0" smtClean="0"/>
              <a:t>Työllisyyden ja työvoiman liikkuvuuden toimintalinja </a:t>
            </a:r>
            <a:r>
              <a:rPr lang="fi-FI" sz="2000" b="1" dirty="0" smtClean="0"/>
              <a:t>(TL 3): poikkihallinnollinen hankekokonaisuus (TEM-OKM-STM):</a:t>
            </a:r>
          </a:p>
          <a:p>
            <a:pPr>
              <a:buNone/>
            </a:pPr>
            <a:r>
              <a:rPr lang="fi-FI" sz="2000" b="1" dirty="0" smtClean="0"/>
              <a:t>	Nuorisotakuu (OKM: Osuva ohjaus, STM: Sosiaalinen kuntoutus</a:t>
            </a:r>
          </a:p>
          <a:p>
            <a:pPr>
              <a:buNone/>
            </a:pPr>
            <a:endParaRPr lang="fi-FI" sz="2000" b="1" dirty="0" smtClean="0"/>
          </a:p>
          <a:p>
            <a:r>
              <a:rPr lang="fi-FI" sz="2000" dirty="0" smtClean="0"/>
              <a:t>Tavoitteena on </a:t>
            </a:r>
            <a:r>
              <a:rPr lang="fi-FI" sz="2000" dirty="0"/>
              <a:t>O</a:t>
            </a:r>
            <a:r>
              <a:rPr lang="fi-FI" sz="2000" dirty="0" smtClean="0"/>
              <a:t>hjaamo-mallin kehittäminen, ohjaamoiden käynnistäminen (pilotit) eri puolille Suomea, alueellisten Ohjaamo-hankkeiden (ESR) tukeminen ja koordinointi </a:t>
            </a:r>
            <a:r>
              <a:rPr lang="fi-FI" sz="2000" b="1" dirty="0" smtClean="0"/>
              <a:t>sekä nettiohjauksen kehittäminen</a:t>
            </a:r>
          </a:p>
          <a:p>
            <a:pPr marL="538162" lvl="1" indent="0">
              <a:buNone/>
            </a:pPr>
            <a:endParaRPr lang="fi-FI" sz="1800" dirty="0" smtClean="0"/>
          </a:p>
          <a:p>
            <a:pPr marL="538162" lvl="1" indent="0">
              <a:buNone/>
            </a:pPr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1331640" y="4221088"/>
            <a:ext cx="4980508" cy="10953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8064A2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Ohjaamo-pilottihankkeet;</a:t>
            </a:r>
            <a:r>
              <a: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n. 10 pilottia </a:t>
            </a:r>
            <a:r>
              <a:rPr kumimoji="0" lang="fi-FI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vk</a:t>
            </a:r>
            <a:r>
              <a: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rahoituksella</a:t>
            </a:r>
            <a:br>
              <a: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fi-F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539552" y="2492896"/>
            <a:ext cx="6480720" cy="167868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F7964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3714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Valtakunnallinen koordinaatiohanke (K-S </a:t>
            </a:r>
            <a:r>
              <a:rPr kumimoji="0" lang="fi-FI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ELY-keskus</a:t>
            </a:r>
            <a:r>
              <a:rPr kumimoji="0" lang="fi-FI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7 </a:t>
            </a:r>
            <a:r>
              <a:rPr kumimoji="0" lang="fi-FI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htv</a:t>
            </a:r>
            <a:endParaRPr kumimoji="0" lang="fi-FI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714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Ryhmä 18"/>
          <p:cNvGrpSpPr/>
          <p:nvPr/>
        </p:nvGrpSpPr>
        <p:grpSpPr>
          <a:xfrm>
            <a:off x="1331640" y="476672"/>
            <a:ext cx="4824536" cy="5040560"/>
            <a:chOff x="-38653" y="673100"/>
            <a:chExt cx="5993353" cy="4844132"/>
          </a:xfrm>
        </p:grpSpPr>
        <p:sp>
          <p:nvSpPr>
            <p:cNvPr id="2061" name="AutoShape 13"/>
            <p:cNvSpPr>
              <a:spLocks noChangeArrowheads="1"/>
            </p:cNvSpPr>
            <p:nvPr/>
          </p:nvSpPr>
          <p:spPr bwMode="auto">
            <a:xfrm>
              <a:off x="50800" y="673100"/>
              <a:ext cx="5829299" cy="62281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1750">
              <a:solidFill>
                <a:srgbClr val="9BBB59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8286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TEM/TYO</a:t>
              </a:r>
              <a:r>
                <a:rPr kumimoji="0" lang="fi-FI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/>
              </a:r>
              <a:br>
                <a:rPr kumimoji="0" lang="fi-FI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</a:br>
              <a:r>
                <a:rPr kumimoji="0" lang="fi-FI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- nuorisotakuun kansallinen koordinaatio</a:t>
              </a:r>
              <a:endPara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828675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9" name="AutoShape 1"/>
            <p:cNvSpPr>
              <a:spLocks noChangeArrowheads="1"/>
            </p:cNvSpPr>
            <p:nvPr/>
          </p:nvSpPr>
          <p:spPr bwMode="auto">
            <a:xfrm>
              <a:off x="50800" y="1323975"/>
              <a:ext cx="5829299" cy="456355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1750">
              <a:solidFill>
                <a:srgbClr val="4BACC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Toimenpidekokonaisuuden strateginen ohjausryhmä (ELO)</a:t>
              </a:r>
              <a:endPara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8" name="AutoShape 10"/>
            <p:cNvSpPr>
              <a:spLocks noChangeArrowheads="1"/>
            </p:cNvSpPr>
            <p:nvPr/>
          </p:nvSpPr>
          <p:spPr bwMode="auto">
            <a:xfrm>
              <a:off x="1303142" y="2956762"/>
              <a:ext cx="1133475" cy="131483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rgbClr val="4BACC6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Ohjaamo-    mallin </a:t>
              </a:r>
              <a:r>
                <a:rPr kumimoji="0" lang="fi-FI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kehittämi-nen</a:t>
              </a:r>
              <a:r>
                <a:rPr kumimoji="0" lang="fi-FI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br>
                <a:rPr kumimoji="0" lang="fi-FI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</a:br>
              <a:r>
                <a:rPr kumimoji="0" lang="fi-FI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(2 </a:t>
              </a:r>
              <a:r>
                <a:rPr kumimoji="0" lang="fi-FI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htv</a:t>
              </a:r>
              <a:r>
                <a:rPr kumimoji="0" lang="fi-FI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)</a:t>
              </a:r>
              <a:endParaRPr kumimoji="0" lang="fi-FI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7" name="AutoShape 9"/>
            <p:cNvSpPr>
              <a:spLocks noChangeArrowheads="1"/>
            </p:cNvSpPr>
            <p:nvPr/>
          </p:nvSpPr>
          <p:spPr bwMode="auto">
            <a:xfrm>
              <a:off x="2460625" y="2956762"/>
              <a:ext cx="1276350" cy="131483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rgbClr val="9BBB59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Valtakunnal-lisen</a:t>
              </a:r>
              <a:r>
                <a:rPr kumimoji="0" lang="fi-FI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fi-FI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nettiohjauk-sen</a:t>
              </a:r>
              <a:r>
                <a:rPr kumimoji="0" lang="fi-FI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suunnittelu, kehittäminen ja kilpailutus (2 </a:t>
              </a:r>
              <a:r>
                <a:rPr kumimoji="0" lang="fi-FI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htv</a:t>
              </a:r>
              <a:r>
                <a:rPr kumimoji="0" lang="fi-FI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)</a:t>
              </a:r>
              <a:br>
                <a:rPr kumimoji="0" lang="fi-FI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</a:br>
              <a:r>
                <a:rPr kumimoji="0" lang="fi-FI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/>
              </a:r>
              <a:br>
                <a:rPr kumimoji="0" lang="fi-FI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</a:br>
              <a:endParaRPr kumimoji="0" lang="fi-FI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6" name="AutoShape 8"/>
            <p:cNvSpPr>
              <a:spLocks noChangeArrowheads="1"/>
            </p:cNvSpPr>
            <p:nvPr/>
          </p:nvSpPr>
          <p:spPr bwMode="auto">
            <a:xfrm>
              <a:off x="4881264" y="2887560"/>
              <a:ext cx="1073436" cy="1289153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rgbClr val="4F81BD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Hankehallin-to </a:t>
              </a:r>
              <a:br>
                <a:rPr kumimoji="0" lang="fi-FI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</a:br>
              <a:r>
                <a:rPr kumimoji="0" lang="fi-FI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(1 htv)</a:t>
              </a:r>
              <a:endParaRPr kumimoji="0" lang="fi-F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5" name="AutoShape 7"/>
            <p:cNvSpPr>
              <a:spLocks noChangeArrowheads="1"/>
            </p:cNvSpPr>
            <p:nvPr/>
          </p:nvSpPr>
          <p:spPr bwMode="auto">
            <a:xfrm>
              <a:off x="3736973" y="2956762"/>
              <a:ext cx="1054836" cy="1219951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rgbClr val="C0504D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Viestintä ja </a:t>
              </a:r>
              <a:r>
                <a:rPr kumimoji="0" lang="fi-FI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tiedottami-nen</a:t>
              </a:r>
              <a:r>
                <a:rPr kumimoji="0" lang="fi-FI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br>
                <a:rPr kumimoji="0" lang="fi-FI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</a:br>
              <a:r>
                <a:rPr kumimoji="0" lang="fi-FI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(1 </a:t>
              </a:r>
              <a:r>
                <a:rPr kumimoji="0" lang="fi-FI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htv</a:t>
              </a:r>
              <a:r>
                <a:rPr kumimoji="0" lang="fi-FI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)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>
              <a:off x="50800" y="1798638"/>
              <a:ext cx="5829300" cy="5207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1750">
              <a:solidFill>
                <a:srgbClr val="F7964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Keski-Suomen </a:t>
              </a:r>
              <a:r>
                <a:rPr kumimoji="0" lang="fi-FI" sz="1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ELY-keskus</a:t>
              </a:r>
              <a:r>
                <a:rPr kumimoji="0" lang="fi-FI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/>
              </a:r>
              <a:br>
                <a:rPr kumimoji="0" lang="fi-FI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</a:br>
              <a:r>
                <a:rPr kumimoji="0" lang="fi-FI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- toimenpidekokonaisuuden </a:t>
              </a:r>
              <a:r>
                <a:rPr kumimoji="0" lang="fi-FI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vastuu-ELY-keskus</a:t>
              </a:r>
              <a:r>
                <a:rPr kumimoji="0" lang="fi-FI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, RR-ELY</a:t>
              </a:r>
              <a:endPara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-38653" y="2956762"/>
              <a:ext cx="1489629" cy="1336333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700">
              <a:solidFill>
                <a:srgbClr val="F79646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Toimenpideko-konaisuuden</a:t>
              </a:r>
              <a:r>
                <a:rPr kumimoji="0" lang="fi-FI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ja Ohjaamo-mallin kehittämistyön koordinaatio </a:t>
              </a:r>
              <a:br>
                <a:rPr kumimoji="0" lang="fi-FI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</a:br>
              <a:r>
                <a:rPr kumimoji="0" lang="fi-FI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(1htv)</a:t>
              </a:r>
              <a:r>
                <a:rPr kumimoji="0" lang="fi-FI" sz="10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projekti-päällikkö</a:t>
              </a:r>
              <a:endPara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2" name="AutoShape 4"/>
            <p:cNvSpPr>
              <a:spLocks noChangeArrowheads="1"/>
            </p:cNvSpPr>
            <p:nvPr/>
          </p:nvSpPr>
          <p:spPr bwMode="auto">
            <a:xfrm>
              <a:off x="384175" y="2281238"/>
              <a:ext cx="5181600" cy="276225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1750">
              <a:solidFill>
                <a:srgbClr val="4F81BD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Koordinaatiohankkeen ohjausryhmä</a:t>
              </a:r>
              <a:endPara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" name="AutoShape 3"/>
            <p:cNvSpPr>
              <a:spLocks noChangeArrowheads="1"/>
            </p:cNvSpPr>
            <p:nvPr/>
          </p:nvSpPr>
          <p:spPr bwMode="auto">
            <a:xfrm>
              <a:off x="203200" y="4810125"/>
              <a:ext cx="2695575" cy="70710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0" cmpd="thickThin">
              <a:solidFill>
                <a:srgbClr val="C0504D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Osuva ohjaus –hankkeet</a:t>
              </a:r>
              <a:r>
                <a:rPr kumimoji="0" lang="fi-FI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(TL4, Pohjois-Pohjanmaan </a:t>
              </a:r>
              <a:r>
                <a:rPr kumimoji="0" lang="fi-FI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ELY-keskus</a:t>
              </a:r>
              <a:r>
                <a:rPr kumimoji="0" lang="fi-FI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koordinoi)/</a:t>
              </a:r>
              <a:r>
                <a:rPr kumimoji="0" lang="fi-FI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OKM</a:t>
              </a:r>
              <a:endParaRPr kumimoji="0" lang="fi-FI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0" name="AutoShape 2"/>
            <p:cNvSpPr>
              <a:spLocks noChangeArrowheads="1"/>
            </p:cNvSpPr>
            <p:nvPr/>
          </p:nvSpPr>
          <p:spPr bwMode="auto">
            <a:xfrm>
              <a:off x="2974974" y="4810125"/>
              <a:ext cx="2638425" cy="70710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0" cmpd="thickThin">
              <a:solidFill>
                <a:srgbClr val="8064A2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Alueosioista rahoitettavat Ohjaamo-hankkeet</a:t>
              </a:r>
              <a:endParaRPr kumimoji="0" lang="fi-FI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Otsikko 19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fi-FI" sz="1800" b="1" dirty="0" smtClean="0"/>
              <a:t>Hallintomalli 	</a:t>
            </a:r>
            <a:r>
              <a:rPr lang="fi-FI" sz="1800" dirty="0" smtClean="0"/>
              <a:t>					</a:t>
            </a:r>
            <a:r>
              <a:rPr lang="fi-FI" sz="800" dirty="0" smtClean="0"/>
              <a:t/>
            </a:r>
            <a:br>
              <a:rPr lang="fi-FI" sz="800" dirty="0" smtClean="0"/>
            </a:br>
            <a:r>
              <a:rPr lang="fi-FI" sz="800" dirty="0" smtClean="0"/>
              <a:t/>
            </a:r>
            <a:br>
              <a:rPr lang="fi-FI" sz="800" dirty="0" smtClean="0"/>
            </a:br>
            <a:r>
              <a:rPr lang="fi-FI" sz="800" dirty="0" smtClean="0"/>
              <a:t/>
            </a:r>
            <a:br>
              <a:rPr lang="fi-FI" sz="800" dirty="0" smtClean="0"/>
            </a:br>
            <a:r>
              <a:rPr lang="fi-FI" sz="800" dirty="0" smtClean="0"/>
              <a:t/>
            </a:r>
            <a:br>
              <a:rPr lang="fi-FI" sz="800" dirty="0" smtClean="0"/>
            </a:br>
            <a:r>
              <a:rPr lang="fi-FI" sz="800" dirty="0" smtClean="0"/>
              <a:t/>
            </a:r>
            <a:br>
              <a:rPr lang="fi-FI" sz="800" dirty="0" smtClean="0"/>
            </a:br>
            <a:r>
              <a:rPr lang="fi-FI" sz="800" dirty="0" smtClean="0"/>
              <a:t/>
            </a:r>
            <a:br>
              <a:rPr lang="fi-FI" sz="800" dirty="0" smtClean="0"/>
            </a:br>
            <a:endParaRPr lang="fi-FI" sz="800" dirty="0"/>
          </a:p>
        </p:txBody>
      </p:sp>
      <p:sp>
        <p:nvSpPr>
          <p:cNvPr id="17" name="Pyöristetty suorakulmio 16"/>
          <p:cNvSpPr/>
          <p:nvPr/>
        </p:nvSpPr>
        <p:spPr>
          <a:xfrm>
            <a:off x="5940152" y="4797152"/>
            <a:ext cx="1656184" cy="720080"/>
          </a:xfrm>
          <a:prstGeom prst="roundRect">
            <a:avLst/>
          </a:prstGeom>
          <a:solidFill>
            <a:schemeClr val="bg1"/>
          </a:solidFill>
          <a:ln w="76200" cmpd="thickThin">
            <a:solidFill>
              <a:schemeClr val="accent6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200" b="1" dirty="0" err="1" smtClean="0"/>
              <a:t>STM:n</a:t>
            </a:r>
            <a:r>
              <a:rPr lang="fi-FI" sz="1200" b="1" dirty="0" smtClean="0"/>
              <a:t> omantuotannon hankkeet</a:t>
            </a:r>
            <a:endParaRPr lang="fi-FI" sz="1200" b="1" dirty="0"/>
          </a:p>
        </p:txBody>
      </p:sp>
      <p:sp>
        <p:nvSpPr>
          <p:cNvPr id="18" name="Pyöristetty suorakulmio 17"/>
          <p:cNvSpPr/>
          <p:nvPr/>
        </p:nvSpPr>
        <p:spPr>
          <a:xfrm>
            <a:off x="7020272" y="4005064"/>
            <a:ext cx="2016224" cy="72008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b="1" dirty="0" smtClean="0">
                <a:solidFill>
                  <a:schemeClr val="tx1"/>
                </a:solidFill>
              </a:rPr>
              <a:t>VM: Kuntakokeilu/</a:t>
            </a:r>
          </a:p>
          <a:p>
            <a:pPr algn="ctr"/>
            <a:r>
              <a:rPr lang="fi-FI" sz="1200" b="1" dirty="0" smtClean="0">
                <a:solidFill>
                  <a:schemeClr val="tx1"/>
                </a:solidFill>
              </a:rPr>
              <a:t>nuorisotakuu</a:t>
            </a:r>
            <a:endParaRPr lang="fi-FI" sz="1200" b="1" dirty="0">
              <a:solidFill>
                <a:schemeClr val="tx1"/>
              </a:solidFill>
            </a:endParaRPr>
          </a:p>
        </p:txBody>
      </p:sp>
      <p:cxnSp>
        <p:nvCxnSpPr>
          <p:cNvPr id="21" name="Suora nuoliyhdysviiva 20"/>
          <p:cNvCxnSpPr>
            <a:stCxn id="18" idx="1"/>
          </p:cNvCxnSpPr>
          <p:nvPr/>
        </p:nvCxnSpPr>
        <p:spPr>
          <a:xfrm flipH="1">
            <a:off x="6444208" y="4365104"/>
            <a:ext cx="576064" cy="7200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Nettiohjauspalvelu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288" y="908720"/>
            <a:ext cx="8424862" cy="4896544"/>
          </a:xfrm>
        </p:spPr>
        <p:txBody>
          <a:bodyPr/>
          <a:lstStyle/>
          <a:p>
            <a:endParaRPr lang="fi-FI" sz="2000" dirty="0" smtClean="0"/>
          </a:p>
          <a:p>
            <a:r>
              <a:rPr lang="fi-FI" sz="2000" dirty="0" smtClean="0"/>
              <a:t>Monikanavaisuudella vastataan tieto-, neuvonta- ja ohjauspalvelujen tarpeeseen</a:t>
            </a:r>
          </a:p>
          <a:p>
            <a:pPr>
              <a:buNone/>
            </a:pPr>
            <a:endParaRPr lang="fi-FI" sz="2000" dirty="0" smtClean="0"/>
          </a:p>
          <a:p>
            <a:r>
              <a:rPr lang="fi-FI" sz="2000" dirty="0" smtClean="0"/>
              <a:t>Ohjaamon rinnalle kehitetään valtakunnallinen ohjauspalvelu nettiin (uraohjausta verkossa) &gt; linkittyy Mikkelissä toimivaan </a:t>
            </a:r>
            <a:r>
              <a:rPr lang="fi-FI" sz="2000" dirty="0" err="1" smtClean="0"/>
              <a:t>TE-ASPAan</a:t>
            </a:r>
            <a:r>
              <a:rPr lang="fi-FI" sz="2000" dirty="0" smtClean="0"/>
              <a:t> (koulutusneuvonta ja uraohjaus puhelimitse, FB, työnhakuvalmennus verkossa) ja </a:t>
            </a:r>
            <a:r>
              <a:rPr lang="fi-FI" sz="2000" dirty="0" err="1" smtClean="0"/>
              <a:t>Opintopolku.fi</a:t>
            </a:r>
            <a:r>
              <a:rPr lang="fi-FI" sz="2000" dirty="0" smtClean="0"/>
              <a:t> -sivustoon </a:t>
            </a:r>
          </a:p>
          <a:p>
            <a:pPr>
              <a:buNone/>
            </a:pPr>
            <a:endParaRPr lang="fi-FI" sz="2000" dirty="0" smtClean="0"/>
          </a:p>
          <a:p>
            <a:r>
              <a:rPr lang="fi-FI" sz="2000" dirty="0" smtClean="0"/>
              <a:t>Hyödynnetään päättyvän </a:t>
            </a:r>
            <a:r>
              <a:rPr lang="fi-FI" sz="2000" dirty="0" err="1" smtClean="0"/>
              <a:t>RR-kauden</a:t>
            </a:r>
            <a:r>
              <a:rPr lang="fi-FI" sz="2000" dirty="0" smtClean="0"/>
              <a:t> aikaansaannokset&gt;</a:t>
            </a:r>
          </a:p>
          <a:p>
            <a:pPr lvl="1"/>
            <a:r>
              <a:rPr lang="fi-FI" sz="1600" dirty="0" smtClean="0"/>
              <a:t>Opin Ovi –verkostot ja sähköisten palvelujen hankkeet</a:t>
            </a:r>
          </a:p>
          <a:p>
            <a:pPr lvl="1"/>
            <a:r>
              <a:rPr lang="fi-FI" sz="1600" dirty="0" smtClean="0"/>
              <a:t>Elinikäinen ohjaus </a:t>
            </a:r>
            <a:r>
              <a:rPr lang="fi-FI" sz="1600" dirty="0" err="1" smtClean="0"/>
              <a:t>ELY-keskuksissa</a:t>
            </a:r>
            <a:r>
              <a:rPr lang="fi-FI" sz="1600" dirty="0" smtClean="0"/>
              <a:t>, kehittämishanke (Laituri-hanke)</a:t>
            </a:r>
          </a:p>
          <a:p>
            <a:pPr lvl="1"/>
            <a:r>
              <a:rPr lang="fi-FI" sz="1600" dirty="0" smtClean="0"/>
              <a:t>Avoin ammattiopisto –hankkeet, Ohjaamoa vastaavat hankkeet</a:t>
            </a:r>
          </a:p>
          <a:p>
            <a:pPr lvl="1"/>
            <a:r>
              <a:rPr lang="fi-FI" sz="1600" dirty="0" err="1" smtClean="0"/>
              <a:t>Nuove-hanke</a:t>
            </a:r>
            <a:r>
              <a:rPr lang="fi-FI" sz="1600" dirty="0" smtClean="0"/>
              <a:t> </a:t>
            </a:r>
            <a:r>
              <a:rPr lang="fi-FI" sz="1600" b="1" dirty="0" smtClean="0"/>
              <a:t>ym.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5DCC13-BEF7-4867-B8E4-6F071D890A99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752903" y="6381328"/>
            <a:ext cx="1357313" cy="365125"/>
          </a:xfrm>
        </p:spPr>
        <p:txBody>
          <a:bodyPr/>
          <a:lstStyle/>
          <a:p>
            <a:pPr>
              <a:defRPr/>
            </a:pPr>
            <a:fld id="{DAE8CA42-2484-4931-970D-617CC318DB95}" type="datetime1">
              <a:rPr lang="fi-FI" smtClean="0"/>
              <a:pPr>
                <a:defRPr/>
              </a:pPr>
              <a:t>28.10.2014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8253091" y="6381328"/>
            <a:ext cx="400050" cy="365125"/>
          </a:xfrm>
        </p:spPr>
        <p:txBody>
          <a:bodyPr/>
          <a:lstStyle/>
          <a:p>
            <a:pPr>
              <a:defRPr/>
            </a:pPr>
            <a:fld id="{C879A1D6-6F8C-4AD2-8EA2-A26A439B1395}" type="slidenum">
              <a:rPr lang="fi-FI" smtClean="0"/>
              <a:pPr>
                <a:defRPr/>
              </a:pPr>
              <a:t>9</a:t>
            </a:fld>
            <a:endParaRPr lang="fi-FI" dirty="0"/>
          </a:p>
        </p:txBody>
      </p:sp>
      <p:sp>
        <p:nvSpPr>
          <p:cNvPr id="7" name="Tasakylkinen kolmio 6"/>
          <p:cNvSpPr/>
          <p:nvPr/>
        </p:nvSpPr>
        <p:spPr>
          <a:xfrm rot="5400000">
            <a:off x="2806660" y="1521932"/>
            <a:ext cx="2377408" cy="5471464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Vuokaaviosymboli: Liitin 7"/>
          <p:cNvSpPr/>
          <p:nvPr/>
        </p:nvSpPr>
        <p:spPr>
          <a:xfrm>
            <a:off x="5652120" y="3356992"/>
            <a:ext cx="1800200" cy="1728192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9" name="Suora yhdysviiva 8"/>
          <p:cNvCxnSpPr/>
          <p:nvPr/>
        </p:nvCxnSpPr>
        <p:spPr>
          <a:xfrm>
            <a:off x="2411760" y="3356992"/>
            <a:ext cx="0" cy="18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/>
        </p:nvCxnSpPr>
        <p:spPr>
          <a:xfrm>
            <a:off x="4211960" y="3789040"/>
            <a:ext cx="0" cy="9726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ikehys 12"/>
          <p:cNvSpPr txBox="1"/>
          <p:nvPr/>
        </p:nvSpPr>
        <p:spPr>
          <a:xfrm>
            <a:off x="2483768" y="3717032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Puhelinpalvelut,</a:t>
            </a:r>
          </a:p>
          <a:p>
            <a:r>
              <a:rPr lang="fi-FI" sz="1200" dirty="0" smtClean="0"/>
              <a:t>Etelä-Savon </a:t>
            </a:r>
            <a:r>
              <a:rPr lang="fi-FI" sz="1200" b="1" dirty="0" err="1" smtClean="0"/>
              <a:t>ELY-keskus/TE-ASPA</a:t>
            </a:r>
            <a:endParaRPr lang="fi-FI" sz="1200" b="1" dirty="0"/>
          </a:p>
        </p:txBody>
      </p:sp>
      <p:sp>
        <p:nvSpPr>
          <p:cNvPr id="14" name="Tekstikehys 13"/>
          <p:cNvSpPr txBox="1"/>
          <p:nvPr/>
        </p:nvSpPr>
        <p:spPr>
          <a:xfrm>
            <a:off x="5868144" y="3573016"/>
            <a:ext cx="1433406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b="1" dirty="0" smtClean="0"/>
              <a:t>Alueellinen ELO</a:t>
            </a:r>
          </a:p>
          <a:p>
            <a:r>
              <a:rPr lang="fi-FI" sz="1200" b="1" dirty="0" smtClean="0"/>
              <a:t>verkosto:</a:t>
            </a:r>
          </a:p>
          <a:p>
            <a:endParaRPr lang="fi-FI" sz="1600" dirty="0" smtClean="0"/>
          </a:p>
          <a:p>
            <a:endParaRPr lang="fi-FI" sz="1100" dirty="0" smtClean="0"/>
          </a:p>
          <a:p>
            <a:r>
              <a:rPr lang="fi-FI" sz="1000" dirty="0" smtClean="0"/>
              <a:t>Aluestrategiat &amp;</a:t>
            </a:r>
          </a:p>
          <a:p>
            <a:r>
              <a:rPr lang="fi-FI" sz="1000" dirty="0" smtClean="0"/>
              <a:t>Toimintasuunnitelmat,</a:t>
            </a:r>
          </a:p>
          <a:p>
            <a:r>
              <a:rPr lang="fi-FI" sz="1000" dirty="0" smtClean="0"/>
              <a:t>arviointikyselyt</a:t>
            </a:r>
          </a:p>
        </p:txBody>
      </p:sp>
      <p:sp>
        <p:nvSpPr>
          <p:cNvPr id="15" name="Tekstikehys 14"/>
          <p:cNvSpPr txBox="1"/>
          <p:nvPr/>
        </p:nvSpPr>
        <p:spPr>
          <a:xfrm>
            <a:off x="4355976" y="3717033"/>
            <a:ext cx="14401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Kasvotusten</a:t>
            </a:r>
          </a:p>
          <a:p>
            <a:r>
              <a:rPr lang="fi-FI" sz="1200" dirty="0" smtClean="0"/>
              <a:t>tapahtuva ohjaus:</a:t>
            </a:r>
          </a:p>
          <a:p>
            <a:r>
              <a:rPr lang="fi-FI" sz="1200" dirty="0" smtClean="0"/>
              <a:t>Oppilaitokset, </a:t>
            </a:r>
            <a:r>
              <a:rPr lang="fi-FI" sz="1200" dirty="0" err="1" smtClean="0"/>
              <a:t>TE-toimistot</a:t>
            </a:r>
            <a:r>
              <a:rPr lang="fi-FI" sz="1200" dirty="0" smtClean="0"/>
              <a:t> ym./ Ohjaamo , muut</a:t>
            </a:r>
            <a:endParaRPr lang="fi-FI" sz="1200" dirty="0"/>
          </a:p>
        </p:txBody>
      </p:sp>
      <p:sp>
        <p:nvSpPr>
          <p:cNvPr id="18" name="Tekstikehys 17"/>
          <p:cNvSpPr txBox="1"/>
          <p:nvPr/>
        </p:nvSpPr>
        <p:spPr>
          <a:xfrm>
            <a:off x="1259632" y="3645024"/>
            <a:ext cx="10871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 smtClean="0"/>
              <a:t>Verkko-</a:t>
            </a:r>
          </a:p>
          <a:p>
            <a:r>
              <a:rPr lang="fi-FI" sz="1200" dirty="0" smtClean="0"/>
              <a:t>Palvelu,</a:t>
            </a:r>
          </a:p>
          <a:p>
            <a:r>
              <a:rPr lang="fi-FI" sz="1200" dirty="0" err="1" smtClean="0"/>
              <a:t>opintopolku.fi</a:t>
            </a:r>
            <a:endParaRPr lang="fi-FI" sz="1200" dirty="0"/>
          </a:p>
        </p:txBody>
      </p:sp>
      <p:sp>
        <p:nvSpPr>
          <p:cNvPr id="19" name="Tekstikehys 18"/>
          <p:cNvSpPr txBox="1"/>
          <p:nvPr/>
        </p:nvSpPr>
        <p:spPr>
          <a:xfrm>
            <a:off x="1619672" y="2420888"/>
            <a:ext cx="4198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Elinikäisen ohjauksen toteuttamismalli</a:t>
            </a:r>
            <a:endParaRPr lang="fi-FI" dirty="0"/>
          </a:p>
        </p:txBody>
      </p:sp>
      <p:sp>
        <p:nvSpPr>
          <p:cNvPr id="22" name="Tekstikehys 21"/>
          <p:cNvSpPr txBox="1"/>
          <p:nvPr/>
        </p:nvSpPr>
        <p:spPr>
          <a:xfrm>
            <a:off x="1331640" y="5373216"/>
            <a:ext cx="142058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 smtClean="0"/>
              <a:t>(</a:t>
            </a:r>
            <a:r>
              <a:rPr lang="fi-FI" sz="1000" dirty="0" err="1" smtClean="0"/>
              <a:t>Vastuu:OKM</a:t>
            </a:r>
            <a:r>
              <a:rPr lang="fi-FI" sz="1000" dirty="0" smtClean="0"/>
              <a:t> &amp; TEM)</a:t>
            </a:r>
            <a:endParaRPr lang="fi-FI" sz="1000" dirty="0"/>
          </a:p>
        </p:txBody>
      </p:sp>
      <p:sp>
        <p:nvSpPr>
          <p:cNvPr id="24" name="Tekstikehys 23"/>
          <p:cNvSpPr txBox="1"/>
          <p:nvPr/>
        </p:nvSpPr>
        <p:spPr>
          <a:xfrm>
            <a:off x="4355976" y="4725144"/>
            <a:ext cx="15199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 smtClean="0"/>
              <a:t>(Vastuu:</a:t>
            </a:r>
          </a:p>
          <a:p>
            <a:r>
              <a:rPr lang="fi-FI" sz="1000" dirty="0" smtClean="0"/>
              <a:t>Valtion Aluehallinto</a:t>
            </a:r>
          </a:p>
          <a:p>
            <a:r>
              <a:rPr lang="fi-FI" sz="1000" dirty="0" smtClean="0"/>
              <a:t> &amp; </a:t>
            </a:r>
          </a:p>
          <a:p>
            <a:r>
              <a:rPr lang="fi-FI" sz="1000" dirty="0" smtClean="0"/>
              <a:t>alueelliset </a:t>
            </a:r>
            <a:r>
              <a:rPr lang="fi-FI" sz="1000" dirty="0" err="1" smtClean="0"/>
              <a:t>ELO-ryhmät</a:t>
            </a:r>
            <a:r>
              <a:rPr lang="fi-FI" sz="1000" dirty="0" smtClean="0"/>
              <a:t>)</a:t>
            </a:r>
            <a:endParaRPr lang="fi-FI" sz="1000" dirty="0"/>
          </a:p>
        </p:txBody>
      </p:sp>
      <p:sp>
        <p:nvSpPr>
          <p:cNvPr id="32" name="Plus 31"/>
          <p:cNvSpPr/>
          <p:nvPr/>
        </p:nvSpPr>
        <p:spPr>
          <a:xfrm>
            <a:off x="971600" y="5661248"/>
            <a:ext cx="216024" cy="216024"/>
          </a:xfrm>
          <a:prstGeom prst="mathPlus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Nuoli vasemmalle ja oikealle 32"/>
          <p:cNvSpPr/>
          <p:nvPr/>
        </p:nvSpPr>
        <p:spPr>
          <a:xfrm>
            <a:off x="1835696" y="4365104"/>
            <a:ext cx="2520280" cy="216024"/>
          </a:xfrm>
          <a:prstGeom prst="leftRightArrow">
            <a:avLst/>
          </a:prstGeom>
          <a:solidFill>
            <a:schemeClr val="accent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Tiedonkulku &amp; yhteistyö</a:t>
            </a:r>
            <a:endParaRPr lang="fi-FI" sz="1100" dirty="0"/>
          </a:p>
        </p:txBody>
      </p:sp>
      <p:sp>
        <p:nvSpPr>
          <p:cNvPr id="34" name="Nuoli oikealle 33"/>
          <p:cNvSpPr/>
          <p:nvPr/>
        </p:nvSpPr>
        <p:spPr>
          <a:xfrm>
            <a:off x="1259632" y="5589240"/>
            <a:ext cx="5184576" cy="288032"/>
          </a:xfrm>
          <a:prstGeom prst="rightArrow">
            <a:avLst/>
          </a:prstGeom>
          <a:solidFill>
            <a:schemeClr val="accent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Asiakasvolyymi</a:t>
            </a:r>
            <a:endParaRPr lang="fi-FI" sz="1100" dirty="0"/>
          </a:p>
        </p:txBody>
      </p:sp>
      <p:sp>
        <p:nvSpPr>
          <p:cNvPr id="35" name="Miinus 34"/>
          <p:cNvSpPr/>
          <p:nvPr/>
        </p:nvSpPr>
        <p:spPr>
          <a:xfrm>
            <a:off x="6516216" y="5661248"/>
            <a:ext cx="216024" cy="216024"/>
          </a:xfrm>
          <a:prstGeom prst="mathMinus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Nuoli vasemmalle 35"/>
          <p:cNvSpPr/>
          <p:nvPr/>
        </p:nvSpPr>
        <p:spPr>
          <a:xfrm>
            <a:off x="1331640" y="2780928"/>
            <a:ext cx="5112568" cy="360040"/>
          </a:xfrm>
          <a:prstGeom prst="leftArrow">
            <a:avLst/>
          </a:prstGeom>
          <a:solidFill>
            <a:schemeClr val="accent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 smtClean="0"/>
              <a:t>Palveluintensiteetti</a:t>
            </a:r>
            <a:endParaRPr lang="fi-FI" sz="1000" dirty="0"/>
          </a:p>
        </p:txBody>
      </p:sp>
      <p:sp>
        <p:nvSpPr>
          <p:cNvPr id="40" name="Miinus 39"/>
          <p:cNvSpPr/>
          <p:nvPr/>
        </p:nvSpPr>
        <p:spPr>
          <a:xfrm>
            <a:off x="1043608" y="2780928"/>
            <a:ext cx="216024" cy="216024"/>
          </a:xfrm>
          <a:prstGeom prst="mathMinus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1" name="Plus 40"/>
          <p:cNvSpPr/>
          <p:nvPr/>
        </p:nvSpPr>
        <p:spPr>
          <a:xfrm>
            <a:off x="6516216" y="2780928"/>
            <a:ext cx="216024" cy="216024"/>
          </a:xfrm>
          <a:prstGeom prst="mathPlus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" name="Tekstikehys 42"/>
          <p:cNvSpPr txBox="1"/>
          <p:nvPr/>
        </p:nvSpPr>
        <p:spPr>
          <a:xfrm>
            <a:off x="7923794" y="3356992"/>
            <a:ext cx="14007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1100" dirty="0" smtClean="0"/>
          </a:p>
          <a:p>
            <a:r>
              <a:rPr lang="fi-FI" sz="1100" dirty="0" smtClean="0"/>
              <a:t>Toiminnan</a:t>
            </a:r>
          </a:p>
          <a:p>
            <a:r>
              <a:rPr lang="fi-FI" sz="1100" dirty="0" smtClean="0"/>
              <a:t>arviointi</a:t>
            </a:r>
          </a:p>
          <a:p>
            <a:r>
              <a:rPr lang="fi-FI" sz="1100" dirty="0" smtClean="0"/>
              <a:t>&amp;</a:t>
            </a:r>
          </a:p>
          <a:p>
            <a:r>
              <a:rPr lang="fi-FI" sz="1100" dirty="0" smtClean="0"/>
              <a:t>laadun</a:t>
            </a:r>
          </a:p>
          <a:p>
            <a:r>
              <a:rPr lang="fi-FI" sz="1100" dirty="0" smtClean="0"/>
              <a:t>varmistaminen,</a:t>
            </a:r>
          </a:p>
        </p:txBody>
      </p:sp>
      <p:sp>
        <p:nvSpPr>
          <p:cNvPr id="27" name="Tekstikehys 26"/>
          <p:cNvSpPr txBox="1"/>
          <p:nvPr/>
        </p:nvSpPr>
        <p:spPr>
          <a:xfrm>
            <a:off x="3059832" y="5085184"/>
            <a:ext cx="9733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 smtClean="0"/>
              <a:t>(</a:t>
            </a:r>
            <a:r>
              <a:rPr lang="fi-FI" sz="1000" dirty="0" err="1" smtClean="0"/>
              <a:t>Vastuu:TEM</a:t>
            </a:r>
            <a:r>
              <a:rPr lang="fi-FI" sz="1000" dirty="0" smtClean="0"/>
              <a:t>)</a:t>
            </a:r>
            <a:endParaRPr lang="fi-FI" sz="1000" dirty="0"/>
          </a:p>
        </p:txBody>
      </p:sp>
      <p:sp>
        <p:nvSpPr>
          <p:cNvPr id="30" name="Tekstikehys 29"/>
          <p:cNvSpPr txBox="1"/>
          <p:nvPr/>
        </p:nvSpPr>
        <p:spPr>
          <a:xfrm>
            <a:off x="2195736" y="1412776"/>
            <a:ext cx="3942169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/>
              <a:t>Valtakunnallinen taso (ministeriöt)</a:t>
            </a:r>
          </a:p>
          <a:p>
            <a:r>
              <a:rPr lang="fi-FI" sz="1100" dirty="0" smtClean="0"/>
              <a:t>Strategiset linjaukset &amp; Hallinnollisen ohjauksen muodot</a:t>
            </a:r>
          </a:p>
        </p:txBody>
      </p:sp>
      <p:sp>
        <p:nvSpPr>
          <p:cNvPr id="31" name="Alanuoli 30"/>
          <p:cNvSpPr/>
          <p:nvPr/>
        </p:nvSpPr>
        <p:spPr>
          <a:xfrm>
            <a:off x="2915816" y="2060848"/>
            <a:ext cx="288032" cy="432048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Alanuoli 36"/>
          <p:cNvSpPr/>
          <p:nvPr/>
        </p:nvSpPr>
        <p:spPr>
          <a:xfrm>
            <a:off x="4644008" y="2060848"/>
            <a:ext cx="288032" cy="432048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Vuokaavio: Prosessi 46"/>
          <p:cNvSpPr/>
          <p:nvPr/>
        </p:nvSpPr>
        <p:spPr>
          <a:xfrm>
            <a:off x="1835696" y="1340768"/>
            <a:ext cx="4320480" cy="648072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Vuokaavio: Prosessi 47"/>
          <p:cNvSpPr/>
          <p:nvPr/>
        </p:nvSpPr>
        <p:spPr>
          <a:xfrm>
            <a:off x="7884368" y="3356992"/>
            <a:ext cx="1152128" cy="1584176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0" name="Muoto 49"/>
          <p:cNvCxnSpPr>
            <a:stCxn id="47" idx="3"/>
            <a:endCxn id="48" idx="0"/>
          </p:cNvCxnSpPr>
          <p:nvPr/>
        </p:nvCxnSpPr>
        <p:spPr>
          <a:xfrm>
            <a:off x="6156176" y="1664804"/>
            <a:ext cx="2304256" cy="1692188"/>
          </a:xfrm>
          <a:prstGeom prst="curvedConnector2">
            <a:avLst/>
          </a:prstGeom>
          <a:ln w="38100">
            <a:solidFill>
              <a:srgbClr val="FFFF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uora nuoliyhdysviiva 52"/>
          <p:cNvCxnSpPr>
            <a:stCxn id="8" idx="6"/>
            <a:endCxn id="48" idx="1"/>
          </p:cNvCxnSpPr>
          <p:nvPr/>
        </p:nvCxnSpPr>
        <p:spPr>
          <a:xfrm flipV="1">
            <a:off x="7452320" y="4149080"/>
            <a:ext cx="432048" cy="72008"/>
          </a:xfrm>
          <a:prstGeom prst="straightConnector1">
            <a:avLst/>
          </a:prstGeom>
          <a:ln w="28575">
            <a:solidFill>
              <a:srgbClr val="FFFF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kstikehys 55"/>
          <p:cNvSpPr txBox="1"/>
          <p:nvPr/>
        </p:nvSpPr>
        <p:spPr>
          <a:xfrm>
            <a:off x="1475656" y="908720"/>
            <a:ext cx="4948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Elinikäisen ohjauksen kokonaisuus</a:t>
            </a:r>
            <a:endParaRPr lang="fi-FI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letusrakenne">
  <a:themeElements>
    <a:clrScheme name="Oletusrakenne 1">
      <a:dk1>
        <a:srgbClr val="000000"/>
      </a:dk1>
      <a:lt1>
        <a:srgbClr val="FFFFFF"/>
      </a:lt1>
      <a:dk2>
        <a:srgbClr val="00549F"/>
      </a:dk2>
      <a:lt2>
        <a:srgbClr val="808080"/>
      </a:lt2>
      <a:accent1>
        <a:srgbClr val="009FDA"/>
      </a:accent1>
      <a:accent2>
        <a:srgbClr val="00B299"/>
      </a:accent2>
      <a:accent3>
        <a:srgbClr val="FFFFFF"/>
      </a:accent3>
      <a:accent4>
        <a:srgbClr val="000000"/>
      </a:accent4>
      <a:accent5>
        <a:srgbClr val="AACDEA"/>
      </a:accent5>
      <a:accent6>
        <a:srgbClr val="00A18A"/>
      </a:accent6>
      <a:hlink>
        <a:srgbClr val="92D401"/>
      </a:hlink>
      <a:folHlink>
        <a:srgbClr val="00A551"/>
      </a:folHlink>
    </a:clrScheme>
    <a:fontScheme name="Oletusraken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549F"/>
        </a:dk2>
        <a:lt2>
          <a:srgbClr val="808080"/>
        </a:lt2>
        <a:accent1>
          <a:srgbClr val="009FDA"/>
        </a:accent1>
        <a:accent2>
          <a:srgbClr val="00B299"/>
        </a:accent2>
        <a:accent3>
          <a:srgbClr val="FFFFFF"/>
        </a:accent3>
        <a:accent4>
          <a:srgbClr val="000000"/>
        </a:accent4>
        <a:accent5>
          <a:srgbClr val="AACDEA"/>
        </a:accent5>
        <a:accent6>
          <a:srgbClr val="00A18A"/>
        </a:accent6>
        <a:hlink>
          <a:srgbClr val="92D401"/>
        </a:hlink>
        <a:folHlink>
          <a:srgbClr val="00A55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905</TotalTime>
  <Words>779</Words>
  <Application>Microsoft Office PowerPoint</Application>
  <PresentationFormat>Näytössä katseltava diaesitys (4:3)</PresentationFormat>
  <Paragraphs>289</Paragraphs>
  <Slides>11</Slides>
  <Notes>2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Oletusrakenne</vt:lpstr>
      <vt:lpstr>Ohjaamo ja nettiohjauspalvelu</vt:lpstr>
      <vt:lpstr>    </vt:lpstr>
      <vt:lpstr> Ohjaamo-toiminta keskeisenä osana nuorisotakuuta ja elinikäistä ohjausta </vt:lpstr>
      <vt:lpstr> Ohjaamo-toiminta keskeisenä osana nuorisotakuuta ja  elinikäistä ohjausta</vt:lpstr>
      <vt:lpstr>Dia 5</vt:lpstr>
      <vt:lpstr>KOHTAAMO, Ohjaamojen ja nettiohjauksen kehittämisen tuki -hanke</vt:lpstr>
      <vt:lpstr>Hallintomalli             </vt:lpstr>
      <vt:lpstr>Nettiohjauspalvelu</vt:lpstr>
      <vt:lpstr>Dia 9</vt:lpstr>
      <vt:lpstr>KOHTAAMO… JATKOA</vt:lpstr>
      <vt:lpstr>Dia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Karlsson Ulla-Jill</dc:creator>
  <cp:lastModifiedBy>a002456</cp:lastModifiedBy>
  <cp:revision>107</cp:revision>
  <dcterms:created xsi:type="dcterms:W3CDTF">2014-03-12T08:39:42Z</dcterms:created>
  <dcterms:modified xsi:type="dcterms:W3CDTF">2014-10-28T08:14:06Z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