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73" r:id="rId5"/>
    <p:sldId id="267" r:id="rId6"/>
    <p:sldId id="269" r:id="rId7"/>
    <p:sldId id="270" r:id="rId8"/>
    <p:sldId id="274" r:id="rId9"/>
    <p:sldId id="271" r:id="rId10"/>
    <p:sldId id="275" r:id="rId11"/>
    <p:sldId id="276" r:id="rId12"/>
    <p:sldId id="272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30.11.2020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5: Ravinto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Erityisruokavaliot (2/3)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/>
              <a:t>keliakia</a:t>
            </a:r>
          </a:p>
          <a:p>
            <a:pPr lvl="1"/>
            <a:r>
              <a:rPr lang="fi-FI" dirty="0"/>
              <a:t>ohutsuolen tulehdussairaus: gluteeni vaurioittaa ohutsuolen limakalvon nukkaa, jolloin monien ravintoaineiden imeytyminen heikkenee</a:t>
            </a:r>
          </a:p>
          <a:p>
            <a:pPr lvl="1"/>
            <a:r>
              <a:rPr lang="fi-FI" dirty="0"/>
              <a:t>voi johtaa puutostiloihin</a:t>
            </a:r>
          </a:p>
          <a:p>
            <a:pPr lvl="1"/>
            <a:r>
              <a:rPr lang="fi-FI" dirty="0"/>
              <a:t>oireita ovat vatsavaivat, ripuli, ilmavaivat sekä väsymys ja anemia</a:t>
            </a:r>
          </a:p>
          <a:p>
            <a:pPr lvl="1"/>
            <a:r>
              <a:rPr lang="fi-FI" dirty="0"/>
              <a:t>ei ole allergia vaan autoimmuunisairaus: edellyttää elinikäistä täydellisen gluteenitonta ruokavaliota</a:t>
            </a:r>
          </a:p>
          <a:p>
            <a:pPr lvl="1"/>
            <a:r>
              <a:rPr lang="fi-FI" dirty="0"/>
              <a:t>viljoista sopivat esim. riisi, tattari, maissi ja kaura kohtuullisesti käytettynä sekä erityiset gluteenittomat leipäjauhot</a:t>
            </a:r>
          </a:p>
          <a:p>
            <a:pPr lvl="1"/>
            <a:r>
              <a:rPr lang="fi-FI" dirty="0"/>
              <a:t>huolehdittava riittävästä kuidun saannista</a:t>
            </a:r>
          </a:p>
        </p:txBody>
      </p:sp>
    </p:spTree>
    <p:extLst>
      <p:ext uri="{BB962C8B-B14F-4D97-AF65-F5344CB8AC3E}">
        <p14:creationId xmlns:p14="http://schemas.microsoft.com/office/powerpoint/2010/main" val="3535067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Erityisruokavaliot (3/3)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kasvisruokavalio</a:t>
            </a:r>
          </a:p>
          <a:p>
            <a:pPr lvl="1"/>
            <a:r>
              <a:rPr lang="fi-FI" dirty="0"/>
              <a:t>eläinperäisten ruokien välttäminen </a:t>
            </a:r>
          </a:p>
          <a:p>
            <a:pPr lvl="1"/>
            <a:r>
              <a:rPr lang="fi-FI" b="1" dirty="0" err="1"/>
              <a:t>laktovegetaristit</a:t>
            </a:r>
            <a:r>
              <a:rPr lang="fi-FI" dirty="0"/>
              <a:t> syövät maitovalmisteita, mutta eivät lihaa, kanaa tai kalaa</a:t>
            </a:r>
          </a:p>
          <a:p>
            <a:pPr lvl="1"/>
            <a:r>
              <a:rPr lang="fi-FI" b="1" dirty="0"/>
              <a:t>vegaanit</a:t>
            </a:r>
            <a:r>
              <a:rPr lang="fi-FI" dirty="0"/>
              <a:t> eivät syö mitään eläinkunnan tuotteita</a:t>
            </a:r>
          </a:p>
          <a:p>
            <a:pPr lvl="2"/>
            <a:r>
              <a:rPr lang="fi-FI" dirty="0"/>
              <a:t>riittävän energian, proteiinien ja eräiden suojaravintoaineiden kuten raudan ja kalsiumin saanti edellyttää huolellista ruokien valintaa ja täydennystä B</a:t>
            </a:r>
            <a:r>
              <a:rPr lang="fi-FI" baseline="-25000" dirty="0"/>
              <a:t>12</a:t>
            </a:r>
            <a:r>
              <a:rPr lang="fi-FI" dirty="0"/>
              <a:t>- ja D-vitamiinivalmisteilla</a:t>
            </a:r>
          </a:p>
          <a:p>
            <a:pPr lvl="1"/>
            <a:r>
              <a:rPr lang="fi-FI" dirty="0"/>
              <a:t>taitavasti koostettu kasvisruokavalio on sekä terveellinen että eettisesti ja ekologisesti järkevä valinta</a:t>
            </a:r>
          </a:p>
        </p:txBody>
      </p:sp>
    </p:spTree>
    <p:extLst>
      <p:ext uri="{BB962C8B-B14F-4D97-AF65-F5344CB8AC3E}">
        <p14:creationId xmlns:p14="http://schemas.microsoft.com/office/powerpoint/2010/main" val="3118497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Pakkausmerkinnät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elintarvikelain mukaan </a:t>
            </a:r>
            <a:r>
              <a:rPr lang="fi-FI" b="1" dirty="0"/>
              <a:t>pakkauksissa</a:t>
            </a:r>
            <a:r>
              <a:rPr lang="fi-FI" dirty="0"/>
              <a:t> tulee olla merkinnät, joiden perusteella kuluttaja voi tehdä tietoisia valintoja ja ostaa itselleen sopivia tuotteita</a:t>
            </a:r>
          </a:p>
          <a:p>
            <a:pPr lvl="1"/>
            <a:r>
              <a:rPr lang="fi-FI" dirty="0"/>
              <a:t>selkeästi luettavat, havaittavat ja ymmärrettävät, eivätkä ne saa johtaa kuluttajaa harhaan </a:t>
            </a:r>
          </a:p>
          <a:p>
            <a:pPr lvl="1"/>
            <a:r>
              <a:rPr lang="fi-FI" dirty="0"/>
              <a:t>suolapitoisuus myös tuotteissa, joissa suolaa on luonnostaan </a:t>
            </a:r>
            <a:br>
              <a:rPr lang="fi-FI" dirty="0"/>
            </a:br>
            <a:r>
              <a:rPr lang="fi-FI" dirty="0"/>
              <a:t>(esim. tuore liha ja maito)</a:t>
            </a:r>
          </a:p>
          <a:p>
            <a:pPr lvl="1"/>
            <a:r>
              <a:rPr lang="fi-FI" dirty="0"/>
              <a:t>allergeenit ja muut yliherkkyyttä aiheuttavat ainesosat</a:t>
            </a:r>
          </a:p>
          <a:p>
            <a:pPr lvl="1"/>
            <a:r>
              <a:rPr lang="fi-FI" dirty="0"/>
              <a:t>ravintoarvomerkinnät</a:t>
            </a:r>
          </a:p>
          <a:p>
            <a:r>
              <a:rPr lang="fi-FI" b="1" dirty="0"/>
              <a:t>pakkaamattomista</a:t>
            </a:r>
            <a:r>
              <a:rPr lang="fi-FI" dirty="0"/>
              <a:t> elintarvikkeista tulee antaa seuraavat tiedot: </a:t>
            </a:r>
          </a:p>
          <a:p>
            <a:pPr lvl="1"/>
            <a:r>
              <a:rPr lang="fi-FI" dirty="0"/>
              <a:t>elintarvikkeen nimi</a:t>
            </a:r>
          </a:p>
          <a:p>
            <a:pPr lvl="1"/>
            <a:r>
              <a:rPr lang="fi-FI" dirty="0"/>
              <a:t>allergiaa ja intoleransseja aiheuttavat aineet ja tuotteet</a:t>
            </a:r>
          </a:p>
          <a:p>
            <a:pPr lvl="1"/>
            <a:r>
              <a:rPr lang="fi-FI" dirty="0"/>
              <a:t>ainesosat</a:t>
            </a:r>
          </a:p>
          <a:p>
            <a:pPr lvl="1"/>
            <a:r>
              <a:rPr lang="fi-FI" dirty="0"/>
              <a:t>alkuperämaa tai lähtöpaikka</a:t>
            </a:r>
          </a:p>
          <a:p>
            <a:pPr lvl="1"/>
            <a:r>
              <a:rPr lang="fi-FI" dirty="0"/>
              <a:t>tarvittavat käyttö- ja säilytysohjeet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107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Ravintoaineet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fi-FI" b="1" dirty="0"/>
              <a:t>Energiaravintoaineet</a:t>
            </a:r>
            <a:r>
              <a:rPr lang="fi-FI" dirty="0"/>
              <a:t>: esim. kasvaminen, liikkuminen, hermoston toiminta, aineenvaihdunta ja ruumiinlämmön ylläpitäminen</a:t>
            </a:r>
          </a:p>
          <a:p>
            <a:pPr marL="857250" lvl="1" indent="-457200"/>
            <a:r>
              <a:rPr lang="fi-FI" dirty="0"/>
              <a:t>rasvat</a:t>
            </a:r>
          </a:p>
          <a:p>
            <a:pPr marL="857250" lvl="1" indent="-457200"/>
            <a:r>
              <a:rPr lang="fi-FI" dirty="0"/>
              <a:t>hiilihydraatit</a:t>
            </a:r>
          </a:p>
          <a:p>
            <a:pPr marL="857250" lvl="1" indent="-457200"/>
            <a:r>
              <a:rPr lang="fi-FI" dirty="0"/>
              <a:t>proteiinit</a:t>
            </a:r>
          </a:p>
          <a:p>
            <a:pPr marL="400050" lvl="1" indent="0">
              <a:buNone/>
            </a:pPr>
            <a:endParaRPr lang="fi-FI" dirty="0"/>
          </a:p>
          <a:p>
            <a:pPr marL="514350" indent="-514350">
              <a:buAutoNum type="arabicPeriod"/>
            </a:pPr>
            <a:r>
              <a:rPr lang="fi-FI" b="1" dirty="0"/>
              <a:t>Suojaravintoaineet</a:t>
            </a:r>
            <a:r>
              <a:rPr lang="fi-FI" dirty="0"/>
              <a:t>: elimistön toimintoja ylläpitävien ja säätelevien entsyymien ja hormonien rakentaminen </a:t>
            </a:r>
          </a:p>
          <a:p>
            <a:pPr lvl="1"/>
            <a:r>
              <a:rPr lang="fi-FI" dirty="0"/>
              <a:t>vitamiinit</a:t>
            </a:r>
          </a:p>
          <a:p>
            <a:pPr lvl="1"/>
            <a:r>
              <a:rPr lang="fi-FI" dirty="0"/>
              <a:t>kivennäisaineet</a:t>
            </a:r>
          </a:p>
          <a:p>
            <a:pPr lvl="1"/>
            <a:r>
              <a:rPr lang="fi-FI" dirty="0"/>
              <a:t>proteiinit</a:t>
            </a:r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Energiaravintoaineet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rasvat, hiilihydraatit ja proteiinit tuottavat energiaa elimistön peruselintoimintoihin (esim. sydämen sykkiminen, keuhkojen, maksan, munuaisten ja haiman toiminta)</a:t>
            </a:r>
          </a:p>
          <a:p>
            <a:r>
              <a:rPr lang="fi-FI" dirty="0"/>
              <a:t>päivän energiasta yli puolet kuluu </a:t>
            </a:r>
            <a:r>
              <a:rPr lang="fi-FI" b="1" dirty="0"/>
              <a:t>perusaineenvaihduntaan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(= </a:t>
            </a:r>
            <a:r>
              <a:rPr lang="fi-FI" b="1" dirty="0"/>
              <a:t>lepoaineenvaihdunta</a:t>
            </a:r>
            <a:r>
              <a:rPr lang="fi-FI" dirty="0"/>
              <a:t>)</a:t>
            </a:r>
          </a:p>
          <a:p>
            <a:r>
              <a:rPr lang="fi-FI" dirty="0"/>
              <a:t>erittäin rasittavassa liikunnassa energiaa kuluu jopa 20 kertaa enemmän kuin perusaineenvaihduntaan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proteiinit</a:t>
            </a:r>
            <a:endParaRPr lang="fi-FI" dirty="0"/>
          </a:p>
          <a:p>
            <a:pPr lvl="1"/>
            <a:r>
              <a:rPr lang="fi-FI" dirty="0"/>
              <a:t>luokitellaan sekä energiaravintoaineiksi että suojaravintoaineiksi </a:t>
            </a:r>
          </a:p>
          <a:p>
            <a:pPr lvl="1"/>
            <a:r>
              <a:rPr lang="fi-FI" dirty="0"/>
              <a:t>kudosten (esim. lihassolut) ja hormonien rakennusaine sekä lihasmassan ylläpito</a:t>
            </a:r>
          </a:p>
          <a:p>
            <a:pPr lvl="1"/>
            <a:r>
              <a:rPr lang="fi-FI" dirty="0"/>
              <a:t>koostuvat </a:t>
            </a:r>
            <a:r>
              <a:rPr lang="fi-FI" b="1" dirty="0"/>
              <a:t>aminohapoista</a:t>
            </a:r>
          </a:p>
          <a:p>
            <a:pPr lvl="2"/>
            <a:r>
              <a:rPr lang="fi-FI" dirty="0"/>
              <a:t>osan keho pystyy itse valmistamaan</a:t>
            </a:r>
          </a:p>
          <a:p>
            <a:pPr lvl="2"/>
            <a:r>
              <a:rPr lang="fi-FI" dirty="0"/>
              <a:t>osa (välttämättömät aminohapot) on saatava ravinnosta</a:t>
            </a:r>
          </a:p>
        </p:txBody>
      </p:sp>
    </p:spTree>
    <p:extLst>
      <p:ext uri="{BB962C8B-B14F-4D97-AF65-F5344CB8AC3E}">
        <p14:creationId xmlns:p14="http://schemas.microsoft.com/office/powerpoint/2010/main" val="179999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Rasvojen ja hiilihydraattien laatu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b="1" dirty="0"/>
              <a:t>rasvat</a:t>
            </a:r>
          </a:p>
          <a:p>
            <a:pPr lvl="1"/>
            <a:r>
              <a:rPr lang="fi-FI" dirty="0"/>
              <a:t>huoneenlämmössä joko kovia, pehmeitä tai juoksevia</a:t>
            </a:r>
          </a:p>
          <a:p>
            <a:pPr lvl="2"/>
            <a:r>
              <a:rPr lang="fi-FI" dirty="0"/>
              <a:t>kova eli </a:t>
            </a:r>
            <a:r>
              <a:rPr lang="fi-FI" b="1" dirty="0"/>
              <a:t>tyydyttynyt</a:t>
            </a:r>
            <a:r>
              <a:rPr lang="fi-FI" dirty="0"/>
              <a:t> rasva epäterveellistä (eläinrasvat)</a:t>
            </a:r>
          </a:p>
          <a:p>
            <a:pPr lvl="2"/>
            <a:r>
              <a:rPr lang="fi-FI" dirty="0"/>
              <a:t>pehmeä tai juokseva eli </a:t>
            </a:r>
            <a:r>
              <a:rPr lang="fi-FI" b="1" dirty="0"/>
              <a:t>tyydyttymätön</a:t>
            </a:r>
            <a:r>
              <a:rPr lang="fi-FI" dirty="0"/>
              <a:t> rasva terveellistä (kasvi- ja kalarasvat) –&gt; pienentää haitallisen LDL-kolesterolin määrää</a:t>
            </a:r>
          </a:p>
          <a:p>
            <a:pPr marL="914400" lvl="2" indent="0">
              <a:buNone/>
            </a:pPr>
            <a:endParaRPr lang="fi-FI" dirty="0"/>
          </a:p>
          <a:p>
            <a:r>
              <a:rPr lang="fi-FI" b="1" dirty="0"/>
              <a:t>hiilihydraatit</a:t>
            </a:r>
          </a:p>
          <a:p>
            <a:pPr lvl="1"/>
            <a:r>
              <a:rPr lang="fi-FI" b="1" dirty="0"/>
              <a:t>kuidun</a:t>
            </a:r>
            <a:r>
              <a:rPr lang="fi-FI" dirty="0"/>
              <a:t> eli imeytymättömän hiilihydraatin määrä</a:t>
            </a:r>
          </a:p>
          <a:p>
            <a:pPr lvl="2"/>
            <a:r>
              <a:rPr lang="fi-FI" dirty="0"/>
              <a:t>esim. vaaleassa leivässä on vähän (epäterveellisempää)</a:t>
            </a:r>
          </a:p>
          <a:p>
            <a:pPr lvl="2"/>
            <a:r>
              <a:rPr lang="fi-FI" dirty="0"/>
              <a:t>esim. ruisleivässä paljon (terveellistä) </a:t>
            </a:r>
          </a:p>
          <a:p>
            <a:pPr lvl="1"/>
            <a:r>
              <a:rPr lang="fi-FI" dirty="0"/>
              <a:t>imeytyminen ja veren sokeripitoisuuden nousu</a:t>
            </a:r>
          </a:p>
          <a:p>
            <a:pPr lvl="2"/>
            <a:r>
              <a:rPr lang="fi-FI" dirty="0"/>
              <a:t>nopeaa </a:t>
            </a:r>
            <a:r>
              <a:rPr lang="fi-FI" dirty="0">
                <a:sym typeface="Wingdings" panose="05000000000000000000" pitchFamily="2" charset="2"/>
              </a:rPr>
              <a:t> kyseiset ruoat (esim. vaalea vilja) epäterveellisempiä ja </a:t>
            </a:r>
            <a:r>
              <a:rPr lang="fi-FI" b="1" dirty="0" err="1">
                <a:sym typeface="Wingdings" panose="05000000000000000000" pitchFamily="2" charset="2"/>
              </a:rPr>
              <a:t>glykemiaindeksi</a:t>
            </a:r>
            <a:r>
              <a:rPr lang="fi-FI" b="1" dirty="0">
                <a:sym typeface="Wingdings" panose="05000000000000000000" pitchFamily="2" charset="2"/>
              </a:rPr>
              <a:t> GI </a:t>
            </a:r>
            <a:r>
              <a:rPr lang="fi-FI" dirty="0">
                <a:sym typeface="Wingdings" panose="05000000000000000000" pitchFamily="2" charset="2"/>
              </a:rPr>
              <a:t>korkea</a:t>
            </a:r>
            <a:endParaRPr lang="fi-FI" dirty="0"/>
          </a:p>
          <a:p>
            <a:pPr lvl="2"/>
            <a:r>
              <a:rPr lang="fi-FI" dirty="0"/>
              <a:t>hidasta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kyseiset ruoat (esim. hedelmät) terveellisempiä (sisältävät myös kuitua, vitamiineja ja kivennäisaineita) ja </a:t>
            </a:r>
            <a:r>
              <a:rPr lang="fi-FI" b="1" dirty="0" err="1"/>
              <a:t>glykemiaindeksi</a:t>
            </a:r>
            <a:r>
              <a:rPr lang="fi-FI" b="1" dirty="0"/>
              <a:t> GI </a:t>
            </a:r>
            <a:r>
              <a:rPr lang="fi-FI" dirty="0"/>
              <a:t>matala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0520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Suojaravintoaineet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vitamiineja ja kivennäisaineita saadaan suomalaisesta ruoasta yleensä riittävästi</a:t>
            </a:r>
          </a:p>
          <a:p>
            <a:pPr lvl="1"/>
            <a:r>
              <a:rPr lang="fi-FI" dirty="0"/>
              <a:t>ongelmia, jos syödään erittäin vähän tai hyvin yksipuolisesti (= puutostiloja), jolloin elimistön perustoimintakyky häiriytyy</a:t>
            </a:r>
          </a:p>
          <a:p>
            <a:r>
              <a:rPr lang="fi-FI" dirty="0"/>
              <a:t>osalla vitamiineista ja kivennäisaineista saattaa olla sydän- ja verisuonisairauksia ja syöpää ehkäisevä vaikutus (eli liian vähäinen määrä vitamiineja voi lisätä näiden pitkäaikaissairauksien todennäköisyyttä)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5820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Ruoka ja </a:t>
            </a:r>
            <a:r>
              <a:rPr lang="fi-FI" b="1" dirty="0" err="1"/>
              <a:t>psykososiaalinen</a:t>
            </a:r>
            <a:r>
              <a:rPr lang="fi-FI" b="1" dirty="0"/>
              <a:t> hyvinvointi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900" dirty="0"/>
              <a:t>iloa, nautintoa ja elämyksiä </a:t>
            </a:r>
          </a:p>
          <a:p>
            <a:r>
              <a:rPr lang="fi-FI" sz="1900" dirty="0"/>
              <a:t>ruokailuun liittyvä tilanne, paikka ja kattaus luovat tunnelmia ja mukavia muistoja</a:t>
            </a:r>
          </a:p>
          <a:p>
            <a:r>
              <a:rPr lang="fi-FI" sz="1900" dirty="0"/>
              <a:t>yhdessä syöminen vahvistaa ystävyyttä ja identiteettiä ja tarjoaa mahdollisuuden vuorovaikutukseen</a:t>
            </a:r>
          </a:p>
          <a:p>
            <a:r>
              <a:rPr lang="fi-FI" sz="1900" dirty="0"/>
              <a:t>monien juhlien keskeinen osa, ja sen avulla siirretään ruokaperinteitä </a:t>
            </a:r>
            <a:br>
              <a:rPr lang="fi-FI" sz="1900" dirty="0"/>
            </a:br>
            <a:r>
              <a:rPr lang="fi-FI" sz="1900" dirty="0"/>
              <a:t>(esim. suomalainen ruokakulttuuri) seuraaville sukupolville – lisää yhteenkuuluvuuden tunnetta</a:t>
            </a:r>
          </a:p>
          <a:p>
            <a:r>
              <a:rPr lang="fi-FI" sz="1900" dirty="0"/>
              <a:t>ruokien tietoinen valinta voi tukea minäkuvaa ja vahvistaa psyykkistä terveyttä</a:t>
            </a:r>
          </a:p>
          <a:p>
            <a:pPr lvl="1"/>
            <a:r>
              <a:rPr lang="fi-FI" sz="1600" dirty="0"/>
              <a:t>oman arvomaailman ilmaiseminen (esim. suosimalla luomutuotteita tai lähiruokaa)</a:t>
            </a:r>
          </a:p>
          <a:p>
            <a:pPr lvl="1"/>
            <a:r>
              <a:rPr lang="fi-FI" sz="1600" dirty="0"/>
              <a:t>kasvissyönti on osa monen ekologisesti tai eettisesti ajattelevan identiteettiä</a:t>
            </a:r>
          </a:p>
          <a:p>
            <a:r>
              <a:rPr lang="fi-FI" sz="1900" dirty="0"/>
              <a:t>kouluruokailulla on myös sosiaalinen merkityksensä (esim. rytmittää koulupäivää ja virkistää)</a:t>
            </a:r>
          </a:p>
          <a:p>
            <a:r>
              <a:rPr lang="fi-FI" sz="1900" b="1" dirty="0"/>
              <a:t>haasteena</a:t>
            </a:r>
            <a:r>
              <a:rPr lang="fi-FI" sz="1900" dirty="0"/>
              <a:t> lohtu- ja tunnesyöminen</a:t>
            </a:r>
          </a:p>
          <a:p>
            <a:pPr marL="0" indent="0">
              <a:buNone/>
            </a:pPr>
            <a:r>
              <a:rPr lang="fi-FI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180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Ravitsemussuositukset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perustuvat tieteellisiin tutkimuksiin</a:t>
            </a:r>
          </a:p>
          <a:p>
            <a:r>
              <a:rPr lang="fi-FI" dirty="0"/>
              <a:t>voivat koskea joko ravintoaineita tai ruokia</a:t>
            </a:r>
          </a:p>
          <a:p>
            <a:r>
              <a:rPr lang="fi-FI" dirty="0"/>
              <a:t>laadittu joukkoruokailun ja koko väestön terveyttä ajatellen - tavoitteena kansanterveyden ylläpito ja parantaminen</a:t>
            </a:r>
          </a:p>
          <a:p>
            <a:pPr lvl="1"/>
            <a:r>
              <a:rPr lang="fi-FI" dirty="0"/>
              <a:t>erityisen </a:t>
            </a:r>
            <a:r>
              <a:rPr lang="fi-FI" b="1" dirty="0"/>
              <a:t>terveellisiä ja suositeltavia </a:t>
            </a:r>
            <a:r>
              <a:rPr lang="fi-FI" dirty="0"/>
              <a:t>ovat kasvirasvat, kala, vihannekset, hedelmät, marjat, juurekset, palkokasvit sekä täysjyväviljavalmisteet</a:t>
            </a:r>
          </a:p>
          <a:p>
            <a:pPr lvl="1"/>
            <a:r>
              <a:rPr lang="fi-FI" b="1" dirty="0"/>
              <a:t>vältettäviä</a:t>
            </a:r>
            <a:r>
              <a:rPr lang="fi-FI" dirty="0"/>
              <a:t> ovat runsaasti suolaa sekä sokeria tai muita nopeasti imeytyviä hiilihydraatteja sisältävät ruoat sekä tyydyttynyt rasva</a:t>
            </a:r>
          </a:p>
          <a:p>
            <a:r>
              <a:rPr lang="fi-FI" dirty="0"/>
              <a:t>malleina ruokakolmio ja lautasmalli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9148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Ravintoaineiden saantisuositukset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dirty="0"/>
              <a:t>Valtion ravitsemusneuvottelukunta: päivittäiset suositukset energiaravintoaineille, vitamiineille ja kivennäisaineille</a:t>
            </a:r>
          </a:p>
          <a:p>
            <a:r>
              <a:rPr lang="fi-FI" b="1" dirty="0"/>
              <a:t>ravintoainetiheys </a:t>
            </a:r>
            <a:r>
              <a:rPr lang="fi-FI" dirty="0"/>
              <a:t>= ravintoaineiden määrä suhteessa energiasisältöön</a:t>
            </a:r>
          </a:p>
          <a:p>
            <a:pPr lvl="1"/>
            <a:r>
              <a:rPr lang="fi-FI" dirty="0"/>
              <a:t>hyvässä ruokavaliossa ravintoaineita on energiasisältöön suhteutettuna paljon (= suuri ravintoainetiheys)</a:t>
            </a:r>
          </a:p>
          <a:p>
            <a:pPr lvl="1"/>
            <a:r>
              <a:rPr lang="fi-FI" dirty="0"/>
              <a:t>kun ruoassa on paljon lisättyä sokeria ja rasvaa sekä valkoista viljaa, ravintoainetiheys on huono (= tyhjää energiaa)</a:t>
            </a:r>
          </a:p>
          <a:p>
            <a:r>
              <a:rPr lang="fi-FI" b="1" dirty="0"/>
              <a:t>energiatiheys</a:t>
            </a:r>
            <a:r>
              <a:rPr lang="fi-FI" dirty="0"/>
              <a:t> = ruoan energian määrä painoyksikköä kohti</a:t>
            </a:r>
          </a:p>
          <a:p>
            <a:pPr lvl="1"/>
            <a:r>
              <a:rPr lang="fi-FI" dirty="0"/>
              <a:t>tavoitteena pieni energiatiheys – helpottaa painonhallintaa</a:t>
            </a:r>
          </a:p>
          <a:p>
            <a:pPr lvl="1"/>
            <a:r>
              <a:rPr lang="fi-FI" dirty="0"/>
              <a:t>runsaasti rasvaa sekä vähän kuitua ja vettä sisältävän ruoan energiatiheys on suuri</a:t>
            </a:r>
          </a:p>
          <a:p>
            <a:r>
              <a:rPr lang="fi-FI" dirty="0"/>
              <a:t>usein pieni ravintoainetiheys ja suuri energiatiheys ovat yhteydessä toisiinsa</a:t>
            </a:r>
          </a:p>
          <a:p>
            <a:pPr lvl="1"/>
            <a:r>
              <a:rPr lang="fi-FI" dirty="0"/>
              <a:t>eivät aina: esim. rypsiöljyn energiatiheys on suuri, mutta se on silti ravintoainekoostumukseltaan terveyttä edistävää</a:t>
            </a:r>
          </a:p>
        </p:txBody>
      </p:sp>
    </p:spTree>
    <p:extLst>
      <p:ext uri="{BB962C8B-B14F-4D97-AF65-F5344CB8AC3E}">
        <p14:creationId xmlns:p14="http://schemas.microsoft.com/office/powerpoint/2010/main" val="801348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Erityisruokavaliot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/>
              <a:t>laktoosi-intoleranssi </a:t>
            </a:r>
          </a:p>
          <a:p>
            <a:pPr lvl="1"/>
            <a:r>
              <a:rPr lang="fi-FI" dirty="0"/>
              <a:t>maitosokeri eli laktoosi ei </a:t>
            </a:r>
            <a:r>
              <a:rPr lang="fi-FI" dirty="0" err="1"/>
              <a:t>laktaasientsyymin</a:t>
            </a:r>
            <a:r>
              <a:rPr lang="fi-FI" dirty="0"/>
              <a:t> puutteen takia pilkkoudu ohutsuolessa tai se pilkkoutuu vajavaisesti</a:t>
            </a:r>
          </a:p>
          <a:p>
            <a:pPr lvl="1"/>
            <a:r>
              <a:rPr lang="fi-FI" dirty="0"/>
              <a:t>maitosokerin sieto vaihtelee</a:t>
            </a:r>
          </a:p>
          <a:p>
            <a:pPr lvl="1"/>
            <a:r>
              <a:rPr lang="fi-FI" dirty="0"/>
              <a:t>oireina ilmavaivoja, ripulia, turvotusta ja vatsakipuja</a:t>
            </a:r>
          </a:p>
          <a:p>
            <a:pPr lvl="1"/>
            <a:r>
              <a:rPr lang="fi-FI" dirty="0"/>
              <a:t>saatavilla vähälaktoosisia sekä täysin laktoosittomia valmisteita, soija-, kaura- tai riisijuomaa </a:t>
            </a:r>
          </a:p>
          <a:p>
            <a:pPr lvl="1"/>
            <a:r>
              <a:rPr lang="fi-FI" dirty="0"/>
              <a:t>tärkeää huolehtia riittävästä kalsiumin saannista</a:t>
            </a:r>
          </a:p>
        </p:txBody>
      </p:sp>
    </p:spTree>
    <p:extLst>
      <p:ext uri="{BB962C8B-B14F-4D97-AF65-F5344CB8AC3E}">
        <p14:creationId xmlns:p14="http://schemas.microsoft.com/office/powerpoint/2010/main" val="3762301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788</Words>
  <Application>Microsoft Office PowerPoint</Application>
  <PresentationFormat>Näytössä katseltava diaesitys (4:3)</PresentationFormat>
  <Paragraphs>101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Terve 1: Terveyden perusteet</vt:lpstr>
      <vt:lpstr>Ravintoaineet</vt:lpstr>
      <vt:lpstr>Energiaravintoaineet</vt:lpstr>
      <vt:lpstr>Rasvojen ja hiilihydraattien laatu</vt:lpstr>
      <vt:lpstr>Suojaravintoaineet</vt:lpstr>
      <vt:lpstr>Ruoka ja psykososiaalinen hyvinvointi</vt:lpstr>
      <vt:lpstr>Ravitsemussuositukset</vt:lpstr>
      <vt:lpstr>Ravintoaineiden saantisuositukset</vt:lpstr>
      <vt:lpstr>Erityisruokavaliot (1/3)</vt:lpstr>
      <vt:lpstr>Erityisruokavaliot (2/3)</vt:lpstr>
      <vt:lpstr>Erityisruokavaliot (3/3)</vt:lpstr>
      <vt:lpstr>Pakkausmerkinnät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Zuzana</cp:lastModifiedBy>
  <cp:revision>67</cp:revision>
  <dcterms:created xsi:type="dcterms:W3CDTF">2017-06-09T06:02:13Z</dcterms:created>
  <dcterms:modified xsi:type="dcterms:W3CDTF">2020-11-30T20:11:09Z</dcterms:modified>
</cp:coreProperties>
</file>