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4495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457200" y="1097280"/>
            <a:ext cx="5486400" cy="1828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4000" b="1">
                <a:solidFill>
                  <a:srgbClr val="FFFFFF"/>
                </a:solidFill>
              </a:rPr>
              <a:t>Verkkoasioinnin turvallisuus ja huijausten tunnistaminen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2926080"/>
            <a:ext cx="5943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800">
                <a:solidFill>
                  <a:srgbClr val="E6E6E6"/>
                </a:solidFill>
              </a:rPr>
              <a:t>Opas senioreille</a:t>
            </a:r>
          </a:p>
        </p:txBody>
      </p:sp>
      <p:pic>
        <p:nvPicPr>
          <p:cNvPr id="5" name="Picture 4" descr="welcome_cours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914400"/>
            <a:ext cx="2743200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9144000" cy="640080"/>
          </a:xfrm>
          <a:prstGeom prst="rect">
            <a:avLst/>
          </a:prstGeom>
          <a:solidFill>
            <a:srgbClr val="2161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457200" y="91440"/>
            <a:ext cx="64008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400" b="1">
                <a:solidFill>
                  <a:srgbClr val="FFFFFF"/>
                </a:solidFill>
              </a:rPr>
              <a:t>Esimerkki ja yhteenveto</a:t>
            </a:r>
          </a:p>
        </p:txBody>
      </p:sp>
      <p:pic>
        <p:nvPicPr>
          <p:cNvPr id="4" name="Picture 3" descr="welcome_cours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1005840"/>
            <a:ext cx="3291840" cy="32918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23360" y="1005840"/>
            <a:ext cx="4846320" cy="32918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>
                <a:solidFill>
                  <a:srgbClr val="282828"/>
                </a:solidFill>
              </a:defRPr>
            </a:pPr>
            <a:r>
              <a:rPr/>
              <a:t>Case: Leena sai "pankista" puhelun, jossa kehotettiin siirtämään rahat turvatilille. Leena katkaisi puhelun ja soitti itse pankkiin – kyseessä oli huijaus.</a:t>
            </a:r>
          </a:p>
          <a:p>
            <a:pPr>
              <a:defRPr sz="1800">
                <a:solidFill>
                  <a:srgbClr val="282828"/>
                </a:solidFill>
              </a:defRPr>
            </a:pPr>
            <a:r>
              <a:rPr/>
              <a:t>Muista: jos jokin kuulostaa epäilyttävältä tai liian hyvältä ollakseen totta, se todennäköisesti on huijausta.</a:t>
            </a:r>
          </a:p>
          <a:p>
            <a:pPr>
              <a:defRPr sz="1800">
                <a:solidFill>
                  <a:srgbClr val="282828"/>
                </a:solidFill>
              </a:defRPr>
            </a:pPr>
            <a:r>
              <a:rPr/>
              <a:t>Käytä tervettä järkeä ja varmista aina viestien ja puhelujen aitous.</a:t>
            </a:r>
          </a:p>
          <a:p>
            <a:pPr>
              <a:defRPr sz="1800">
                <a:solidFill>
                  <a:srgbClr val="282828"/>
                </a:solidFill>
              </a:defRPr>
            </a:pPr>
            <a:r>
              <a:rPr/>
              <a:t>Seuraa viranomaisten tiedotteita ja opi tunnistamaan uusia huijauksia.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9144000" cy="640080"/>
          </a:xfrm>
          <a:prstGeom prst="rect">
            <a:avLst/>
          </a:prstGeom>
          <a:solidFill>
            <a:srgbClr val="2161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457200" y="91440"/>
            <a:ext cx="64008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400" b="1">
                <a:solidFill>
                  <a:srgbClr val="FFFFFF"/>
                </a:solidFill>
              </a:rPr>
              <a:t>Johdanto</a:t>
            </a:r>
          </a:p>
        </p:txBody>
      </p:sp>
      <p:pic>
        <p:nvPicPr>
          <p:cNvPr id="4" name="Picture 3" descr="digital_servic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1005840"/>
            <a:ext cx="3291840" cy="32918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23360" y="1005840"/>
            <a:ext cx="4846320" cy="32918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>
                <a:solidFill>
                  <a:srgbClr val="282828"/>
                </a:solidFill>
              </a:defRPr>
            </a:pPr>
            <a:r>
              <a:rPr/>
              <a:t>Verkkoasiointi helpottaa arkea mutta tuo mukanaan riskejä.</a:t>
            </a:r>
          </a:p>
          <a:p>
            <a:pPr>
              <a:defRPr sz="1800">
                <a:solidFill>
                  <a:srgbClr val="282828"/>
                </a:solidFill>
              </a:defRPr>
            </a:pPr>
            <a:r>
              <a:rPr/>
              <a:t>Huijarit kohdistavat viestejä erityisesti senioreihin, mutta kuka tahansa voi joutua uhriksi.</a:t>
            </a:r>
          </a:p>
          <a:p>
            <a:pPr>
              <a:defRPr sz="1800">
                <a:solidFill>
                  <a:srgbClr val="282828"/>
                </a:solidFill>
              </a:defRPr>
            </a:pPr>
            <a:r>
              <a:rPr/>
              <a:t>Tavoitteena on oppia tunnistamaan huijausyritykset ja toimimaan turvallisesti.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9144000" cy="640080"/>
          </a:xfrm>
          <a:prstGeom prst="rect">
            <a:avLst/>
          </a:prstGeom>
          <a:solidFill>
            <a:srgbClr val="2161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457200" y="91440"/>
            <a:ext cx="64008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400" b="1">
                <a:solidFill>
                  <a:srgbClr val="FFFFFF"/>
                </a:solidFill>
              </a:rPr>
              <a:t>Yleisimmät huijaustavat</a:t>
            </a:r>
          </a:p>
        </p:txBody>
      </p:sp>
      <p:pic>
        <p:nvPicPr>
          <p:cNvPr id="4" name="Picture 3" descr="block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1005840"/>
            <a:ext cx="3291840" cy="32918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23360" y="1005840"/>
            <a:ext cx="4846320" cy="32918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>
                <a:solidFill>
                  <a:srgbClr val="282828"/>
                </a:solidFill>
              </a:defRPr>
            </a:pPr>
            <a:r>
              <a:rPr/>
              <a:t>Huijausviestit: sähköpostit ja tekstiviestit, joissa on linkki tai uhkaava sävy.</a:t>
            </a:r>
          </a:p>
          <a:p>
            <a:pPr>
              <a:defRPr sz="1800">
                <a:solidFill>
                  <a:srgbClr val="282828"/>
                </a:solidFill>
              </a:defRPr>
            </a:pPr>
            <a:r>
              <a:rPr/>
              <a:t>Puhelinhuijaukset: soittaja esiintyy pankin, poliisin tai teknisen tuen edustajana.</a:t>
            </a:r>
          </a:p>
          <a:p>
            <a:pPr>
              <a:defRPr sz="1800">
                <a:solidFill>
                  <a:srgbClr val="282828"/>
                </a:solidFill>
              </a:defRPr>
            </a:pPr>
            <a:r>
              <a:rPr/>
              <a:t>Huijaussivustot: väärennetyt verkkosivut muistuttavat aitoja palveluita.</a:t>
            </a:r>
          </a:p>
          <a:p>
            <a:pPr>
              <a:defRPr sz="1800">
                <a:solidFill>
                  <a:srgbClr val="282828"/>
                </a:solidFill>
              </a:defRPr>
            </a:pPr>
            <a:r>
              <a:rPr/>
              <a:t>Muut huijaukset: sijoitus-, rakkaus- ja palkintohuijaukset.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9144000" cy="640080"/>
          </a:xfrm>
          <a:prstGeom prst="rect">
            <a:avLst/>
          </a:prstGeom>
          <a:solidFill>
            <a:srgbClr val="2161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457200" y="91440"/>
            <a:ext cx="64008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400" b="1">
                <a:solidFill>
                  <a:srgbClr val="FFFFFF"/>
                </a:solidFill>
              </a:rPr>
              <a:t>Huijausviestien tunnistaminen</a:t>
            </a:r>
          </a:p>
        </p:txBody>
      </p:sp>
      <p:pic>
        <p:nvPicPr>
          <p:cNvPr id="4" name="Picture 3" descr="block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1005840"/>
            <a:ext cx="3291840" cy="32918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23360" y="1005840"/>
            <a:ext cx="4846320" cy="32918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>
                <a:solidFill>
                  <a:srgbClr val="282828"/>
                </a:solidFill>
              </a:defRPr>
            </a:pPr>
            <a:r>
              <a:rPr/>
              <a:t>Lähettäjäosoite on outo tai ei vastaa organisaation nimeä.</a:t>
            </a:r>
          </a:p>
          <a:p>
            <a:pPr>
              <a:defRPr sz="1800">
                <a:solidFill>
                  <a:srgbClr val="282828"/>
                </a:solidFill>
              </a:defRPr>
            </a:pPr>
            <a:r>
              <a:rPr/>
              <a:t>Viesti luo kiireen tunteen ja uhkailee seurauksilla.</a:t>
            </a:r>
          </a:p>
          <a:p>
            <a:pPr>
              <a:defRPr sz="1800">
                <a:solidFill>
                  <a:srgbClr val="282828"/>
                </a:solidFill>
              </a:defRPr>
            </a:pPr>
            <a:r>
              <a:rPr/>
              <a:t>Pyydetään henkilökohtaisia tietoja tai tunnuksia.</a:t>
            </a:r>
          </a:p>
          <a:p>
            <a:pPr>
              <a:defRPr sz="1800">
                <a:solidFill>
                  <a:srgbClr val="282828"/>
                </a:solidFill>
              </a:defRPr>
            </a:pPr>
            <a:r>
              <a:rPr/>
              <a:t>Linkin osoite poikkeaa virallisesta verkkotunnuksesta.</a:t>
            </a:r>
          </a:p>
          <a:p>
            <a:pPr>
              <a:defRPr sz="1800">
                <a:solidFill>
                  <a:srgbClr val="282828"/>
                </a:solidFill>
              </a:defRPr>
            </a:pPr>
            <a:r>
              <a:rPr/>
              <a:t>Huono kieli tai kirjoitusvirheet herättävät epäilyn.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9144000" cy="640080"/>
          </a:xfrm>
          <a:prstGeom prst="rect">
            <a:avLst/>
          </a:prstGeom>
          <a:solidFill>
            <a:srgbClr val="2161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457200" y="91440"/>
            <a:ext cx="64008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400" b="1">
                <a:solidFill>
                  <a:srgbClr val="FFFFFF"/>
                </a:solidFill>
              </a:rPr>
              <a:t>Puhelinhuijauksien merkit</a:t>
            </a:r>
          </a:p>
        </p:txBody>
      </p:sp>
      <p:pic>
        <p:nvPicPr>
          <p:cNvPr id="4" name="Picture 3" descr="block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1005840"/>
            <a:ext cx="3291840" cy="32918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23360" y="1005840"/>
            <a:ext cx="4846320" cy="32918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>
                <a:solidFill>
                  <a:srgbClr val="282828"/>
                </a:solidFill>
              </a:defRPr>
            </a:pPr>
            <a:r>
              <a:rPr/>
              <a:t>Soittaja väittää olevansa pankista, poliisista tai teknisestä tuesta.</a:t>
            </a:r>
          </a:p>
          <a:p>
            <a:pPr>
              <a:defRPr sz="1800">
                <a:solidFill>
                  <a:srgbClr val="282828"/>
                </a:solidFill>
              </a:defRPr>
            </a:pPr>
            <a:r>
              <a:rPr/>
              <a:t>Pyydetään pankkitunnuksia tai korttitietoja – pankki ei koskaan kysy näitä puhelimitse.</a:t>
            </a:r>
          </a:p>
          <a:p>
            <a:pPr>
              <a:defRPr sz="1800">
                <a:solidFill>
                  <a:srgbClr val="282828"/>
                </a:solidFill>
              </a:defRPr>
            </a:pPr>
            <a:r>
              <a:rPr/>
              <a:t>Kehotetaan siirtämään rahaa "turvatilille" tai asentamaan etäohjelma.</a:t>
            </a:r>
          </a:p>
          <a:p>
            <a:pPr>
              <a:defRPr sz="1800">
                <a:solidFill>
                  <a:srgbClr val="282828"/>
                </a:solidFill>
              </a:defRPr>
            </a:pPr>
            <a:r>
              <a:rPr/>
              <a:t>Puhelu herättää kiireen ja pelottelun; lopeta rohkeasti.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9144000" cy="640080"/>
          </a:xfrm>
          <a:prstGeom prst="rect">
            <a:avLst/>
          </a:prstGeom>
          <a:solidFill>
            <a:srgbClr val="2161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457200" y="91440"/>
            <a:ext cx="64008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400" b="1">
                <a:solidFill>
                  <a:srgbClr val="FFFFFF"/>
                </a:solidFill>
              </a:rPr>
              <a:t>Huijaussivustot ja muut huijaukset</a:t>
            </a:r>
          </a:p>
        </p:txBody>
      </p:sp>
      <p:pic>
        <p:nvPicPr>
          <p:cNvPr id="4" name="Picture 3" descr="block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1005840"/>
            <a:ext cx="3291840" cy="32918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23360" y="1005840"/>
            <a:ext cx="4846320" cy="32918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>
                <a:solidFill>
                  <a:srgbClr val="282828"/>
                </a:solidFill>
              </a:defRPr>
            </a:pPr>
            <a:r>
              <a:rPr/>
              <a:t>Väärennetyt sivut muistuttavat oikeita – tarkista osoiterivi tarkasti.</a:t>
            </a:r>
          </a:p>
          <a:p>
            <a:pPr>
              <a:defRPr sz="1800">
                <a:solidFill>
                  <a:srgbClr val="282828"/>
                </a:solidFill>
              </a:defRPr>
            </a:pPr>
            <a:r>
              <a:rPr/>
              <a:t>SSL-lukko kertoo vain yhteyden salauksesta, ei sivun aitoudesta.</a:t>
            </a:r>
          </a:p>
          <a:p>
            <a:pPr>
              <a:defRPr sz="1800">
                <a:solidFill>
                  <a:srgbClr val="282828"/>
                </a:solidFill>
              </a:defRPr>
            </a:pPr>
            <a:r>
              <a:rPr/>
              <a:t>Älä usko liian hyviä tarjouksia, sijoitusvinkkejä tai arpajaisvoittoja.</a:t>
            </a:r>
          </a:p>
          <a:p>
            <a:pPr>
              <a:defRPr sz="1800">
                <a:solidFill>
                  <a:srgbClr val="282828"/>
                </a:solidFill>
              </a:defRPr>
            </a:pPr>
            <a:r>
              <a:rPr/>
              <a:t>Somessa tai kauppapaikoilla esiintyvät valesuhteet ja valetilit.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9144000" cy="640080"/>
          </a:xfrm>
          <a:prstGeom prst="rect">
            <a:avLst/>
          </a:prstGeom>
          <a:solidFill>
            <a:srgbClr val="2161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457200" y="91440"/>
            <a:ext cx="64008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400" b="1">
                <a:solidFill>
                  <a:srgbClr val="FFFFFF"/>
                </a:solidFill>
              </a:rPr>
              <a:t>Huijausten tunnistus ja reagointi</a:t>
            </a:r>
          </a:p>
        </p:txBody>
      </p:sp>
      <p:pic>
        <p:nvPicPr>
          <p:cNvPr id="4" name="Picture 3" descr="security_ic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1005840"/>
            <a:ext cx="3291840" cy="32918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23360" y="1005840"/>
            <a:ext cx="4846320" cy="32918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>
                <a:solidFill>
                  <a:srgbClr val="282828"/>
                </a:solidFill>
              </a:defRPr>
            </a:pPr>
            <a:r>
              <a:rPr/>
              <a:t>Tutki lähettäjä ja linkit ennen kuin toimit.</a:t>
            </a:r>
          </a:p>
          <a:p>
            <a:pPr>
              <a:defRPr sz="1800">
                <a:solidFill>
                  <a:srgbClr val="282828"/>
                </a:solidFill>
              </a:defRPr>
            </a:pPr>
            <a:r>
              <a:rPr/>
              <a:t>Älä klikkaa epäilyttäviä linkkejä tai avaa tuntemattomia liitteitä.</a:t>
            </a:r>
          </a:p>
          <a:p>
            <a:pPr>
              <a:defRPr sz="1800">
                <a:solidFill>
                  <a:srgbClr val="282828"/>
                </a:solidFill>
              </a:defRPr>
            </a:pPr>
            <a:r>
              <a:rPr/>
              <a:t>Älä jaa tunnuksiasi; pankki tai viranomainen ei koskaan kysy niitä viestillä tai puhelimessa.</a:t>
            </a:r>
          </a:p>
          <a:p>
            <a:pPr>
              <a:defRPr sz="1800">
                <a:solidFill>
                  <a:srgbClr val="282828"/>
                </a:solidFill>
              </a:defRPr>
            </a:pPr>
            <a:r>
              <a:rPr/>
              <a:t>Jos jokin vaikuttaa epäilyttävältä, tarkista asia itse oikeasta lähteestä.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9144000" cy="640080"/>
          </a:xfrm>
          <a:prstGeom prst="rect">
            <a:avLst/>
          </a:prstGeom>
          <a:solidFill>
            <a:srgbClr val="2161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457200" y="91440"/>
            <a:ext cx="64008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400" b="1">
                <a:solidFill>
                  <a:srgbClr val="FFFFFF"/>
                </a:solidFill>
              </a:rPr>
              <a:t>Turvallisen asioinnin perusvinkit</a:t>
            </a:r>
          </a:p>
        </p:txBody>
      </p:sp>
      <p:pic>
        <p:nvPicPr>
          <p:cNvPr id="4" name="Picture 3" descr="digital_glob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1005840"/>
            <a:ext cx="3291840" cy="32918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23360" y="1005840"/>
            <a:ext cx="4846320" cy="32918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>
                <a:solidFill>
                  <a:srgbClr val="282828"/>
                </a:solidFill>
              </a:defRPr>
            </a:pPr>
            <a:r>
              <a:rPr/>
              <a:t>Kirjaudu palveluihin suoraan kirjoittamalla osoite tai käyttämällä kirjanmerkkejä.</a:t>
            </a:r>
          </a:p>
          <a:p>
            <a:pPr>
              <a:defRPr sz="1800">
                <a:solidFill>
                  <a:srgbClr val="282828"/>
                </a:solidFill>
              </a:defRPr>
            </a:pPr>
            <a:r>
              <a:rPr/>
              <a:t>Käytä vahvaa tunnistautumista (pankkitunnukset, mobiilivarmenne).</a:t>
            </a:r>
          </a:p>
          <a:p>
            <a:pPr>
              <a:defRPr sz="1800">
                <a:solidFill>
                  <a:srgbClr val="282828"/>
                </a:solidFill>
              </a:defRPr>
            </a:pPr>
            <a:r>
              <a:rPr/>
              <a:t>Pidä pää kylmänä ja kysy neuvoa, jos olet epävarma.</a:t>
            </a:r>
          </a:p>
          <a:p>
            <a:pPr>
              <a:defRPr sz="1800">
                <a:solidFill>
                  <a:srgbClr val="282828"/>
                </a:solidFill>
              </a:defRPr>
            </a:pPr>
            <a:r>
              <a:rPr/>
              <a:t>Pidä laitteesi ja sovelluksesi ajan tasalla.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9144000" cy="640080"/>
          </a:xfrm>
          <a:prstGeom prst="rect">
            <a:avLst/>
          </a:prstGeom>
          <a:solidFill>
            <a:srgbClr val="2161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457200" y="91440"/>
            <a:ext cx="64008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400" b="1">
                <a:solidFill>
                  <a:srgbClr val="FFFFFF"/>
                </a:solidFill>
              </a:rPr>
              <a:t>Toiminta huijaustilanteessa</a:t>
            </a:r>
          </a:p>
        </p:txBody>
      </p:sp>
      <p:pic>
        <p:nvPicPr>
          <p:cNvPr id="4" name="Picture 3" descr="digital_car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1005840"/>
            <a:ext cx="3291840" cy="32918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23360" y="1005840"/>
            <a:ext cx="4846320" cy="32918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>
                <a:solidFill>
                  <a:srgbClr val="282828"/>
                </a:solidFill>
              </a:defRPr>
            </a:pPr>
            <a:r>
              <a:rPr/>
              <a:t>Älä vastaa huijausviesteihin tai klikkaa linkkejä – poista viesti.</a:t>
            </a:r>
          </a:p>
          <a:p>
            <a:pPr>
              <a:defRPr sz="1800">
                <a:solidFill>
                  <a:srgbClr val="282828"/>
                </a:solidFill>
              </a:defRPr>
            </a:pPr>
            <a:r>
              <a:rPr/>
              <a:t>Katkaise epäilyttävä puhelu ja tarkista asia soittamalla itse oikeaan numeroon.</a:t>
            </a:r>
          </a:p>
          <a:p>
            <a:pPr>
              <a:defRPr sz="1800">
                <a:solidFill>
                  <a:srgbClr val="282828"/>
                </a:solidFill>
              </a:defRPr>
            </a:pPr>
            <a:r>
              <a:rPr/>
              <a:t>Jos olet antanut tietoja tai rahaa, ota heti yhteys pankkiin ja tee rikosilmoitus.</a:t>
            </a:r>
          </a:p>
          <a:p>
            <a:pPr>
              <a:defRPr sz="1800">
                <a:solidFill>
                  <a:srgbClr val="282828"/>
                </a:solidFill>
              </a:defRPr>
            </a:pPr>
            <a:r>
              <a:rPr/>
              <a:t>Ilmoita huijausviesteistä Kyberturvallisuuskeskukselle ja kerro läheisille.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